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eGcDHq2WqeFfO3BqOU0xg==" hashData="GleNN8qsNgrm9K2UHvKflXit+DQ4RSy/vFmqi7HK5P0Tjv8aI0qI5LW4VHUhqRIOLfJFZT+ZbZ5bcowc2L8Y0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/>
      <dgm:t>
        <a:bodyPr/>
        <a:lstStyle/>
        <a:p>
          <a:endParaRPr lang="en-US"/>
        </a:p>
      </dgm:t>
    </dgm:pt>
    <dgm:pt modelId="{6E5377E1-A7C6-492E-A82A-6D2AFB7E4A77}">
      <dgm:prSet phldrT="[Text]"/>
      <dgm:spPr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</dgm:spPr>
      <dgm:t>
        <a:bodyPr/>
        <a:lstStyle/>
        <a:p>
          <a:endParaRPr lang="en-US" dirty="0"/>
        </a:p>
      </dgm:t>
    </dgm:pt>
    <dgm:pt modelId="{BFCF1444-60A6-4D53-82AD-D5358DC1B51D}" type="parTrans" cxnId="{7E834DA8-164A-4AA3-A718-210068471399}">
      <dgm:prSet/>
      <dgm:spPr/>
      <dgm:t>
        <a:bodyPr/>
        <a:lstStyle/>
        <a:p>
          <a:endParaRPr lang="en-US"/>
        </a:p>
      </dgm:t>
    </dgm:pt>
    <dgm:pt modelId="{1FEC747F-B90A-4412-B246-B8861A413D9C}" type="sibTrans" cxnId="{7E834DA8-164A-4AA3-A718-210068471399}">
      <dgm:prSet/>
      <dgm:spPr/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/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/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71818" custScaleY="165106" custLinFactNeighborY="-5062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4" custScaleX="101569" custScaleY="114668" custRadScaleRad="112706" custRadScaleInc="1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36B766A-6736-4960-86BC-6FC7A7C28D25}" type="pres">
      <dgm:prSet presAssocID="{6E5377E1-A7C6-492E-A82A-6D2AFB7E4A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9A9D6-BA7A-423E-B951-6A9DB2BF5746}" type="pres">
      <dgm:prSet presAssocID="{6E5377E1-A7C6-492E-A82A-6D2AFB7E4A77}" presName="dummy" presStyleCnt="0"/>
      <dgm:spPr/>
    </dgm:pt>
    <dgm:pt modelId="{83EF47DA-F5B2-4BC5-ADFC-A4B0BCCC7D41}" type="pres">
      <dgm:prSet presAssocID="{1FEC747F-B90A-4412-B246-B8861A413D9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729D4E8-4CFE-46A2-80AB-66FBFC32F07C}" srcId="{A7E40D1A-C65D-4AD5-91A6-4F67D70032E6}" destId="{51ECB229-78A3-42BA-B08F-2FA448494451}" srcOrd="2" destOrd="0" parTransId="{76D1699C-F234-4115-B533-70C9AE0EC8C4}" sibTransId="{365FC842-BA08-4595-8A76-AA089B455CCD}"/>
    <dgm:cxn modelId="{7295E618-598E-445B-ADF4-A4EB689B24F8}" type="presOf" srcId="{365FC842-BA08-4595-8A76-AA089B455CCD}" destId="{C30AEE6D-6992-4FDE-8822-12D2264B2EFA}" srcOrd="0" destOrd="0" presId="urn:microsoft.com/office/officeart/2005/8/layout/radial6"/>
    <dgm:cxn modelId="{6383E93E-1E7C-46E5-BB2C-3675B45FBDA3}" type="presOf" srcId="{CC3E390A-5B6E-4C4B-9F80-C67B2590B0D6}" destId="{76B44667-1165-4140-A50D-5E81B2DA6414}" srcOrd="0" destOrd="0" presId="urn:microsoft.com/office/officeart/2005/8/layout/radial6"/>
    <dgm:cxn modelId="{A8E0751B-459B-49BC-AC25-4BE360CA60DB}" type="presOf" srcId="{05E9989D-343B-4A84-BEA9-A86E25CA146E}" destId="{0698E277-765B-4349-8AC6-5125E21CC8D4}" srcOrd="0" destOrd="0" presId="urn:microsoft.com/office/officeart/2005/8/layout/radial6"/>
    <dgm:cxn modelId="{7E834DA8-164A-4AA3-A718-210068471399}" srcId="{A7E40D1A-C65D-4AD5-91A6-4F67D70032E6}" destId="{6E5377E1-A7C6-492E-A82A-6D2AFB7E4A77}" srcOrd="1" destOrd="0" parTransId="{BFCF1444-60A6-4D53-82AD-D5358DC1B51D}" sibTransId="{1FEC747F-B90A-4412-B246-B8861A413D9C}"/>
    <dgm:cxn modelId="{79AE5C77-FC23-423A-915F-38DFA48A6AE9}" type="presOf" srcId="{064B9AD3-E514-472A-B8C9-C8A2865EE26B}" destId="{CE60B442-AB56-41AC-B71A-B82A25DFC02D}" srcOrd="0" destOrd="0" presId="urn:microsoft.com/office/officeart/2005/8/layout/radial6"/>
    <dgm:cxn modelId="{158307A8-18AA-4EC7-BE92-062EA3BEA9A2}" type="presOf" srcId="{A7E40D1A-C65D-4AD5-91A6-4F67D70032E6}" destId="{ABE41740-FBAB-4A9E-849A-990E41033CBA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D0AC344C-DB0E-4BB8-887B-2C93952FAEB8}" srcId="{A7E40D1A-C65D-4AD5-91A6-4F67D70032E6}" destId="{05E9989D-343B-4A84-BEA9-A86E25CA146E}" srcOrd="3" destOrd="0" parTransId="{C0CCBA14-2460-498A-84EB-946EF6ABDD95}" sibTransId="{61B366E7-689B-4CE9-B1F5-A76FDAE665BA}"/>
    <dgm:cxn modelId="{15F3F9AC-B884-4E0D-BA58-81D17C48DF30}" type="presOf" srcId="{1FEC747F-B90A-4412-B246-B8861A413D9C}" destId="{83EF47DA-F5B2-4BC5-ADFC-A4B0BCCC7D41}" srcOrd="0" destOrd="0" presId="urn:microsoft.com/office/officeart/2005/8/layout/radial6"/>
    <dgm:cxn modelId="{B495DEEA-BE6F-488E-8083-6805ED388E32}" type="presOf" srcId="{F512222A-094F-482F-8747-E6C4A04DE7DD}" destId="{92581ECF-1CA5-45A3-8943-5DFEB36DB185}" srcOrd="0" destOrd="0" presId="urn:microsoft.com/office/officeart/2005/8/layout/radial6"/>
    <dgm:cxn modelId="{38E108E7-372C-4F0F-BB6D-78FA477E3404}" type="presOf" srcId="{61B366E7-689B-4CE9-B1F5-A76FDAE665BA}" destId="{98E933A0-049D-4519-8BDA-56AE1E3FAB78}" srcOrd="0" destOrd="0" presId="urn:microsoft.com/office/officeart/2005/8/layout/radial6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A44254DA-F1CB-440F-82A0-26BF3CD8FA9E}" type="presOf" srcId="{51ECB229-78A3-42BA-B08F-2FA448494451}" destId="{9B530313-3A94-4451-9893-A84A4492B1B7}" srcOrd="0" destOrd="0" presId="urn:microsoft.com/office/officeart/2005/8/layout/radial6"/>
    <dgm:cxn modelId="{0C985646-A80E-41AD-ACF7-0C5A9A722457}" type="presOf" srcId="{6E5377E1-A7C6-492E-A82A-6D2AFB7E4A77}" destId="{936B766A-6736-4960-86BC-6FC7A7C28D25}" srcOrd="0" destOrd="0" presId="urn:microsoft.com/office/officeart/2005/8/layout/radial6"/>
    <dgm:cxn modelId="{5AC6F6C5-589D-4E35-99B9-2900007A2571}" type="presParOf" srcId="{76B44667-1165-4140-A50D-5E81B2DA6414}" destId="{ABE41740-FBAB-4A9E-849A-990E41033CBA}" srcOrd="0" destOrd="0" presId="urn:microsoft.com/office/officeart/2005/8/layout/radial6"/>
    <dgm:cxn modelId="{EB76E7BB-D9AF-453E-A9E9-BF7B953D7EFC}" type="presParOf" srcId="{76B44667-1165-4140-A50D-5E81B2DA6414}" destId="{CE60B442-AB56-41AC-B71A-B82A25DFC02D}" srcOrd="1" destOrd="0" presId="urn:microsoft.com/office/officeart/2005/8/layout/radial6"/>
    <dgm:cxn modelId="{2DCE6980-4C91-4222-AB3D-3191F06DA550}" type="presParOf" srcId="{76B44667-1165-4140-A50D-5E81B2DA6414}" destId="{4A362044-16F1-40E2-B452-B805AE4E1E9E}" srcOrd="2" destOrd="0" presId="urn:microsoft.com/office/officeart/2005/8/layout/radial6"/>
    <dgm:cxn modelId="{A8F1F021-40C7-4FDF-A7A3-D22144D4F7FC}" type="presParOf" srcId="{76B44667-1165-4140-A50D-5E81B2DA6414}" destId="{92581ECF-1CA5-45A3-8943-5DFEB36DB185}" srcOrd="3" destOrd="0" presId="urn:microsoft.com/office/officeart/2005/8/layout/radial6"/>
    <dgm:cxn modelId="{91602249-5458-4BB1-936F-5EC21B42813E}" type="presParOf" srcId="{76B44667-1165-4140-A50D-5E81B2DA6414}" destId="{936B766A-6736-4960-86BC-6FC7A7C28D25}" srcOrd="4" destOrd="0" presId="urn:microsoft.com/office/officeart/2005/8/layout/radial6"/>
    <dgm:cxn modelId="{06EFCAB2-59CE-4BA3-ADC8-B2200B364C03}" type="presParOf" srcId="{76B44667-1165-4140-A50D-5E81B2DA6414}" destId="{03A9A9D6-BA7A-423E-B951-6A9DB2BF5746}" srcOrd="5" destOrd="0" presId="urn:microsoft.com/office/officeart/2005/8/layout/radial6"/>
    <dgm:cxn modelId="{8D7AFC68-2695-4C9E-B354-DAC0F8F01B3C}" type="presParOf" srcId="{76B44667-1165-4140-A50D-5E81B2DA6414}" destId="{83EF47DA-F5B2-4BC5-ADFC-A4B0BCCC7D41}" srcOrd="6" destOrd="0" presId="urn:microsoft.com/office/officeart/2005/8/layout/radial6"/>
    <dgm:cxn modelId="{E8B43D0F-5C00-4486-99C4-E297D05CD309}" type="presParOf" srcId="{76B44667-1165-4140-A50D-5E81B2DA6414}" destId="{9B530313-3A94-4451-9893-A84A4492B1B7}" srcOrd="7" destOrd="0" presId="urn:microsoft.com/office/officeart/2005/8/layout/radial6"/>
    <dgm:cxn modelId="{699D00A4-5A77-4621-BDB6-1867D2196152}" type="presParOf" srcId="{76B44667-1165-4140-A50D-5E81B2DA6414}" destId="{0052DED0-6815-4550-99A1-AC636E867118}" srcOrd="8" destOrd="0" presId="urn:microsoft.com/office/officeart/2005/8/layout/radial6"/>
    <dgm:cxn modelId="{6759262D-AA42-4CA2-AF3C-9E9BB0CE9F1B}" type="presParOf" srcId="{76B44667-1165-4140-A50D-5E81B2DA6414}" destId="{C30AEE6D-6992-4FDE-8822-12D2264B2EFA}" srcOrd="9" destOrd="0" presId="urn:microsoft.com/office/officeart/2005/8/layout/radial6"/>
    <dgm:cxn modelId="{B1E27BEB-B3CE-4EF2-9D2E-163E8A172B11}" type="presParOf" srcId="{76B44667-1165-4140-A50D-5E81B2DA6414}" destId="{0698E277-765B-4349-8AC6-5125E21CC8D4}" srcOrd="10" destOrd="0" presId="urn:microsoft.com/office/officeart/2005/8/layout/radial6"/>
    <dgm:cxn modelId="{3B6DF729-DC2C-4D37-B5CF-B2107B2A510A}" type="presParOf" srcId="{76B44667-1165-4140-A50D-5E81B2DA6414}" destId="{5E387D48-7AF1-422C-AEC6-23F24FEB0200}" srcOrd="11" destOrd="0" presId="urn:microsoft.com/office/officeart/2005/8/layout/radial6"/>
    <dgm:cxn modelId="{37D2EDBA-8815-4263-A325-6352699DFBC3}" type="presParOf" srcId="{76B44667-1165-4140-A50D-5E81B2DA6414}" destId="{98E933A0-049D-4519-8BDA-56AE1E3FAB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 smtClean="0"/>
            <a:t> ১৫ </a:t>
          </a:r>
          <a:r>
            <a:rPr lang="en-US" sz="3200" dirty="0" err="1" smtClean="0"/>
            <a:t>লিটার</a:t>
          </a:r>
          <a:r>
            <a:rPr lang="en-US" sz="3200" dirty="0" smtClean="0"/>
            <a:t> </a:t>
          </a:r>
          <a:endParaRPr lang="en-US" sz="3200" dirty="0"/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41740-FBAB-4A9E-849A-990E41033CBA}" type="pres">
      <dgm:prSet presAssocID="{A7E40D1A-C65D-4AD5-91A6-4F67D70032E6}" presName="centerShape" presStyleLbl="node0" presStyleIdx="0" presStyleCnt="1" custScaleX="118232" custScaleY="141959" custLinFactNeighborX="1867" custLinFactNeighborY="2781"/>
      <dgm:spPr/>
      <dgm:t>
        <a:bodyPr/>
        <a:lstStyle/>
        <a:p>
          <a:endParaRPr lang="en-US"/>
        </a:p>
      </dgm:t>
    </dgm:pt>
    <dgm:pt modelId="{CE60B442-AB56-41AC-B71A-B82A25DFC02D}" type="pres">
      <dgm:prSet presAssocID="{064B9AD3-E514-472A-B8C9-C8A2865EE26B}" presName="node" presStyleLbl="node1" presStyleIdx="0" presStyleCnt="3" custScaleX="102969" custScaleY="101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B530313-3A94-4451-9893-A84A4492B1B7}" type="pres">
      <dgm:prSet presAssocID="{51ECB229-78A3-42BA-B08F-2FA448494451}" presName="node" presStyleLbl="node1" presStyleIdx="1" presStyleCnt="3" custScaleX="90140" custScaleY="133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698E277-765B-4349-8AC6-5125E21CC8D4}" type="pres">
      <dgm:prSet presAssocID="{05E9989D-343B-4A84-BEA9-A86E25CA146E}" presName="node" presStyleLbl="node1" presStyleIdx="2" presStyleCnt="3" custScaleX="76450" custScaleY="58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E4F0566-4600-4C6B-B815-9D2A1ADD6C22}" type="presOf" srcId="{A7E40D1A-C65D-4AD5-91A6-4F67D70032E6}" destId="{ABE41740-FBAB-4A9E-849A-990E41033CBA}" srcOrd="0" destOrd="0" presId="urn:microsoft.com/office/officeart/2005/8/layout/radial6"/>
    <dgm:cxn modelId="{67820611-AD26-49C0-B010-6B69F69B81E7}" type="presOf" srcId="{F512222A-094F-482F-8747-E6C4A04DE7DD}" destId="{92581ECF-1CA5-45A3-8943-5DFEB36DB185}" srcOrd="0" destOrd="0" presId="urn:microsoft.com/office/officeart/2005/8/layout/radial6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AF8A3F27-015B-4A9E-A9A3-E74FADDE55A7}" type="presOf" srcId="{CC3E390A-5B6E-4C4B-9F80-C67B2590B0D6}" destId="{76B44667-1165-4140-A50D-5E81B2DA6414}" srcOrd="0" destOrd="0" presId="urn:microsoft.com/office/officeart/2005/8/layout/radial6"/>
    <dgm:cxn modelId="{A729D4E8-4CFE-46A2-80AB-66FBFC32F07C}" srcId="{A7E40D1A-C65D-4AD5-91A6-4F67D70032E6}" destId="{51ECB229-78A3-42BA-B08F-2FA448494451}" srcOrd="1" destOrd="0" parTransId="{76D1699C-F234-4115-B533-70C9AE0EC8C4}" sibTransId="{365FC842-BA08-4595-8A76-AA089B455CCD}"/>
    <dgm:cxn modelId="{29AFDD87-2BC8-4284-8CBB-96E2C6E2D96D}" type="presOf" srcId="{05E9989D-343B-4A84-BEA9-A86E25CA146E}" destId="{0698E277-765B-4349-8AC6-5125E21CC8D4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5C074388-187B-407B-8127-01BE7051D20C}" type="presOf" srcId="{064B9AD3-E514-472A-B8C9-C8A2865EE26B}" destId="{CE60B442-AB56-41AC-B71A-B82A25DFC02D}" srcOrd="0" destOrd="0" presId="urn:microsoft.com/office/officeart/2005/8/layout/radial6"/>
    <dgm:cxn modelId="{B8D655D2-825D-4B8B-86DD-458FFBA1AA6C}" type="presOf" srcId="{51ECB229-78A3-42BA-B08F-2FA448494451}" destId="{9B530313-3A94-4451-9893-A84A4492B1B7}" srcOrd="0" destOrd="0" presId="urn:microsoft.com/office/officeart/2005/8/layout/radial6"/>
    <dgm:cxn modelId="{D0AC344C-DB0E-4BB8-887B-2C93952FAEB8}" srcId="{A7E40D1A-C65D-4AD5-91A6-4F67D70032E6}" destId="{05E9989D-343B-4A84-BEA9-A86E25CA146E}" srcOrd="2" destOrd="0" parTransId="{C0CCBA14-2460-498A-84EB-946EF6ABDD95}" sibTransId="{61B366E7-689B-4CE9-B1F5-A76FDAE665BA}"/>
    <dgm:cxn modelId="{E68CC3F3-0B04-45CB-A56D-AE42FEDEF07C}" type="presOf" srcId="{61B366E7-689B-4CE9-B1F5-A76FDAE665BA}" destId="{98E933A0-049D-4519-8BDA-56AE1E3FAB78}" srcOrd="0" destOrd="0" presId="urn:microsoft.com/office/officeart/2005/8/layout/radial6"/>
    <dgm:cxn modelId="{E05DFC70-1795-43F6-B427-22B77101E5D1}" type="presOf" srcId="{365FC842-BA08-4595-8A76-AA089B455CCD}" destId="{C30AEE6D-6992-4FDE-8822-12D2264B2EFA}" srcOrd="0" destOrd="0" presId="urn:microsoft.com/office/officeart/2005/8/layout/radial6"/>
    <dgm:cxn modelId="{D14991AE-5663-4E32-B500-4DFCD7F01D8A}" type="presParOf" srcId="{76B44667-1165-4140-A50D-5E81B2DA6414}" destId="{ABE41740-FBAB-4A9E-849A-990E41033CBA}" srcOrd="0" destOrd="0" presId="urn:microsoft.com/office/officeart/2005/8/layout/radial6"/>
    <dgm:cxn modelId="{863341A3-2E25-4E87-9F6F-BB997ED15EE8}" type="presParOf" srcId="{76B44667-1165-4140-A50D-5E81B2DA6414}" destId="{CE60B442-AB56-41AC-B71A-B82A25DFC02D}" srcOrd="1" destOrd="0" presId="urn:microsoft.com/office/officeart/2005/8/layout/radial6"/>
    <dgm:cxn modelId="{C1239A71-B34E-4C7C-86F3-2226B16A6DB3}" type="presParOf" srcId="{76B44667-1165-4140-A50D-5E81B2DA6414}" destId="{4A362044-16F1-40E2-B452-B805AE4E1E9E}" srcOrd="2" destOrd="0" presId="urn:microsoft.com/office/officeart/2005/8/layout/radial6"/>
    <dgm:cxn modelId="{ED8BF07D-B0FF-499B-BDAF-A6FD650899C1}" type="presParOf" srcId="{76B44667-1165-4140-A50D-5E81B2DA6414}" destId="{92581ECF-1CA5-45A3-8943-5DFEB36DB185}" srcOrd="3" destOrd="0" presId="urn:microsoft.com/office/officeart/2005/8/layout/radial6"/>
    <dgm:cxn modelId="{4408C589-4116-4951-BC11-E730FEA760BB}" type="presParOf" srcId="{76B44667-1165-4140-A50D-5E81B2DA6414}" destId="{9B530313-3A94-4451-9893-A84A4492B1B7}" srcOrd="4" destOrd="0" presId="urn:microsoft.com/office/officeart/2005/8/layout/radial6"/>
    <dgm:cxn modelId="{0C2D66F6-08D1-423B-A24E-0A8A07988EC6}" type="presParOf" srcId="{76B44667-1165-4140-A50D-5E81B2DA6414}" destId="{0052DED0-6815-4550-99A1-AC636E867118}" srcOrd="5" destOrd="0" presId="urn:microsoft.com/office/officeart/2005/8/layout/radial6"/>
    <dgm:cxn modelId="{9B7069FF-235E-46A3-8A1C-79A880FD6EBD}" type="presParOf" srcId="{76B44667-1165-4140-A50D-5E81B2DA6414}" destId="{C30AEE6D-6992-4FDE-8822-12D2264B2EFA}" srcOrd="6" destOrd="0" presId="urn:microsoft.com/office/officeart/2005/8/layout/radial6"/>
    <dgm:cxn modelId="{A6DEA327-DA7A-486C-BA4D-91121A852B7E}" type="presParOf" srcId="{76B44667-1165-4140-A50D-5E81B2DA6414}" destId="{0698E277-765B-4349-8AC6-5125E21CC8D4}" srcOrd="7" destOrd="0" presId="urn:microsoft.com/office/officeart/2005/8/layout/radial6"/>
    <dgm:cxn modelId="{6BBC1622-F9CF-40AD-87B1-5C7969C120EF}" type="presParOf" srcId="{76B44667-1165-4140-A50D-5E81B2DA6414}" destId="{5E387D48-7AF1-422C-AEC6-23F24FEB0200}" srcOrd="8" destOrd="0" presId="urn:microsoft.com/office/officeart/2005/8/layout/radial6"/>
    <dgm:cxn modelId="{0CE4DD59-EB63-4F8B-8758-BBAC3F2C103C}" type="presParOf" srcId="{76B44667-1165-4140-A50D-5E81B2DA6414}" destId="{98E933A0-049D-4519-8BDA-56AE1E3FAB7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528166" y="610439"/>
          <a:ext cx="3526196" cy="3526196"/>
        </a:xfrm>
        <a:prstGeom prst="blockArc">
          <a:avLst>
            <a:gd name="adj1" fmla="val 10673026"/>
            <a:gd name="adj2" fmla="val 16228048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529341" y="674034"/>
          <a:ext cx="3526196" cy="352619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F47DA-F5B2-4BC5-ADFC-A4B0BCCC7D41}">
      <dsp:nvSpPr>
        <dsp:cNvPr id="0" name=""/>
        <dsp:cNvSpPr/>
      </dsp:nvSpPr>
      <dsp:spPr>
        <a:xfrm>
          <a:off x="529341" y="674034"/>
          <a:ext cx="3526196" cy="3526196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530514" y="610456"/>
          <a:ext cx="3526196" cy="3526196"/>
        </a:xfrm>
        <a:prstGeom prst="blockArc">
          <a:avLst>
            <a:gd name="adj1" fmla="val 16223360"/>
            <a:gd name="adj2" fmla="val 126939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898080" y="922888"/>
          <a:ext cx="2788717" cy="26797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06478" y="1315332"/>
        <a:ext cx="1971921" cy="1894889"/>
      </dsp:txXfrm>
    </dsp:sp>
    <dsp:sp modelId="{CE60B442-AB56-41AC-B71A-B82A25DFC02D}">
      <dsp:nvSpPr>
        <dsp:cNvPr id="0" name=""/>
        <dsp:cNvSpPr/>
      </dsp:nvSpPr>
      <dsp:spPr>
        <a:xfrm>
          <a:off x="1728330" y="0"/>
          <a:ext cx="1153971" cy="1302795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1897325" y="190790"/>
        <a:ext cx="815981" cy="921215"/>
      </dsp:txXfrm>
    </dsp:sp>
    <dsp:sp modelId="{936B766A-6736-4960-86BC-6FC7A7C28D25}">
      <dsp:nvSpPr>
        <dsp:cNvPr id="0" name=""/>
        <dsp:cNvSpPr/>
      </dsp:nvSpPr>
      <dsp:spPr>
        <a:xfrm>
          <a:off x="3446563" y="1869060"/>
          <a:ext cx="1136145" cy="1136145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3612948" y="2035445"/>
        <a:ext cx="803375" cy="803375"/>
      </dsp:txXfrm>
    </dsp:sp>
    <dsp:sp modelId="{9B530313-3A94-4451-9893-A84A4492B1B7}">
      <dsp:nvSpPr>
        <dsp:cNvPr id="0" name=""/>
        <dsp:cNvSpPr/>
      </dsp:nvSpPr>
      <dsp:spPr>
        <a:xfrm>
          <a:off x="1724366" y="3591257"/>
          <a:ext cx="1136145" cy="1136145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890751" y="3757642"/>
        <a:ext cx="803375" cy="803375"/>
      </dsp:txXfrm>
    </dsp:sp>
    <dsp:sp modelId="{0698E277-765B-4349-8AC6-5125E21CC8D4}">
      <dsp:nvSpPr>
        <dsp:cNvPr id="0" name=""/>
        <dsp:cNvSpPr/>
      </dsp:nvSpPr>
      <dsp:spPr>
        <a:xfrm>
          <a:off x="2169" y="1869060"/>
          <a:ext cx="1136145" cy="11361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68554" y="2035445"/>
        <a:ext cx="803375" cy="803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420798" y="562504"/>
          <a:ext cx="3725443" cy="3725443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1336889" y="1308249"/>
          <a:ext cx="2029139" cy="24363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১৫ </a:t>
          </a:r>
          <a:r>
            <a:rPr lang="en-US" sz="3200" kern="1200" dirty="0" err="1" smtClean="0"/>
            <a:t>লিটার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1634050" y="1665044"/>
        <a:ext cx="1434817" cy="1722760"/>
      </dsp:txXfrm>
    </dsp:sp>
    <dsp:sp modelId="{CE60B442-AB56-41AC-B71A-B82A25DFC02D}">
      <dsp:nvSpPr>
        <dsp:cNvPr id="0" name=""/>
        <dsp:cNvSpPr/>
      </dsp:nvSpPr>
      <dsp:spPr>
        <a:xfrm>
          <a:off x="1665003" y="-2311"/>
          <a:ext cx="1237033" cy="121612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846162" y="175787"/>
        <a:ext cx="874715" cy="859933"/>
      </dsp:txXfrm>
    </dsp:sp>
    <dsp:sp modelId="{9B530313-3A94-4451-9893-A84A4492B1B7}">
      <dsp:nvSpPr>
        <dsp:cNvPr id="0" name=""/>
        <dsp:cNvSpPr/>
      </dsp:nvSpPr>
      <dsp:spPr>
        <a:xfrm>
          <a:off x="3317774" y="2531026"/>
          <a:ext cx="1082910" cy="1607870"/>
        </a:xfrm>
        <a:prstGeom prst="ellipse">
          <a:avLst/>
        </a:prstGeom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3476362" y="2766493"/>
        <a:ext cx="765734" cy="1136936"/>
      </dsp:txXfrm>
    </dsp:sp>
    <dsp:sp modelId="{0698E277-765B-4349-8AC6-5125E21CC8D4}">
      <dsp:nvSpPr>
        <dsp:cNvPr id="0" name=""/>
        <dsp:cNvSpPr/>
      </dsp:nvSpPr>
      <dsp:spPr>
        <a:xfrm>
          <a:off x="248588" y="2980733"/>
          <a:ext cx="918443" cy="70845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383091" y="3084484"/>
        <a:ext cx="649437" cy="50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C1F3E-B35A-425A-924D-0D0ACA87EBB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5087A-90A3-4730-8717-1A2EC5E6E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0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3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একক</a:t>
            </a:r>
            <a:r>
              <a:rPr lang="bn-BD" baseline="0" dirty="0" smtClean="0"/>
              <a:t> কাজের নির্ণেয় গ</a:t>
            </a:r>
            <a:r>
              <a:rPr lang="en-GB" baseline="0" dirty="0" smtClean="0"/>
              <a:t>.</a:t>
            </a:r>
            <a:r>
              <a:rPr lang="bn-BD" baseline="0" dirty="0" smtClean="0"/>
              <a:t>সা</a:t>
            </a:r>
            <a:r>
              <a:rPr lang="en-GB" baseline="0" dirty="0" smtClean="0"/>
              <a:t>.</a:t>
            </a:r>
            <a:r>
              <a:rPr lang="bn-BD" baseline="0" dirty="0" smtClean="0"/>
              <a:t>গু = ১২ ।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42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            নির্ণেয় গ</a:t>
            </a:r>
            <a:r>
              <a:rPr lang="en-GB" baseline="0" dirty="0" smtClean="0"/>
              <a:t>.</a:t>
            </a:r>
            <a:r>
              <a:rPr lang="bn-BD" baseline="0" dirty="0" smtClean="0"/>
              <a:t>সা</a:t>
            </a:r>
            <a:r>
              <a:rPr lang="en-GB" baseline="0" dirty="0" smtClean="0"/>
              <a:t>.</a:t>
            </a:r>
            <a:r>
              <a:rPr lang="bn-BD" baseline="0" dirty="0" smtClean="0"/>
              <a:t>গু = ৪ 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6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         সমাধান ; ৫লিটার মগ এবং ৮মগ ও ৩মগ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1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4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8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37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1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0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 কাজের নির্ণেয় গ</a:t>
            </a:r>
            <a:r>
              <a:rPr lang="en-GB" baseline="0" dirty="0" smtClean="0"/>
              <a:t>.</a:t>
            </a:r>
            <a:r>
              <a:rPr lang="bn-BD" baseline="0" dirty="0" smtClean="0"/>
              <a:t>সা</a:t>
            </a:r>
            <a:r>
              <a:rPr lang="en-GB" baseline="0" dirty="0" smtClean="0"/>
              <a:t>.</a:t>
            </a:r>
            <a:r>
              <a:rPr lang="bn-BD" baseline="0" dirty="0" smtClean="0"/>
              <a:t>গু = ৪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0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1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5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5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5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51639-9A2E-47C4-970C-BF3E1A4732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BE4FC-45BA-49F8-A030-36741804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1885" y="2284020"/>
            <a:ext cx="3575018" cy="1862048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996356" y="5103119"/>
            <a:ext cx="3177741" cy="1379689"/>
            <a:chOff x="1890241" y="2105896"/>
            <a:chExt cx="2547533" cy="1379689"/>
          </a:xfrm>
        </p:grpSpPr>
        <p:grpSp>
          <p:nvGrpSpPr>
            <p:cNvPr id="31" name="Group 30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3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>
            <a:xfrm>
              <a:off x="1890241" y="2815628"/>
              <a:ext cx="1144401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51432" y="5060699"/>
            <a:ext cx="2788313" cy="1379689"/>
            <a:chOff x="1649461" y="2105896"/>
            <a:chExt cx="2788313" cy="1379689"/>
          </a:xfrm>
        </p:grpSpPr>
        <p:grpSp>
          <p:nvGrpSpPr>
            <p:cNvPr id="39" name="Group 38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endCxn id="41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79746" y="3740711"/>
            <a:ext cx="2788313" cy="1348972"/>
            <a:chOff x="1649461" y="2136613"/>
            <a:chExt cx="2788313" cy="1348972"/>
          </a:xfrm>
        </p:grpSpPr>
        <p:grpSp>
          <p:nvGrpSpPr>
            <p:cNvPr id="53" name="Group 52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endCxn id="55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46477" y="3833178"/>
            <a:ext cx="2788313" cy="1348972"/>
            <a:chOff x="1649461" y="2136613"/>
            <a:chExt cx="2788313" cy="1348972"/>
          </a:xfrm>
        </p:grpSpPr>
        <p:grpSp>
          <p:nvGrpSpPr>
            <p:cNvPr id="20" name="Group 19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2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72289" y="2381320"/>
            <a:ext cx="2788313" cy="1361127"/>
            <a:chOff x="1649461" y="2124458"/>
            <a:chExt cx="2788313" cy="1361127"/>
          </a:xfrm>
        </p:grpSpPr>
        <p:grpSp>
          <p:nvGrpSpPr>
            <p:cNvPr id="46" name="Group 45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endCxn id="48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Oval 46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42</a:t>
              </a:r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39020" y="2463513"/>
            <a:ext cx="2788313" cy="1361127"/>
            <a:chOff x="1649461" y="2124458"/>
            <a:chExt cx="2788313" cy="1361127"/>
          </a:xfrm>
        </p:grpSpPr>
        <p:grpSp>
          <p:nvGrpSpPr>
            <p:cNvPr id="16" name="Group 15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endCxn id="12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3709304" y="1235343"/>
            <a:ext cx="2571184" cy="1310083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Oval 4"/>
          <p:cNvSpPr/>
          <p:nvPr/>
        </p:nvSpPr>
        <p:spPr>
          <a:xfrm>
            <a:off x="7490607" y="1153479"/>
            <a:ext cx="2567049" cy="1391947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24000" y="252783"/>
            <a:ext cx="9144000" cy="83414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44489" y="5869703"/>
            <a:ext cx="1161841" cy="55115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761491" y="5849939"/>
            <a:ext cx="1193243" cy="5507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379129" y="5839686"/>
            <a:ext cx="1007642" cy="53144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474174" y="4596374"/>
            <a:ext cx="1007642" cy="5314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86908" y="4596677"/>
            <a:ext cx="1161841" cy="5511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585057" y="4500508"/>
            <a:ext cx="1161841" cy="5511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56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223" y="2447290"/>
            <a:ext cx="8711583" cy="828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9266" y="3835731"/>
            <a:ext cx="4190542" cy="7795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, ৮ ও ১২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040" y="443819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1911927" cy="15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108957"/>
            <a:ext cx="9102117" cy="5742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4821" y="106635"/>
            <a:ext cx="9144000" cy="1002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গু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48091" y="5937813"/>
            <a:ext cx="1145894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72719" y="5937813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119" y="4633674"/>
            <a:ext cx="908612" cy="4591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68810" y="4552198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89135" y="5856790"/>
            <a:ext cx="914400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29783" y="5856790"/>
            <a:ext cx="1180617" cy="46298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9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882362"/>
            <a:ext cx="9144000" cy="972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ও মৌলিক গু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8884" y="2737149"/>
            <a:ext cx="3845170" cy="5707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8" y="5533902"/>
            <a:ext cx="5778604" cy="1324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173" y="636606"/>
            <a:ext cx="8889356" cy="133109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822960" numCol="1" rtlCol="0">
            <a:prstTxWarp prst="textPlain">
              <a:avLst>
                <a:gd name="adj" fmla="val 52548"/>
              </a:avLst>
            </a:prstTxWarp>
            <a:spAutoFit/>
          </a:bodyPr>
          <a:lstStyle/>
          <a:p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ভাগ প্রক্রিয়ায়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5398" y="3398859"/>
            <a:ext cx="5011838" cy="89534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, ৪৮ ও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99" y="5617029"/>
            <a:ext cx="4486449" cy="1053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66205" y="667636"/>
            <a:ext cx="9050215" cy="4790941"/>
            <a:chOff x="-515154" y="502276"/>
            <a:chExt cx="10146437" cy="4893972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-515154" y="502276"/>
            <a:ext cx="5140230" cy="48939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8" name="Diagram 7"/>
            <p:cNvGraphicFramePr/>
            <p:nvPr>
              <p:extLst/>
            </p:nvPr>
          </p:nvGraphicFramePr>
          <p:xfrm>
            <a:off x="4418859" y="516061"/>
            <a:ext cx="5212424" cy="46213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0" y="5601098"/>
            <a:ext cx="1174469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dirty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  কত মাপের মগ দ্বারা বালতি দু</a:t>
            </a:r>
            <a:r>
              <a:rPr lang="en-US" sz="3200" dirty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200" dirty="0">
                <a:ln>
                  <a:solidFill>
                    <a:srgbClr val="0033CC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 তরলে পূর্ণ করা যাবে এবং কোন বালতিতে কত মগ তরল আছে নির্ণয় কর । </a:t>
            </a:r>
            <a:endParaRPr lang="en-US" sz="3200" dirty="0">
              <a:ln>
                <a:solidFill>
                  <a:srgbClr val="0033CC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9940" y="1"/>
            <a:ext cx="3247293" cy="10199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prstTxWarp prst="textDoubleWave1">
              <a:avLst>
                <a:gd name="adj1" fmla="val 12500"/>
                <a:gd name="adj2" fmla="val 123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7" y="0"/>
            <a:ext cx="1757835" cy="1019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005" y="681131"/>
            <a:ext cx="16031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193" y="149295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0923" y="196188"/>
            <a:ext cx="16227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13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613" y="-248421"/>
            <a:ext cx="16227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2973" y="2364710"/>
            <a:ext cx="713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 , 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3037656" y="366367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(ক) 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937628" y="366367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(খ) ৩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037656" y="5177929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(গ)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937628" y="517792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(ঘ) ৬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76908" y="2294429"/>
            <a:ext cx="8285871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 , 12 ও 16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মৌলিক গুণনীয়ক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3024803" y="366367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(ক) 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924775" y="366367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(খ) ২ , ৩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3024803" y="517792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(গ) ২ ,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6924775" y="517792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(ঘ)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33178" y="2294428"/>
            <a:ext cx="822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 , 12 ও 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3019360" y="366367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(ক) ১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6919332" y="366367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(খ) ২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3019360" y="5177929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(গ) ৩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6919332" y="517792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(ঘ)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18353" y="260687"/>
            <a:ext cx="2328168" cy="1536331"/>
          </a:xfrm>
          <a:prstGeom prst="roundRect">
            <a:avLst>
              <a:gd name="adj" fmla="val 50000"/>
            </a:avLst>
          </a:prstGeom>
          <a:solidFill>
            <a:schemeClr val="accent1">
              <a:alpha val="36000"/>
            </a:schemeClr>
          </a:solidFill>
          <a:ln w="1936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22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4" grpId="0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13940" y="3156182"/>
          <a:ext cx="894421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77"/>
                <a:gridCol w="1994943"/>
                <a:gridCol w="2496981"/>
                <a:gridCol w="2074211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করে 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চমচম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৪০১ টি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২২৭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১৫৯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সমান ভাবে  প্যাকেট শেষে অবশিষ্ট </a:t>
                      </a:r>
                      <a:r>
                        <a:rPr lang="en-US" sz="3200" baseline="0" dirty="0" err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4">
                        <a:alphaModFix amt="4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চমচম ১১ টি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৬টি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 ৩টি 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5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3940" y="5787214"/>
            <a:ext cx="91440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 কত প্যাকেট মিষ্টি হয়েছে নির্ণয় কর এবং প্রতি প্যাকেটে কোন প্রকার কয়টি করে মিষ্টি ছিল তা নির্ণয় কর । 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52207" y="13403"/>
            <a:ext cx="5510151" cy="3142779"/>
            <a:chOff x="1062012" y="468644"/>
            <a:chExt cx="6709892" cy="28591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12" y="468644"/>
              <a:ext cx="6709892" cy="28591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97781" y="1468152"/>
              <a:ext cx="2382426" cy="1203985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>
                  <a:ln>
                    <a:solidFill>
                      <a:schemeClr val="bg1"/>
                    </a:solidFill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মিষ্টান্ন ভান্ডার </a:t>
              </a:r>
              <a:endParaRPr lang="en-US" sz="4000" dirty="0">
                <a:ln>
                  <a:solidFill>
                    <a:schemeClr val="bg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1" y="13403"/>
            <a:ext cx="2907323" cy="12613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u="sng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9896" y="2659559"/>
            <a:ext cx="3352800" cy="76944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55" y="625655"/>
            <a:ext cx="9144000" cy="5200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4838700" y="1010070"/>
            <a:ext cx="222885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8" r="11250"/>
          <a:stretch/>
        </p:blipFill>
        <p:spPr>
          <a:xfrm>
            <a:off x="3421083" y="1600200"/>
            <a:ext cx="905494" cy="1085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2838450" y="3031970"/>
            <a:ext cx="285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</a:p>
          <a:p>
            <a:r>
              <a:rPr lang="bn-BD" sz="15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শিক্ষক(গণিত) </a:t>
            </a:r>
          </a:p>
          <a:p>
            <a:r>
              <a:rPr lang="bn-BD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একাডেমী মাধ্যমিক বিদ্যালয়</a:t>
            </a:r>
          </a:p>
          <a:p>
            <a:r>
              <a:rPr lang="bn-BD" sz="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</a:t>
            </a:r>
          </a:p>
          <a:p>
            <a:r>
              <a:rPr lang="bn-BD" sz="1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০১৭৪১-১৯৮৪৮০</a:t>
            </a:r>
          </a:p>
          <a:p>
            <a:r>
              <a:rPr lang="en-US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mahaburrashidict56@gmail.com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3497" y="3799310"/>
            <a:ext cx="2628900" cy="4023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9944" y="2893470"/>
            <a:ext cx="1657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endParaRPr lang="bn-BD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১ম</a:t>
            </a:r>
            <a:endParaRPr lang="bn-BD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bn-BD" b="1" dirty="0">
                <a:solidFill>
                  <a:srgbClr val="ED7D31">
                    <a:lumMod val="20000"/>
                    <a:lumOff val="8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 ১২/১২/২০২০  </a:t>
            </a:r>
            <a:endParaRPr lang="en-US" b="1" dirty="0">
              <a:solidFill>
                <a:srgbClr val="ED7D31">
                  <a:lumMod val="20000"/>
                  <a:lumOff val="8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5" y="1600200"/>
            <a:ext cx="816216" cy="108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2464" y="1200521"/>
            <a:ext cx="1790164" cy="540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৫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6117" y="1007338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130217" y="1007337"/>
            <a:ext cx="321971" cy="933721"/>
            <a:chOff x="4584879" y="334848"/>
            <a:chExt cx="321971" cy="93372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584879" y="334848"/>
              <a:ext cx="0" cy="933721"/>
            </a:xfrm>
            <a:prstGeom prst="straightConnector1">
              <a:avLst/>
            </a:prstGeom>
            <a:ln w="666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84879" y="672920"/>
              <a:ext cx="321971" cy="2511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46116" y="1934619"/>
            <a:ext cx="1584100" cy="257577"/>
            <a:chOff x="3000779" y="1262130"/>
            <a:chExt cx="1584100" cy="257577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000779" y="1262130"/>
              <a:ext cx="1584100" cy="0"/>
            </a:xfrm>
            <a:prstGeom prst="straightConnector1">
              <a:avLst/>
            </a:prstGeom>
            <a:ln w="666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464418" y="1268569"/>
              <a:ext cx="321971" cy="2511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82465" y="2485195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১০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1875" y="2417584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143096" y="2417584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82465" y="3663612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১৫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1875" y="3596001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143096" y="3596001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14317" y="3596001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46859" y="5457009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 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1875" y="4825942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43096" y="4825942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571875" y="5791860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143096" y="5791860"/>
            <a:ext cx="1571221" cy="92728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5007" y="42189"/>
            <a:ext cx="763583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নিচে বিভিন্ন ধরনের আয়তক্ষেত্র দেখানো হলো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1561" y="391542"/>
            <a:ext cx="811928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আয়তক্ষেত্রগুলোর মধ্যে কোন্‌ আয়তক্ষেত্রটি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common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আয়তক্ষেত্র 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36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2" grpId="0" animBg="1"/>
      <p:bldP spid="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08" y="2043743"/>
            <a:ext cx="4413806" cy="41139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18" y="3513455"/>
            <a:ext cx="3354268" cy="1174491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7790396">
            <a:off x="7710383" y="2532867"/>
            <a:ext cx="488546" cy="1078754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469809" y="1867705"/>
            <a:ext cx="1560997" cy="753506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603291" y="1785323"/>
            <a:ext cx="1996519" cy="756541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>
          <a:xfrm rot="12249565">
            <a:off x="9119089" y="2554075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983447" y="5491376"/>
            <a:ext cx="2089366" cy="826157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গূ্ণনীয়ক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8832402" y="4687946"/>
            <a:ext cx="488546" cy="789959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80821" y="1"/>
            <a:ext cx="705394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সমস্যা নিয়ে একটু চিন্তা করি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3772" y="21357"/>
            <a:ext cx="759781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 আয়তক্ষেত্রটি, সকল আয়তক্ষেত্রে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common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থাকায় এটি সকল আয়তক্ষেত্রের গরিষ্ঠ সাধারণ গুণনীয়ক।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 animBg="1"/>
      <p:bldP spid="3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57" y="0"/>
            <a:ext cx="7327075" cy="6163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667495" y="1496291"/>
            <a:ext cx="505888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শিরোনাম...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9075" y="2666149"/>
            <a:ext cx="364572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59503" y="236174"/>
            <a:ext cx="7105577" cy="112680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prstTxWarp prst="textCascadeUp">
              <a:avLst>
                <a:gd name="adj" fmla="val 50679"/>
              </a:avLst>
            </a:prstTxWarp>
            <a:normAutofit/>
          </a:bodyPr>
          <a:lstStyle/>
          <a:p>
            <a:pPr algn="ctr"/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307" y="2835173"/>
            <a:ext cx="783336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গ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কী তা  বলতে পারবে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6308" y="3618756"/>
            <a:ext cx="850505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গুণনীয়</a:t>
            </a:r>
            <a:r>
              <a:rPr lang="en-US" sz="3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কের</a:t>
            </a:r>
            <a:r>
              <a:rPr lang="bn-BD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সাহায্যে  গ </a:t>
            </a:r>
            <a:r>
              <a: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</a:t>
            </a:r>
            <a:r>
              <a: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5761" y="4555776"/>
            <a:ext cx="818030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মৌলিক গুণনীয়কের  সাহায্যে  গ </a:t>
            </a:r>
            <a:r>
              <a: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	করতে পারবে </a:t>
            </a:r>
            <a:r>
              <a: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5761" y="5757197"/>
            <a:ext cx="803603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ভাগের সাহায্যে  গ </a:t>
            </a:r>
            <a:r>
              <a: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 </a:t>
            </a:r>
            <a:r>
              <a:rPr lang="bn-BD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।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7303" y="1473725"/>
            <a:ext cx="4075981" cy="10906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6790" y="280114"/>
            <a:ext cx="6571997" cy="1569494"/>
          </a:xfr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গ.সা.গু কী তার একটি ভিডিও দেখি 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202072" y="2797791"/>
          <a:ext cx="1544979" cy="130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2072" y="2797791"/>
                        <a:ext cx="1544979" cy="1303576"/>
                      </a:xfrm>
                      <a:prstGeom prst="rect">
                        <a:avLst/>
                      </a:prstGeom>
                      <a:ln w="136525" cmpd="thinThick">
                        <a:solidFill>
                          <a:srgbClr val="390C9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4661" y="4228492"/>
            <a:ext cx="2788313" cy="1379689"/>
            <a:chOff x="1649461" y="2105896"/>
            <a:chExt cx="2788313" cy="1379689"/>
          </a:xfrm>
        </p:grpSpPr>
        <p:grpSp>
          <p:nvGrpSpPr>
            <p:cNvPr id="3" name="Group 2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endCxn id="5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Oval 3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37930" y="4146299"/>
            <a:ext cx="2788313" cy="1379689"/>
            <a:chOff x="1649461" y="2105896"/>
            <a:chExt cx="2788313" cy="1379689"/>
          </a:xfrm>
        </p:grpSpPr>
        <p:grpSp>
          <p:nvGrpSpPr>
            <p:cNvPr id="10" name="Group 9"/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endCxn id="12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66244" y="2826311"/>
            <a:ext cx="2788313" cy="1348972"/>
            <a:chOff x="1649461" y="2136613"/>
            <a:chExt cx="2788313" cy="1348972"/>
          </a:xfrm>
        </p:grpSpPr>
        <p:grpSp>
          <p:nvGrpSpPr>
            <p:cNvPr id="17" name="Group 16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19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70295" y="2904161"/>
            <a:ext cx="2788313" cy="1348972"/>
            <a:chOff x="1649461" y="2136613"/>
            <a:chExt cx="2788313" cy="1348972"/>
          </a:xfrm>
        </p:grpSpPr>
        <p:grpSp>
          <p:nvGrpSpPr>
            <p:cNvPr id="24" name="Group 23"/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6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58787" y="1466920"/>
            <a:ext cx="2788313" cy="1361127"/>
            <a:chOff x="1649461" y="2124458"/>
            <a:chExt cx="2788313" cy="1361127"/>
          </a:xfrm>
        </p:grpSpPr>
        <p:grpSp>
          <p:nvGrpSpPr>
            <p:cNvPr id="31" name="Group 30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3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77361" y="1517879"/>
            <a:ext cx="2788313" cy="1361127"/>
            <a:chOff x="1649461" y="2124458"/>
            <a:chExt cx="2788313" cy="1361127"/>
          </a:xfrm>
        </p:grpSpPr>
        <p:grpSp>
          <p:nvGrpSpPr>
            <p:cNvPr id="38" name="Group 37"/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40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/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3795802" y="320943"/>
            <a:ext cx="2571184" cy="131008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5" name="Oval 44"/>
          <p:cNvSpPr/>
          <p:nvPr/>
        </p:nvSpPr>
        <p:spPr>
          <a:xfrm>
            <a:off x="7577105" y="239079"/>
            <a:ext cx="2567049" cy="139194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6" name="Oval 45"/>
          <p:cNvSpPr/>
          <p:nvPr/>
        </p:nvSpPr>
        <p:spPr>
          <a:xfrm>
            <a:off x="2873763" y="3619212"/>
            <a:ext cx="1300394" cy="60872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616011" y="3536041"/>
            <a:ext cx="1300393" cy="59363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49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8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22" y="879154"/>
            <a:ext cx="5663405" cy="452296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18110067">
            <a:off x="6276989" y="999186"/>
            <a:ext cx="271872" cy="3862402"/>
          </a:xfrm>
          <a:prstGeom prst="downArrow">
            <a:avLst>
              <a:gd name="adj1" fmla="val 26307"/>
              <a:gd name="adj2" fmla="val 78758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0032548">
            <a:off x="5088128" y="1751736"/>
            <a:ext cx="271872" cy="2259640"/>
          </a:xfrm>
          <a:prstGeom prst="downArrow">
            <a:avLst>
              <a:gd name="adj1" fmla="val 26307"/>
              <a:gd name="adj2" fmla="val 78758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75999" y="1481375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রিষ্ঠ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81928" y="1496012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87209" y="1488693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গুণনীয়ক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069" y="5762325"/>
            <a:ext cx="8830101" cy="998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সংখ্যাগুলোর সাধারণ গুণনীয়কগুলোর মধ্যে সবচেয়ে বড় গুণনীয়ককে ঐ সংখ্যাগুলোর গরিষ্ঠ সাধারণ গুণনীয়ক ( 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) বলে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56" y="0"/>
            <a:ext cx="1496044" cy="779318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10282835" y="6565406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00017 0.297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0017 0.15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6" grpId="0" animBg="1"/>
      <p:bldP spid="25" grpId="0" animBg="1"/>
      <p:bldP spid="25" grpId="1" animBg="1"/>
      <p:bldP spid="26" grpId="0" animBg="1"/>
      <p:bldP spid="26" grpId="1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581</Words>
  <Application>Microsoft Office PowerPoint</Application>
  <PresentationFormat>Widescreen</PresentationFormat>
  <Paragraphs>161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Symbol</vt:lpstr>
      <vt:lpstr>Times New Roman</vt:lpstr>
      <vt:lpstr>Vrinda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চলো গ.সা.গু কী তার একটি ভিডিও দেখি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Mahbub Rashid</dc:creator>
  <cp:lastModifiedBy>Md. Mahbub Rashid</cp:lastModifiedBy>
  <cp:revision>6</cp:revision>
  <dcterms:created xsi:type="dcterms:W3CDTF">2020-12-11T15:55:03Z</dcterms:created>
  <dcterms:modified xsi:type="dcterms:W3CDTF">2020-12-11T16:39:45Z</dcterms:modified>
</cp:coreProperties>
</file>