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73" r:id="rId4"/>
    <p:sldId id="274" r:id="rId5"/>
    <p:sldId id="258" r:id="rId6"/>
    <p:sldId id="259" r:id="rId7"/>
    <p:sldId id="260" r:id="rId8"/>
    <p:sldId id="261" r:id="rId9"/>
    <p:sldId id="262" r:id="rId10"/>
    <p:sldId id="263" r:id="rId11"/>
    <p:sldId id="264" r:id="rId12"/>
    <p:sldId id="265" r:id="rId13"/>
    <p:sldId id="266" r:id="rId14"/>
    <p:sldId id="267" r:id="rId15"/>
    <p:sldId id="268" r:id="rId16"/>
    <p:sldId id="270"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456" autoAdjust="0"/>
    <p:restoredTop sz="94660"/>
  </p:normalViewPr>
  <p:slideViewPr>
    <p:cSldViewPr snapToGrid="0">
      <p:cViewPr varScale="1">
        <p:scale>
          <a:sx n="68" d="100"/>
          <a:sy n="68" d="100"/>
        </p:scale>
        <p:origin x="-67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5C068E4-30EF-4DCF-978A-5108CE04F4EA}" type="datetimeFigureOut">
              <a:rPr lang="en-US" smtClean="0"/>
              <a:pPr/>
              <a:t>12/13/2020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47AF1DA-2313-4C3C-B6C7-CDD33C229E9F}"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C068E4-30EF-4DCF-978A-5108CE04F4EA}" type="datetimeFigureOut">
              <a:rPr lang="en-US" smtClean="0"/>
              <a:pPr/>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AF1DA-2313-4C3C-B6C7-CDD33C229E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C068E4-30EF-4DCF-978A-5108CE04F4EA}" type="datetimeFigureOut">
              <a:rPr lang="en-US" smtClean="0"/>
              <a:pPr/>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AF1DA-2313-4C3C-B6C7-CDD33C229E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5C068E4-30EF-4DCF-978A-5108CE04F4EA}" type="datetimeFigureOut">
              <a:rPr lang="en-US" smtClean="0"/>
              <a:pPr/>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AF1DA-2313-4C3C-B6C7-CDD33C229E9F}"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5C068E4-30EF-4DCF-978A-5108CE04F4EA}" type="datetimeFigureOut">
              <a:rPr lang="en-US" smtClean="0"/>
              <a:pPr/>
              <a:t>12/13/2020</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047AF1DA-2313-4C3C-B6C7-CDD33C229E9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5C068E4-30EF-4DCF-978A-5108CE04F4EA}" type="datetimeFigureOut">
              <a:rPr lang="en-US" smtClean="0"/>
              <a:pPr/>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AF1DA-2313-4C3C-B6C7-CDD33C229E9F}"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5C068E4-30EF-4DCF-978A-5108CE04F4EA}" type="datetimeFigureOut">
              <a:rPr lang="en-US" smtClean="0"/>
              <a:pPr/>
              <a:t>12/13/2020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7AF1DA-2313-4C3C-B6C7-CDD33C229E9F}"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C068E4-30EF-4DCF-978A-5108CE04F4EA}" type="datetimeFigureOut">
              <a:rPr lang="en-US" smtClean="0"/>
              <a:pPr/>
              <a:t>12/13/2020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7AF1DA-2313-4C3C-B6C7-CDD33C229E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C068E4-30EF-4DCF-978A-5108CE04F4EA}" type="datetimeFigureOut">
              <a:rPr lang="en-US" smtClean="0"/>
              <a:pPr/>
              <a:t>12/13/2020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7AF1DA-2313-4C3C-B6C7-CDD33C229E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C068E4-30EF-4DCF-978A-5108CE04F4EA}" type="datetimeFigureOut">
              <a:rPr lang="en-US" smtClean="0"/>
              <a:pPr/>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AF1DA-2313-4C3C-B6C7-CDD33C229E9F}"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C068E4-30EF-4DCF-978A-5108CE04F4EA}" type="datetimeFigureOut">
              <a:rPr lang="en-US" smtClean="0"/>
              <a:pPr/>
              <a:t>12/13/2020</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047AF1DA-2313-4C3C-B6C7-CDD33C229E9F}"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C5C068E4-30EF-4DCF-978A-5108CE04F4EA}" type="datetimeFigureOut">
              <a:rPr lang="en-US" smtClean="0"/>
              <a:pPr/>
              <a:t>12/13/2020</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7AF1DA-2313-4C3C-B6C7-CDD33C229E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289536" cy="6986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21920" y="121920"/>
            <a:ext cx="12070080" cy="67360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5" name="Rounded Rectangle 4"/>
          <p:cNvSpPr/>
          <p:nvPr/>
        </p:nvSpPr>
        <p:spPr>
          <a:xfrm>
            <a:off x="168275" y="566519"/>
            <a:ext cx="11844338" cy="62914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TextBox 5"/>
          <p:cNvSpPr txBox="1"/>
          <p:nvPr/>
        </p:nvSpPr>
        <p:spPr>
          <a:xfrm>
            <a:off x="1881414" y="426346"/>
            <a:ext cx="7772400" cy="3154710"/>
          </a:xfrm>
          <a:prstGeom prst="rect">
            <a:avLst/>
          </a:prstGeom>
          <a:noFill/>
        </p:spPr>
        <p:txBody>
          <a:bodyPr wrap="square" rtlCol="0">
            <a:spAutoFit/>
          </a:bodyPr>
          <a:lstStyle/>
          <a:p>
            <a:pPr algn="ctr"/>
            <a:r>
              <a:rPr lang="bn-BD" sz="20000" b="1" dirty="0" smtClean="0">
                <a:ln>
                  <a:solidFill>
                    <a:srgbClr val="002060"/>
                  </a:solidFill>
                </a:ln>
                <a:solidFill>
                  <a:srgbClr val="FF0000"/>
                </a:solidFill>
                <a:latin typeface="NikoshBAN" pitchFamily="2" charset="0"/>
                <a:cs typeface="NikoshBAN" pitchFamily="2" charset="0"/>
              </a:rPr>
              <a:t>স্বাগতম</a:t>
            </a:r>
            <a:r>
              <a:rPr lang="bn-BD" sz="19900" b="1" dirty="0" smtClean="0">
                <a:ln>
                  <a:solidFill>
                    <a:srgbClr val="002060"/>
                  </a:solidFill>
                </a:ln>
                <a:solidFill>
                  <a:srgbClr val="FF0000"/>
                </a:solidFill>
                <a:latin typeface="NikoshBAN" pitchFamily="2" charset="0"/>
                <a:cs typeface="NikoshBAN" pitchFamily="2" charset="0"/>
              </a:rPr>
              <a:t> </a:t>
            </a:r>
            <a:endParaRPr lang="en-US" sz="19900" b="1" dirty="0">
              <a:ln>
                <a:solidFill>
                  <a:srgbClr val="002060"/>
                </a:solidFill>
              </a:ln>
              <a:solidFill>
                <a:srgbClr val="FF0000"/>
              </a:solidFill>
              <a:latin typeface="NikoshBAN" pitchFamily="2" charset="0"/>
              <a:cs typeface="NikoshBAN" pitchFamily="2" charset="0"/>
            </a:endParaRPr>
          </a:p>
        </p:txBody>
      </p:sp>
      <p:pic>
        <p:nvPicPr>
          <p:cNvPr id="7" name="Picture 2" descr="C:\Users\PMHS\Desktop\360_F_220143804_fc4xRygvJ8bn8JPQumtHJieDN4ORNyjs.jpg"/>
          <p:cNvPicPr>
            <a:picLocks noChangeAspect="1" noChangeArrowheads="1"/>
          </p:cNvPicPr>
          <p:nvPr/>
        </p:nvPicPr>
        <p:blipFill>
          <a:blip r:embed="rId2"/>
          <a:srcRect/>
          <a:stretch>
            <a:fillRect/>
          </a:stretch>
        </p:blipFill>
        <p:spPr bwMode="auto">
          <a:xfrm>
            <a:off x="1530252" y="2802548"/>
            <a:ext cx="8991600" cy="3698333"/>
          </a:xfrm>
          <a:prstGeom prst="rect">
            <a:avLst/>
          </a:prstGeom>
          <a:noFill/>
        </p:spPr>
      </p:pic>
    </p:spTree>
    <p:extLst>
      <p:ext uri="{BB962C8B-B14F-4D97-AF65-F5344CB8AC3E}">
        <p14:creationId xmlns:p14="http://schemas.microsoft.com/office/powerpoint/2010/main" xmlns="" val="119492282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85737" y="100017"/>
            <a:ext cx="11801475" cy="65436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670914" y="865386"/>
            <a:ext cx="5586413" cy="871537"/>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bn-IN" sz="3600" b="1" dirty="0" smtClean="0"/>
              <a:t>স্কাউটিং, গার্ল গাইডিং কী ? </a:t>
            </a:r>
            <a:endParaRPr lang="en-US" sz="3600" b="1" dirty="0"/>
          </a:p>
        </p:txBody>
      </p:sp>
      <p:sp>
        <p:nvSpPr>
          <p:cNvPr id="5" name="Rounded Rectangle 4"/>
          <p:cNvSpPr/>
          <p:nvPr/>
        </p:nvSpPr>
        <p:spPr>
          <a:xfrm>
            <a:off x="485776" y="2912012"/>
            <a:ext cx="11301413" cy="333162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IN" sz="3600" dirty="0" smtClean="0"/>
              <a:t>স্কাউটিং, গার্ল গাইডিং বিশ্বব্যাপী একটি অরাজনৈতিক সমাজসেবামূলক যুব আন্দোলন। পূথিবীর প্রায় সব দেশেই স্কাউটিং ও গার্ল গাইডের কার্যক্রম প্রচলিত আছে। স্কাউটিং এবং গার্ল গাইডের মূলমন্ত্রই হচ্ছে “সেবা” বা “সদা প্রস্তুত”। এই সেবা হতে পারে আত্মসেবা,সমাজ সেবা ও মানবসেবা ।</a:t>
            </a:r>
            <a:endParaRPr lang="en-US" sz="3600" dirty="0"/>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14364" y="300041"/>
            <a:ext cx="3887298" cy="2323086"/>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xmlns="" val="31035779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000"/>
                                        <p:tgtEl>
                                          <p:spTgt spid="5"/>
                                        </p:tgtEl>
                                      </p:cBhvr>
                                    </p:animEffect>
                                    <p:anim calcmode="lin" valueType="num">
                                      <p:cBhvr>
                                        <p:cTn id="26" dur="2000" fill="hold"/>
                                        <p:tgtEl>
                                          <p:spTgt spid="5"/>
                                        </p:tgtEl>
                                        <p:attrNameLst>
                                          <p:attrName>ppt_w</p:attrName>
                                        </p:attrNameLst>
                                      </p:cBhvr>
                                      <p:tavLst>
                                        <p:tav tm="0" fmla="#ppt_w*sin(2.5*pi*$)">
                                          <p:val>
                                            <p:fltVal val="0"/>
                                          </p:val>
                                        </p:tav>
                                        <p:tav tm="100000">
                                          <p:val>
                                            <p:fltVal val="1"/>
                                          </p:val>
                                        </p:tav>
                                      </p:tavLst>
                                    </p:anim>
                                    <p:anim calcmode="lin" valueType="num">
                                      <p:cBhvr>
                                        <p:cTn id="27"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80">
                                          <p:stCondLst>
                                            <p:cond delay="0"/>
                                          </p:stCondLst>
                                        </p:cTn>
                                        <p:tgtEl>
                                          <p:spTgt spid="6"/>
                                        </p:tgtEl>
                                      </p:cBhvr>
                                    </p:animEffect>
                                    <p:anim calcmode="lin" valueType="num">
                                      <p:cBhvr>
                                        <p:cTn id="3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8" dur="26">
                                          <p:stCondLst>
                                            <p:cond delay="650"/>
                                          </p:stCondLst>
                                        </p:cTn>
                                        <p:tgtEl>
                                          <p:spTgt spid="6"/>
                                        </p:tgtEl>
                                      </p:cBhvr>
                                      <p:to x="100000" y="60000"/>
                                    </p:animScale>
                                    <p:animScale>
                                      <p:cBhvr>
                                        <p:cTn id="39" dur="166" decel="50000">
                                          <p:stCondLst>
                                            <p:cond delay="676"/>
                                          </p:stCondLst>
                                        </p:cTn>
                                        <p:tgtEl>
                                          <p:spTgt spid="6"/>
                                        </p:tgtEl>
                                      </p:cBhvr>
                                      <p:to x="100000" y="100000"/>
                                    </p:animScale>
                                    <p:animScale>
                                      <p:cBhvr>
                                        <p:cTn id="40" dur="26">
                                          <p:stCondLst>
                                            <p:cond delay="1312"/>
                                          </p:stCondLst>
                                        </p:cTn>
                                        <p:tgtEl>
                                          <p:spTgt spid="6"/>
                                        </p:tgtEl>
                                      </p:cBhvr>
                                      <p:to x="100000" y="80000"/>
                                    </p:animScale>
                                    <p:animScale>
                                      <p:cBhvr>
                                        <p:cTn id="41" dur="166" decel="50000">
                                          <p:stCondLst>
                                            <p:cond delay="1338"/>
                                          </p:stCondLst>
                                        </p:cTn>
                                        <p:tgtEl>
                                          <p:spTgt spid="6"/>
                                        </p:tgtEl>
                                      </p:cBhvr>
                                      <p:to x="100000" y="100000"/>
                                    </p:animScale>
                                    <p:animScale>
                                      <p:cBhvr>
                                        <p:cTn id="42" dur="26">
                                          <p:stCondLst>
                                            <p:cond delay="1642"/>
                                          </p:stCondLst>
                                        </p:cTn>
                                        <p:tgtEl>
                                          <p:spTgt spid="6"/>
                                        </p:tgtEl>
                                      </p:cBhvr>
                                      <p:to x="100000" y="90000"/>
                                    </p:animScale>
                                    <p:animScale>
                                      <p:cBhvr>
                                        <p:cTn id="43" dur="166" decel="50000">
                                          <p:stCondLst>
                                            <p:cond delay="1668"/>
                                          </p:stCondLst>
                                        </p:cTn>
                                        <p:tgtEl>
                                          <p:spTgt spid="6"/>
                                        </p:tgtEl>
                                      </p:cBhvr>
                                      <p:to x="100000" y="100000"/>
                                    </p:animScale>
                                    <p:animScale>
                                      <p:cBhvr>
                                        <p:cTn id="44" dur="26">
                                          <p:stCondLst>
                                            <p:cond delay="1808"/>
                                          </p:stCondLst>
                                        </p:cTn>
                                        <p:tgtEl>
                                          <p:spTgt spid="6"/>
                                        </p:tgtEl>
                                      </p:cBhvr>
                                      <p:to x="100000" y="95000"/>
                                    </p:animScale>
                                    <p:animScale>
                                      <p:cBhvr>
                                        <p:cTn id="45"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42878" y="100013"/>
            <a:ext cx="11872913" cy="65151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029090" y="414342"/>
            <a:ext cx="6200775" cy="871537"/>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bn-IN" sz="3200" dirty="0" smtClean="0"/>
              <a:t>প্রতিষ্ঠা কে ? কত সালে প্রতিষ্ঠিত?</a:t>
            </a:r>
            <a:endParaRPr lang="en-US" sz="3200" dirty="0"/>
          </a:p>
        </p:txBody>
      </p:sp>
      <p:sp>
        <p:nvSpPr>
          <p:cNvPr id="5" name="Rounded Rectangle 4"/>
          <p:cNvSpPr/>
          <p:nvPr/>
        </p:nvSpPr>
        <p:spPr>
          <a:xfrm>
            <a:off x="457202" y="2757492"/>
            <a:ext cx="11415713" cy="3743325"/>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just"/>
            <a:r>
              <a:rPr lang="bn-IN" sz="3600" dirty="0" smtClean="0"/>
              <a:t>বৃটিশ সেনাবাহিনীর তৎকা্লীন লেফটেন্যান্ট জেনারেল রবার্ট স্টিফেনশন স্মিথ লর্ড ব্যাডেন পাওয়েল স্কাউটিং,গার্ল গাইডিং প্রতিষ্ঠা </a:t>
            </a:r>
            <a:r>
              <a:rPr lang="bn-IN" sz="3600" dirty="0" smtClean="0"/>
              <a:t>করেন।১৯০৭ </a:t>
            </a:r>
            <a:r>
              <a:rPr lang="bn-IN" sz="3600" dirty="0" smtClean="0"/>
              <a:t>সালে স্কাউটিং এবং ১৯১০ সালে গার্ল গাইড প্রবর্তন </a:t>
            </a:r>
            <a:r>
              <a:rPr lang="bn-IN" sz="3600" dirty="0" smtClean="0"/>
              <a:t>করেন।</a:t>
            </a:r>
            <a:r>
              <a:rPr lang="en-US" sz="3600" dirty="0" smtClean="0"/>
              <a:t> </a:t>
            </a:r>
            <a:r>
              <a:rPr lang="bn-IN" sz="3600" dirty="0" smtClean="0"/>
              <a:t>বাংলাদেশে </a:t>
            </a:r>
            <a:r>
              <a:rPr lang="bn-IN" sz="3600" dirty="0" smtClean="0"/>
              <a:t>স্বাধীনতার পর ১৯৭২ সালে বয়েজ স্কাউট গঠিত হয়। এটি ১৯৭৪ সালে আন্তর্জাতিক স্কাউট সমিতির অনুমোদন পায়।</a:t>
            </a:r>
            <a:endParaRPr lang="en-US" sz="3600" dirty="0"/>
          </a:p>
        </p:txBody>
      </p:sp>
      <p:pic>
        <p:nvPicPr>
          <p:cNvPr id="3074" name="Picture 2" descr="C:\Users\PMHS\Desktop\89719050_249122539453477_1510709838189953024_n.jpg"/>
          <p:cNvPicPr>
            <a:picLocks noChangeAspect="1" noChangeArrowheads="1"/>
          </p:cNvPicPr>
          <p:nvPr/>
        </p:nvPicPr>
        <p:blipFill>
          <a:blip r:embed="rId2"/>
          <a:srcRect/>
          <a:stretch>
            <a:fillRect/>
          </a:stretch>
        </p:blipFill>
        <p:spPr bwMode="auto">
          <a:xfrm>
            <a:off x="634293" y="323556"/>
            <a:ext cx="3234321" cy="229155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xmlns="" val="17679670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000"/>
                                        <p:tgtEl>
                                          <p:spTgt spid="5"/>
                                        </p:tgtEl>
                                      </p:cBhvr>
                                    </p:animEffect>
                                    <p:anim calcmode="lin" valueType="num">
                                      <p:cBhvr>
                                        <p:cTn id="26" dur="2000" fill="hold"/>
                                        <p:tgtEl>
                                          <p:spTgt spid="5"/>
                                        </p:tgtEl>
                                        <p:attrNameLst>
                                          <p:attrName>ppt_w</p:attrName>
                                        </p:attrNameLst>
                                      </p:cBhvr>
                                      <p:tavLst>
                                        <p:tav tm="0" fmla="#ppt_w*sin(2.5*pi*$)">
                                          <p:val>
                                            <p:fltVal val="0"/>
                                          </p:val>
                                        </p:tav>
                                        <p:tav tm="100000">
                                          <p:val>
                                            <p:fltVal val="1"/>
                                          </p:val>
                                        </p:tav>
                                      </p:tavLst>
                                    </p:anim>
                                    <p:anim calcmode="lin" valueType="num">
                                      <p:cBhvr>
                                        <p:cTn id="27"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80976" y="121447"/>
            <a:ext cx="11830051" cy="655796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ounded Rectangle 4"/>
          <p:cNvSpPr/>
          <p:nvPr/>
        </p:nvSpPr>
        <p:spPr>
          <a:xfrm>
            <a:off x="2335600" y="342899"/>
            <a:ext cx="8865800" cy="842967"/>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bn-IN" sz="3200" b="1" dirty="0" smtClean="0">
                <a:solidFill>
                  <a:schemeClr val="bg1"/>
                </a:solidFill>
              </a:rPr>
              <a:t>রেড ক্রিসেন্ট আন্দোলন</a:t>
            </a:r>
            <a:r>
              <a:rPr lang="en-US" sz="3200" b="1" dirty="0" smtClean="0">
                <a:solidFill>
                  <a:schemeClr val="bg1"/>
                </a:solidFill>
              </a:rPr>
              <a:t>,</a:t>
            </a:r>
            <a:r>
              <a:rPr lang="bn-IN" sz="3200" b="1" dirty="0" smtClean="0">
                <a:solidFill>
                  <a:schemeClr val="bg1"/>
                </a:solidFill>
              </a:rPr>
              <a:t> </a:t>
            </a:r>
            <a:r>
              <a:rPr lang="bn-IN" sz="3200" b="1" dirty="0" smtClean="0">
                <a:ln w="0"/>
                <a:solidFill>
                  <a:schemeClr val="bg1"/>
                </a:solidFill>
                <a:effectLst>
                  <a:outerShdw blurRad="38100" dist="19050" dir="2700000" algn="tl" rotWithShape="0">
                    <a:schemeClr val="dk1">
                      <a:alpha val="40000"/>
                    </a:schemeClr>
                  </a:outerShdw>
                </a:effectLst>
              </a:rPr>
              <a:t>মানবতাবাদী</a:t>
            </a:r>
            <a:r>
              <a:rPr lang="bn-IN" sz="3200" b="1" dirty="0" smtClean="0">
                <a:solidFill>
                  <a:schemeClr val="bg1"/>
                </a:solidFill>
              </a:rPr>
              <a:t> আন্দোলন।</a:t>
            </a:r>
            <a:endParaRPr lang="en-US" sz="3200" b="1" dirty="0">
              <a:solidFill>
                <a:schemeClr val="bg1"/>
              </a:solidFill>
            </a:endParaRPr>
          </a:p>
        </p:txBody>
      </p:sp>
      <p:sp>
        <p:nvSpPr>
          <p:cNvPr id="6" name="Rounded Rectangle 5"/>
          <p:cNvSpPr/>
          <p:nvPr/>
        </p:nvSpPr>
        <p:spPr>
          <a:xfrm>
            <a:off x="414340" y="1743082"/>
            <a:ext cx="11415712" cy="4872039"/>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just"/>
            <a:r>
              <a:rPr lang="bn-IN" sz="2800" dirty="0" smtClean="0"/>
              <a:t>১৮৫৯ সালে ২৪ এ জুন উত্তর ইতালির সলফেরিনো নামক স্থানে ফ্রান্স ও অষ্টিয়ার মধ্যে এক ভয়াবহ যুদ্ধ সংঘটিত হয়,মাত্র ১৬ ঘন্টার এই যুদ্ধে প্রায় চল্লিশ হাজার সৈন্য হতাহত হয়। তাদের সুইজারল্যান্ডের এক যুবক জিন হেনরি ডুনান্ট এলাকার কিছু গ্রামবাসীকে নিয়ে সেবা করেন ,প্রাথমিক চিকিৎসা দিয়ে জীবন রক্ষা করেন , পরে ১৮৬৩ সালে ৯ ই ফ্রেব্রয়ারী জেনেভাবাসীকে নিয়ে একটি কমিটি গঠন করেন, যা” কমিটি অব ফাইভ”নামে পরিচিত পরবর্তীতে এই কমিটি “রেড ক্রিসেন্ট” কমিটি নামে পরিচিতি হয়। জিন হেনরি ডুন্যান্ট ১৮২৮ সালে ৮ ই মে সুইজারল্যান্ডের জেনেভা শহরে জন্মগ্রহন করেন এবং ১৯১০ সালের ৩০ এ অক্টোবর ৮২ বছর বয়সে মূত্যু বরণ করেন। তাই ডুনান্টের প্রতি সম্মান প্রদর্শনের জন্য ৮ ই মে রেড ক্রিসেন্ট দিবস পালিত হয়।</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9259" y="244865"/>
            <a:ext cx="2244452" cy="1427077"/>
          </a:xfrm>
          <a:prstGeom prst="ellipse">
            <a:avLst/>
          </a:prstGeom>
          <a:ln>
            <a:noFill/>
          </a:ln>
          <a:effectLst>
            <a:softEdge rad="112500"/>
          </a:effectLst>
        </p:spPr>
      </p:pic>
    </p:spTree>
    <p:extLst>
      <p:ext uri="{BB962C8B-B14F-4D97-AF65-F5344CB8AC3E}">
        <p14:creationId xmlns:p14="http://schemas.microsoft.com/office/powerpoint/2010/main" xmlns="" val="33377263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anim calcmode="lin" valueType="num">
                                      <p:cBhvr>
                                        <p:cTn id="26" dur="2000" fill="hold"/>
                                        <p:tgtEl>
                                          <p:spTgt spid="6"/>
                                        </p:tgtEl>
                                        <p:attrNameLst>
                                          <p:attrName>ppt_w</p:attrName>
                                        </p:attrNameLst>
                                      </p:cBhvr>
                                      <p:tavLst>
                                        <p:tav tm="0" fmla="#ppt_w*sin(2.5*pi*$)">
                                          <p:val>
                                            <p:fltVal val="0"/>
                                          </p:val>
                                        </p:tav>
                                        <p:tav tm="100000">
                                          <p:val>
                                            <p:fltVal val="1"/>
                                          </p:val>
                                        </p:tav>
                                      </p:tavLst>
                                    </p:anim>
                                    <p:anim calcmode="lin" valueType="num">
                                      <p:cBhvr>
                                        <p:cTn id="27"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down)">
                                      <p:cBhvr>
                                        <p:cTn id="32" dur="580">
                                          <p:stCondLst>
                                            <p:cond delay="0"/>
                                          </p:stCondLst>
                                        </p:cTn>
                                        <p:tgtEl>
                                          <p:spTgt spid="4"/>
                                        </p:tgtEl>
                                      </p:cBhvr>
                                    </p:animEffect>
                                    <p:anim calcmode="lin" valueType="num">
                                      <p:cBhvr>
                                        <p:cTn id="3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8" dur="26">
                                          <p:stCondLst>
                                            <p:cond delay="650"/>
                                          </p:stCondLst>
                                        </p:cTn>
                                        <p:tgtEl>
                                          <p:spTgt spid="4"/>
                                        </p:tgtEl>
                                      </p:cBhvr>
                                      <p:to x="100000" y="60000"/>
                                    </p:animScale>
                                    <p:animScale>
                                      <p:cBhvr>
                                        <p:cTn id="39" dur="166" decel="50000">
                                          <p:stCondLst>
                                            <p:cond delay="676"/>
                                          </p:stCondLst>
                                        </p:cTn>
                                        <p:tgtEl>
                                          <p:spTgt spid="4"/>
                                        </p:tgtEl>
                                      </p:cBhvr>
                                      <p:to x="100000" y="100000"/>
                                    </p:animScale>
                                    <p:animScale>
                                      <p:cBhvr>
                                        <p:cTn id="40" dur="26">
                                          <p:stCondLst>
                                            <p:cond delay="1312"/>
                                          </p:stCondLst>
                                        </p:cTn>
                                        <p:tgtEl>
                                          <p:spTgt spid="4"/>
                                        </p:tgtEl>
                                      </p:cBhvr>
                                      <p:to x="100000" y="80000"/>
                                    </p:animScale>
                                    <p:animScale>
                                      <p:cBhvr>
                                        <p:cTn id="41" dur="166" decel="50000">
                                          <p:stCondLst>
                                            <p:cond delay="1338"/>
                                          </p:stCondLst>
                                        </p:cTn>
                                        <p:tgtEl>
                                          <p:spTgt spid="4"/>
                                        </p:tgtEl>
                                      </p:cBhvr>
                                      <p:to x="100000" y="100000"/>
                                    </p:animScale>
                                    <p:animScale>
                                      <p:cBhvr>
                                        <p:cTn id="42" dur="26">
                                          <p:stCondLst>
                                            <p:cond delay="1642"/>
                                          </p:stCondLst>
                                        </p:cTn>
                                        <p:tgtEl>
                                          <p:spTgt spid="4"/>
                                        </p:tgtEl>
                                      </p:cBhvr>
                                      <p:to x="100000" y="90000"/>
                                    </p:animScale>
                                    <p:animScale>
                                      <p:cBhvr>
                                        <p:cTn id="43" dur="166" decel="50000">
                                          <p:stCondLst>
                                            <p:cond delay="1668"/>
                                          </p:stCondLst>
                                        </p:cTn>
                                        <p:tgtEl>
                                          <p:spTgt spid="4"/>
                                        </p:tgtEl>
                                      </p:cBhvr>
                                      <p:to x="100000" y="100000"/>
                                    </p:animScale>
                                    <p:animScale>
                                      <p:cBhvr>
                                        <p:cTn id="44" dur="26">
                                          <p:stCondLst>
                                            <p:cond delay="1808"/>
                                          </p:stCondLst>
                                        </p:cTn>
                                        <p:tgtEl>
                                          <p:spTgt spid="4"/>
                                        </p:tgtEl>
                                      </p:cBhvr>
                                      <p:to x="100000" y="95000"/>
                                    </p:animScale>
                                    <p:animScale>
                                      <p:cBhvr>
                                        <p:cTn id="4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3" name="Rounded Rectangle 2"/>
          <p:cNvSpPr/>
          <p:nvPr/>
        </p:nvSpPr>
        <p:spPr>
          <a:xfrm>
            <a:off x="128590" y="100017"/>
            <a:ext cx="11930063" cy="655796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b="1"/>
          </a:p>
        </p:txBody>
      </p:sp>
      <p:sp>
        <p:nvSpPr>
          <p:cNvPr id="4" name="Rounded Rectangle 3"/>
          <p:cNvSpPr/>
          <p:nvPr/>
        </p:nvSpPr>
        <p:spPr>
          <a:xfrm>
            <a:off x="4140740" y="557433"/>
            <a:ext cx="2921241" cy="800100"/>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3200" b="1" dirty="0" err="1" smtClean="0"/>
              <a:t>একক</a:t>
            </a:r>
            <a:r>
              <a:rPr lang="en-US" sz="3200" b="1" dirty="0" smtClean="0"/>
              <a:t> </a:t>
            </a:r>
            <a:r>
              <a:rPr lang="en-US" sz="3200" b="1" dirty="0" err="1" smtClean="0"/>
              <a:t>কাজ</a:t>
            </a:r>
            <a:endParaRPr lang="en-US" sz="3200" b="1" dirty="0"/>
          </a:p>
        </p:txBody>
      </p:sp>
      <p:sp>
        <p:nvSpPr>
          <p:cNvPr id="6" name="Rounded Rectangle 5"/>
          <p:cNvSpPr/>
          <p:nvPr/>
        </p:nvSpPr>
        <p:spPr>
          <a:xfrm>
            <a:off x="1959148" y="4957763"/>
            <a:ext cx="8563485" cy="73965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bn-IN" sz="2800" b="1" dirty="0" smtClean="0"/>
              <a:t>স্কাউটিং গার্ল গাইডিং কত সালে কে প্রতিষ্ঠা করেন লিখ ?</a:t>
            </a:r>
            <a:endParaRPr lang="en-US" sz="2800" b="1" dirty="0"/>
          </a:p>
        </p:txBody>
      </p:sp>
      <p:pic>
        <p:nvPicPr>
          <p:cNvPr id="4098" name="Picture 2" descr="C:\Users\PMHS\Desktop\7756-adb-2014-bgd-aa-d0a8467.jpg"/>
          <p:cNvPicPr>
            <a:picLocks noChangeAspect="1" noChangeArrowheads="1"/>
          </p:cNvPicPr>
          <p:nvPr/>
        </p:nvPicPr>
        <p:blipFill>
          <a:blip r:embed="rId2"/>
          <a:srcRect/>
          <a:stretch>
            <a:fillRect/>
          </a:stretch>
        </p:blipFill>
        <p:spPr bwMode="auto">
          <a:xfrm>
            <a:off x="3273084" y="1702191"/>
            <a:ext cx="4970584" cy="2982351"/>
          </a:xfrm>
          <a:prstGeom prst="rect">
            <a:avLst/>
          </a:prstGeom>
          <a:noFill/>
        </p:spPr>
      </p:pic>
    </p:spTree>
    <p:extLst>
      <p:ext uri="{BB962C8B-B14F-4D97-AF65-F5344CB8AC3E}">
        <p14:creationId xmlns:p14="http://schemas.microsoft.com/office/powerpoint/2010/main" xmlns="" val="17615502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56945" y="156943"/>
            <a:ext cx="11872913" cy="65293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431323" y="428627"/>
            <a:ext cx="3305908" cy="654586"/>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bn-IN" sz="4000" dirty="0" smtClean="0"/>
              <a:t>জোড়ায় কাজ</a:t>
            </a:r>
            <a:endParaRPr lang="en-US" sz="4000" dirty="0"/>
          </a:p>
        </p:txBody>
      </p:sp>
      <p:sp>
        <p:nvSpPr>
          <p:cNvPr id="6" name="Rounded Rectangle 5"/>
          <p:cNvSpPr/>
          <p:nvPr/>
        </p:nvSpPr>
        <p:spPr>
          <a:xfrm>
            <a:off x="703385" y="4951827"/>
            <a:ext cx="10930597" cy="1191797"/>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bn-IN" sz="2800" b="1" dirty="0" smtClean="0"/>
              <a:t>বাংলাদেশে কত সালে বয়েজস্কাউট গঠিত হয় এবং আন্তর্জাতিক স্কাউট কত সালে অনুমোদন দেন ?</a:t>
            </a:r>
            <a:endParaRPr lang="en-US" sz="2800" b="1" dirty="0"/>
          </a:p>
        </p:txBody>
      </p:sp>
      <p:pic>
        <p:nvPicPr>
          <p:cNvPr id="5122" name="Picture 2" descr="C:\Users\PMHS\Desktop\image.jpg"/>
          <p:cNvPicPr>
            <a:picLocks noChangeAspect="1" noChangeArrowheads="1"/>
          </p:cNvPicPr>
          <p:nvPr/>
        </p:nvPicPr>
        <p:blipFill>
          <a:blip r:embed="rId2"/>
          <a:srcRect/>
          <a:stretch>
            <a:fillRect/>
          </a:stretch>
        </p:blipFill>
        <p:spPr bwMode="auto">
          <a:xfrm>
            <a:off x="3473254" y="1281918"/>
            <a:ext cx="5501933" cy="2971800"/>
          </a:xfrm>
          <a:prstGeom prst="rect">
            <a:avLst/>
          </a:prstGeom>
          <a:noFill/>
        </p:spPr>
      </p:pic>
    </p:spTree>
    <p:extLst>
      <p:ext uri="{BB962C8B-B14F-4D97-AF65-F5344CB8AC3E}">
        <p14:creationId xmlns:p14="http://schemas.microsoft.com/office/powerpoint/2010/main" xmlns="" val="6613710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 y="0"/>
            <a:ext cx="12315825"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42876" y="114300"/>
            <a:ext cx="12049125" cy="658653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282733" y="414341"/>
            <a:ext cx="2863656" cy="753277"/>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bn-IN" sz="3600" b="1" dirty="0" smtClean="0"/>
              <a:t>দলীয় কাজ</a:t>
            </a:r>
            <a:endParaRPr lang="en-US" sz="3600" b="1" dirty="0"/>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798375" y="1472493"/>
            <a:ext cx="5614987" cy="235743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6" name="Rounded Rectangle 5"/>
          <p:cNvSpPr/>
          <p:nvPr/>
        </p:nvSpPr>
        <p:spPr>
          <a:xfrm>
            <a:off x="520506" y="4552877"/>
            <a:ext cx="11366694" cy="1369621"/>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bn-IN" sz="3200" b="1" dirty="0" smtClean="0"/>
              <a:t>রেড ক্রিসেন্ট এর প্রতিষ্ঠার নাম কী ? প্রতি বছর কেন এই দিবসটি পালন করা হয় ?</a:t>
            </a:r>
            <a:endParaRPr lang="en-US" sz="3200" b="1" dirty="0"/>
          </a:p>
        </p:txBody>
      </p:sp>
    </p:spTree>
    <p:extLst>
      <p:ext uri="{BB962C8B-B14F-4D97-AF65-F5344CB8AC3E}">
        <p14:creationId xmlns:p14="http://schemas.microsoft.com/office/powerpoint/2010/main" xmlns="" val="10803715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209551" y="150023"/>
            <a:ext cx="11772900" cy="652938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329113" y="385763"/>
            <a:ext cx="3128963" cy="728662"/>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bn-IN" sz="4000" b="1" dirty="0" smtClean="0"/>
              <a:t>মূল্যায়ন</a:t>
            </a:r>
            <a:endParaRPr lang="en-US" sz="4000" b="1" dirty="0"/>
          </a:p>
        </p:txBody>
      </p:sp>
      <p:sp>
        <p:nvSpPr>
          <p:cNvPr id="5" name="Rounded Rectangle 4"/>
          <p:cNvSpPr/>
          <p:nvPr/>
        </p:nvSpPr>
        <p:spPr>
          <a:xfrm>
            <a:off x="590843" y="1336431"/>
            <a:ext cx="10944665" cy="37127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600" b="1" dirty="0" smtClean="0"/>
              <a:t>১। জিন হেনরি ডুন্যান্ট কত সালে জন্ম গ্রহন করেন ? </a:t>
            </a:r>
          </a:p>
          <a:p>
            <a:r>
              <a:rPr lang="bn-IN" sz="3600" b="1" dirty="0" smtClean="0"/>
              <a:t>২। স্কাউটিং গার্ল গাইডিং এর প্রতিষ্ঠাতার নাম কী ? </a:t>
            </a:r>
          </a:p>
          <a:p>
            <a:r>
              <a:rPr lang="bn-IN" sz="3600" b="1" dirty="0" smtClean="0"/>
              <a:t>৩। স্কাউট ও গার্ল গাইড এর মুলমন্ত্র কী ? </a:t>
            </a:r>
          </a:p>
          <a:p>
            <a:r>
              <a:rPr lang="bn-IN" sz="3600" b="1" dirty="0" smtClean="0"/>
              <a:t>৪। প্রতি বছর কত তারিখ, কেন বিশ্ব রেড </a:t>
            </a:r>
            <a:r>
              <a:rPr lang="bn-IN" sz="3600" b="1" dirty="0" smtClean="0"/>
              <a:t>ক্রিসেন্ট</a:t>
            </a:r>
            <a:r>
              <a:rPr lang="en-US" sz="3600" b="1" dirty="0" smtClean="0"/>
              <a:t> </a:t>
            </a:r>
            <a:r>
              <a:rPr lang="bn-IN" sz="3600" b="1" dirty="0" smtClean="0"/>
              <a:t>দিবস </a:t>
            </a:r>
            <a:endParaRPr lang="en-US" sz="3600" b="1" dirty="0" smtClean="0"/>
          </a:p>
          <a:p>
            <a:r>
              <a:rPr lang="en-US" sz="3600" b="1" dirty="0" smtClean="0"/>
              <a:t> </a:t>
            </a:r>
            <a:r>
              <a:rPr lang="en-US" sz="3600" b="1" dirty="0" smtClean="0"/>
              <a:t>      </a:t>
            </a:r>
            <a:r>
              <a:rPr lang="bn-IN" sz="3600" b="1" dirty="0" smtClean="0"/>
              <a:t>পালন করা </a:t>
            </a:r>
            <a:r>
              <a:rPr lang="bn-IN" sz="3600" b="1" dirty="0" smtClean="0"/>
              <a:t>হয়?</a:t>
            </a:r>
            <a:endParaRPr lang="en-US" sz="3600" b="1" dirty="0"/>
          </a:p>
        </p:txBody>
      </p:sp>
    </p:spTree>
    <p:extLst>
      <p:ext uri="{BB962C8B-B14F-4D97-AF65-F5344CB8AC3E}">
        <p14:creationId xmlns:p14="http://schemas.microsoft.com/office/powerpoint/2010/main" xmlns="" val="9713774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000"/>
                                        <p:tgtEl>
                                          <p:spTgt spid="5"/>
                                        </p:tgtEl>
                                      </p:cBhvr>
                                    </p:animEffect>
                                    <p:anim calcmode="lin" valueType="num">
                                      <p:cBhvr>
                                        <p:cTn id="26" dur="2000" fill="hold"/>
                                        <p:tgtEl>
                                          <p:spTgt spid="5"/>
                                        </p:tgtEl>
                                        <p:attrNameLst>
                                          <p:attrName>ppt_w</p:attrName>
                                        </p:attrNameLst>
                                      </p:cBhvr>
                                      <p:tavLst>
                                        <p:tav tm="0" fmla="#ppt_w*sin(2.5*pi*$)">
                                          <p:val>
                                            <p:fltVal val="0"/>
                                          </p:val>
                                        </p:tav>
                                        <p:tav tm="100000">
                                          <p:val>
                                            <p:fltVal val="1"/>
                                          </p:val>
                                        </p:tav>
                                      </p:tavLst>
                                    </p:anim>
                                    <p:anim calcmode="lin" valueType="num">
                                      <p:cBhvr>
                                        <p:cTn id="27"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85739" y="157167"/>
            <a:ext cx="11758612" cy="647223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ounded Rectangle 5"/>
          <p:cNvSpPr/>
          <p:nvPr/>
        </p:nvSpPr>
        <p:spPr>
          <a:xfrm>
            <a:off x="731520" y="4768948"/>
            <a:ext cx="10719581" cy="15175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bn-IN" sz="3200" b="1" dirty="0" smtClean="0"/>
              <a:t>মানব সেবায় রেড ক্রিসেন্ট এর গুরুত্ব কতটুকু তোমার নিজের ভাষায় বিশ্লেষন করে লিখ ?</a:t>
            </a:r>
            <a:endParaRPr lang="en-US" sz="3200" b="1" dirty="0"/>
          </a:p>
        </p:txBody>
      </p:sp>
      <p:sp>
        <p:nvSpPr>
          <p:cNvPr id="7" name="Rounded Rectangle 6"/>
          <p:cNvSpPr/>
          <p:nvPr/>
        </p:nvSpPr>
        <p:spPr>
          <a:xfrm>
            <a:off x="4471988" y="428626"/>
            <a:ext cx="3028950" cy="718004"/>
          </a:xfrm>
          <a:prstGeom prst="roundRect">
            <a:avLst/>
          </a:prstGeom>
          <a:solidFill>
            <a:srgbClr val="00206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bn-IN" sz="4000" dirty="0" smtClean="0"/>
              <a:t>বাড়ীর কাজ</a:t>
            </a:r>
            <a:endParaRPr lang="en-US" sz="4000" dirty="0"/>
          </a:p>
        </p:txBody>
      </p:sp>
      <p:pic>
        <p:nvPicPr>
          <p:cNvPr id="8" name="Picture 2" descr="C:\Users\PMHS\Desktop\dfsfsgf.jpg"/>
          <p:cNvPicPr>
            <a:picLocks noChangeAspect="1" noChangeArrowheads="1"/>
          </p:cNvPicPr>
          <p:nvPr/>
        </p:nvPicPr>
        <p:blipFill>
          <a:blip r:embed="rId2"/>
          <a:srcRect/>
          <a:stretch>
            <a:fillRect/>
          </a:stretch>
        </p:blipFill>
        <p:spPr bwMode="auto">
          <a:xfrm>
            <a:off x="3038958" y="1245728"/>
            <a:ext cx="6008914" cy="3351671"/>
          </a:xfrm>
          <a:prstGeom prst="rect">
            <a:avLst/>
          </a:prstGeom>
          <a:noFill/>
        </p:spPr>
      </p:pic>
    </p:spTree>
    <p:extLst>
      <p:ext uri="{BB962C8B-B14F-4D97-AF65-F5344CB8AC3E}">
        <p14:creationId xmlns:p14="http://schemas.microsoft.com/office/powerpoint/2010/main" xmlns="" val="10589884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descr="C:\Users\PMHS\Desktop\80602324_2473060682792840_1233976320690487296_n.jpg"/>
          <p:cNvPicPr>
            <a:picLocks noChangeAspect="1" noChangeArrowheads="1"/>
          </p:cNvPicPr>
          <p:nvPr/>
        </p:nvPicPr>
        <p:blipFill>
          <a:blip r:embed="rId2"/>
          <a:srcRect/>
          <a:stretch>
            <a:fillRect/>
          </a:stretch>
        </p:blipFill>
        <p:spPr bwMode="auto">
          <a:xfrm>
            <a:off x="40374" y="1600200"/>
            <a:ext cx="7293875" cy="4133850"/>
          </a:xfrm>
          <a:prstGeom prst="ellipse">
            <a:avLst/>
          </a:prstGeom>
          <a:ln>
            <a:noFill/>
          </a:ln>
          <a:effectLst>
            <a:softEdge rad="112500"/>
          </a:effectLst>
        </p:spPr>
      </p:pic>
      <p:sp>
        <p:nvSpPr>
          <p:cNvPr id="7" name="TextBox 6"/>
          <p:cNvSpPr txBox="1"/>
          <p:nvPr/>
        </p:nvSpPr>
        <p:spPr>
          <a:xfrm>
            <a:off x="1143000" y="628650"/>
            <a:ext cx="8591550" cy="1015663"/>
          </a:xfrm>
          <a:prstGeom prst="rect">
            <a:avLst/>
          </a:prstGeom>
          <a:noFill/>
        </p:spPr>
        <p:txBody>
          <a:bodyPr wrap="square" rtlCol="0">
            <a:spAutoFit/>
          </a:bodyPr>
          <a:lstStyle/>
          <a:p>
            <a:r>
              <a:rPr lang="en-US" sz="6000" b="1" dirty="0" err="1" smtClean="0">
                <a:solidFill>
                  <a:schemeClr val="bg1"/>
                </a:solidFill>
              </a:rPr>
              <a:t>পরিশেষে</a:t>
            </a:r>
            <a:r>
              <a:rPr lang="en-US" sz="6000" b="1" dirty="0" smtClean="0">
                <a:solidFill>
                  <a:schemeClr val="bg1"/>
                </a:solidFill>
              </a:rPr>
              <a:t> </a:t>
            </a:r>
            <a:r>
              <a:rPr lang="en-US" sz="6000" b="1" dirty="0" err="1" smtClean="0">
                <a:solidFill>
                  <a:schemeClr val="bg1"/>
                </a:solidFill>
              </a:rPr>
              <a:t>সবাইকে</a:t>
            </a:r>
            <a:r>
              <a:rPr lang="en-US" sz="6000" b="1" dirty="0" smtClean="0">
                <a:solidFill>
                  <a:schemeClr val="bg1"/>
                </a:solidFill>
              </a:rPr>
              <a:t> </a:t>
            </a:r>
            <a:endParaRPr lang="en-US" sz="6000" b="1" dirty="0">
              <a:solidFill>
                <a:schemeClr val="bg1"/>
              </a:solidFill>
            </a:endParaRPr>
          </a:p>
        </p:txBody>
      </p:sp>
      <p:sp>
        <p:nvSpPr>
          <p:cNvPr id="8" name="TextBox 7"/>
          <p:cNvSpPr txBox="1"/>
          <p:nvPr/>
        </p:nvSpPr>
        <p:spPr>
          <a:xfrm>
            <a:off x="4572000" y="4549676"/>
            <a:ext cx="7620000" cy="2308324"/>
          </a:xfrm>
          <a:prstGeom prst="rect">
            <a:avLst/>
          </a:prstGeom>
          <a:noFill/>
        </p:spPr>
        <p:txBody>
          <a:bodyPr wrap="square" rtlCol="0">
            <a:spAutoFit/>
          </a:bodyPr>
          <a:lstStyle/>
          <a:p>
            <a:pPr algn="ctr"/>
            <a:r>
              <a:rPr lang="en-US" sz="7200" b="1" dirty="0" err="1" smtClean="0">
                <a:solidFill>
                  <a:schemeClr val="bg1"/>
                </a:solidFill>
              </a:rPr>
              <a:t>ধন্যবাদ</a:t>
            </a:r>
            <a:endParaRPr lang="en-US" sz="7200" b="1" dirty="0" smtClean="0">
              <a:solidFill>
                <a:schemeClr val="bg1"/>
              </a:solidFill>
            </a:endParaRPr>
          </a:p>
          <a:p>
            <a:pPr algn="ctr"/>
            <a:r>
              <a:rPr lang="en-US" sz="7200" b="1" dirty="0" err="1" smtClean="0">
                <a:solidFill>
                  <a:schemeClr val="bg1"/>
                </a:solidFill>
              </a:rPr>
              <a:t>আবার</a:t>
            </a:r>
            <a:r>
              <a:rPr lang="en-US" sz="7200" b="1" dirty="0" smtClean="0">
                <a:solidFill>
                  <a:schemeClr val="bg1"/>
                </a:solidFill>
              </a:rPr>
              <a:t> </a:t>
            </a:r>
            <a:r>
              <a:rPr lang="en-US" sz="7200" b="1" dirty="0" err="1" smtClean="0">
                <a:solidFill>
                  <a:schemeClr val="bg1"/>
                </a:solidFill>
              </a:rPr>
              <a:t>দেখা</a:t>
            </a:r>
            <a:r>
              <a:rPr lang="en-US" sz="7200" b="1" dirty="0" smtClean="0">
                <a:solidFill>
                  <a:schemeClr val="bg1"/>
                </a:solidFill>
              </a:rPr>
              <a:t> </a:t>
            </a:r>
            <a:r>
              <a:rPr lang="en-US" sz="7200" b="1" dirty="0" err="1" smtClean="0">
                <a:solidFill>
                  <a:schemeClr val="bg1"/>
                </a:solidFill>
              </a:rPr>
              <a:t>হবে</a:t>
            </a:r>
            <a:endParaRPr lang="en-US" sz="7200" b="1" dirty="0">
              <a:solidFill>
                <a:schemeClr val="bg1"/>
              </a:solidFill>
            </a:endParaRPr>
          </a:p>
        </p:txBody>
      </p:sp>
    </p:spTree>
    <p:extLst>
      <p:ext uri="{BB962C8B-B14F-4D97-AF65-F5344CB8AC3E}">
        <p14:creationId xmlns:p14="http://schemas.microsoft.com/office/powerpoint/2010/main" xmlns="" val="8716906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09728" y="109728"/>
            <a:ext cx="11948160" cy="66446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ounded Rectangle 9"/>
          <p:cNvSpPr/>
          <p:nvPr/>
        </p:nvSpPr>
        <p:spPr>
          <a:xfrm>
            <a:off x="142875" y="182563"/>
            <a:ext cx="11887200" cy="65436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800" b="1" dirty="0" err="1" smtClean="0">
                <a:solidFill>
                  <a:srgbClr val="FF0000"/>
                </a:solidFill>
              </a:rPr>
              <a:t>আজকের</a:t>
            </a:r>
            <a:r>
              <a:rPr lang="en-US" sz="4800" b="1" dirty="0" smtClean="0">
                <a:solidFill>
                  <a:srgbClr val="FF0000"/>
                </a:solidFill>
              </a:rPr>
              <a:t> </a:t>
            </a:r>
            <a:r>
              <a:rPr lang="en-US" sz="4800" b="1" dirty="0" err="1" smtClean="0">
                <a:solidFill>
                  <a:srgbClr val="FF0000"/>
                </a:solidFill>
              </a:rPr>
              <a:t>মাল্টিমিডিয়া</a:t>
            </a:r>
            <a:r>
              <a:rPr lang="en-US" sz="4800" b="1" dirty="0" smtClean="0">
                <a:solidFill>
                  <a:srgbClr val="FF0000"/>
                </a:solidFill>
              </a:rPr>
              <a:t> </a:t>
            </a:r>
            <a:r>
              <a:rPr lang="en-US" sz="4800" b="1" dirty="0" err="1" smtClean="0">
                <a:solidFill>
                  <a:srgbClr val="FF0000"/>
                </a:solidFill>
              </a:rPr>
              <a:t>ক্লাসে</a:t>
            </a:r>
            <a:endParaRPr lang="bn-IN" sz="4800" b="1" dirty="0" smtClean="0">
              <a:solidFill>
                <a:srgbClr val="FF0000"/>
              </a:solidFill>
            </a:endParaRPr>
          </a:p>
          <a:p>
            <a:pPr algn="ctr"/>
            <a:endParaRPr lang="bn-IN" sz="4000" dirty="0"/>
          </a:p>
          <a:p>
            <a:pPr algn="ctr"/>
            <a:endParaRPr lang="bn-IN" sz="4000" dirty="0" smtClean="0"/>
          </a:p>
          <a:p>
            <a:pPr algn="ctr"/>
            <a:endParaRPr lang="en-US" sz="4000" dirty="0" smtClean="0"/>
          </a:p>
          <a:p>
            <a:pPr algn="ctr"/>
            <a:endParaRPr lang="en-US" sz="4000" dirty="0"/>
          </a:p>
          <a:p>
            <a:pPr algn="ctr"/>
            <a:endParaRPr lang="en-US" sz="4000" dirty="0" smtClean="0"/>
          </a:p>
          <a:p>
            <a:pPr algn="ctr"/>
            <a:r>
              <a:rPr lang="en-US" sz="4000" dirty="0" smtClean="0">
                <a:solidFill>
                  <a:srgbClr val="FF0000"/>
                </a:solidFill>
              </a:rPr>
              <a:t> </a:t>
            </a:r>
            <a:r>
              <a:rPr lang="en-US" sz="72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স্বাগতম</a:t>
            </a:r>
            <a:endParaRPr lang="en-US" sz="72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pic>
        <p:nvPicPr>
          <p:cNvPr id="11" name="Picture 2" descr="C:\Users\PMHS\Desktop\hqdefault.jpg"/>
          <p:cNvPicPr>
            <a:picLocks noChangeAspect="1" noChangeArrowheads="1"/>
          </p:cNvPicPr>
          <p:nvPr/>
        </p:nvPicPr>
        <p:blipFill>
          <a:blip r:embed="rId2"/>
          <a:srcRect/>
          <a:stretch>
            <a:fillRect/>
          </a:stretch>
        </p:blipFill>
        <p:spPr bwMode="auto">
          <a:xfrm>
            <a:off x="2552700" y="1765300"/>
            <a:ext cx="7226300" cy="3035300"/>
          </a:xfrm>
          <a:prstGeom prst="rect">
            <a:avLst/>
          </a:prstGeom>
          <a:noFill/>
        </p:spPr>
      </p:pic>
    </p:spTree>
    <p:extLst>
      <p:ext uri="{BB962C8B-B14F-4D97-AF65-F5344CB8AC3E}">
        <p14:creationId xmlns:p14="http://schemas.microsoft.com/office/powerpoint/2010/main" xmlns="" val="27861451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09728" y="109728"/>
            <a:ext cx="11948160" cy="66446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1193800" y="611751"/>
            <a:ext cx="4432300" cy="89486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5400" b="1" dirty="0" err="1" smtClean="0">
                <a:solidFill>
                  <a:schemeClr val="tx1"/>
                </a:solidFill>
                <a:latin typeface="NikoshBAN" pitchFamily="2" charset="0"/>
                <a:cs typeface="NikoshBAN" pitchFamily="2" charset="0"/>
              </a:rPr>
              <a:t>শিক্ষক</a:t>
            </a:r>
            <a:r>
              <a:rPr lang="en-US" sz="5400" b="1" dirty="0" smtClean="0">
                <a:solidFill>
                  <a:schemeClr val="tx1"/>
                </a:solidFill>
                <a:latin typeface="NikoshBAN" pitchFamily="2" charset="0"/>
                <a:cs typeface="NikoshBAN" pitchFamily="2" charset="0"/>
              </a:rPr>
              <a:t> </a:t>
            </a:r>
            <a:r>
              <a:rPr lang="en-US" sz="5400" b="1" dirty="0" err="1" smtClean="0">
                <a:solidFill>
                  <a:schemeClr val="tx1"/>
                </a:solidFill>
                <a:latin typeface="NikoshBAN" pitchFamily="2" charset="0"/>
                <a:cs typeface="NikoshBAN" pitchFamily="2" charset="0"/>
              </a:rPr>
              <a:t>পরিচিতি</a:t>
            </a:r>
            <a:endParaRPr lang="en-US" sz="5400" b="1" dirty="0">
              <a:solidFill>
                <a:schemeClr val="tx1"/>
              </a:solidFill>
              <a:latin typeface="NikoshBAN" pitchFamily="2" charset="0"/>
              <a:cs typeface="NikoshBAN" pitchFamily="2" charset="0"/>
            </a:endParaRPr>
          </a:p>
        </p:txBody>
      </p:sp>
      <p:sp>
        <p:nvSpPr>
          <p:cNvPr id="8" name="Content Placeholder 2"/>
          <p:cNvSpPr txBox="1">
            <a:spLocks/>
          </p:cNvSpPr>
          <p:nvPr/>
        </p:nvSpPr>
        <p:spPr>
          <a:xfrm>
            <a:off x="355600" y="1985508"/>
            <a:ext cx="6019800" cy="3297692"/>
          </a:xfrm>
          <a:prstGeom prst="roundRect">
            <a:avLst>
              <a:gd name="adj" fmla="val 17940"/>
            </a:avLst>
          </a:prstGeom>
          <a:solidFill>
            <a:schemeClr val="accent6">
              <a:lumMod val="60000"/>
              <a:lumOff val="40000"/>
            </a:schemeClr>
          </a:solidFill>
          <a:scene3d>
            <a:camera prst="orthographicFront"/>
            <a:lightRig rig="threePt" dir="t"/>
          </a:scene3d>
          <a:sp3d>
            <a:bevelT prst="relaxedInset"/>
          </a:sp3d>
        </p:spPr>
        <p:style>
          <a:lnRef idx="1">
            <a:schemeClr val="accent5"/>
          </a:lnRef>
          <a:fillRef idx="2">
            <a:schemeClr val="accent5"/>
          </a:fillRef>
          <a:effectRef idx="1">
            <a:schemeClr val="accent5"/>
          </a:effectRef>
          <a:fontRef idx="minor">
            <a:schemeClr val="dk1"/>
          </a:fontRef>
        </p:style>
        <p:txBody>
          <a:bodyPr anchor="ctr">
            <a:normAutofit lnSpcReduction="10000"/>
          </a:bodyPr>
          <a:lstStyle/>
          <a:p>
            <a:pPr marL="0" marR="0" lvl="0" indent="0" algn="ctr" defTabSz="914400" rtl="0" eaLnBrk="1" fontAlgn="auto" latinLnBrk="0" hangingPunct="1">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err="1" smtClean="0">
                <a:ln>
                  <a:noFill/>
                </a:ln>
                <a:solidFill>
                  <a:schemeClr val="dk1"/>
                </a:solidFill>
                <a:effectLst>
                  <a:outerShdw blurRad="38100" dist="38100" dir="2700000" algn="tl">
                    <a:srgbClr val="000000">
                      <a:alpha val="43137"/>
                    </a:srgbClr>
                  </a:outerShdw>
                </a:effectLst>
                <a:uLnTx/>
                <a:uFillTx/>
                <a:latin typeface="NikoshBAN" pitchFamily="2" charset="0"/>
                <a:ea typeface="+mn-ea"/>
                <a:cs typeface="NikoshBAN" pitchFamily="2" charset="0"/>
              </a:rPr>
              <a:t>মোঃ</a:t>
            </a:r>
            <a:r>
              <a:rPr kumimoji="0" lang="en-US" sz="4000" b="1" i="0" u="none" strike="noStrike" kern="1200" cap="none" spc="0" normalizeH="0" baseline="0" noProof="0" dirty="0" smtClean="0">
                <a:ln>
                  <a:noFill/>
                </a:ln>
                <a:solidFill>
                  <a:schemeClr val="dk1"/>
                </a:solidFill>
                <a:effectLst>
                  <a:outerShdw blurRad="38100" dist="38100" dir="2700000" algn="tl">
                    <a:srgbClr val="000000">
                      <a:alpha val="43137"/>
                    </a:srgbClr>
                  </a:outerShdw>
                </a:effectLst>
                <a:uLnTx/>
                <a:uFillTx/>
                <a:latin typeface="NikoshBAN" pitchFamily="2" charset="0"/>
                <a:ea typeface="+mn-ea"/>
                <a:cs typeface="NikoshBAN" pitchFamily="2" charset="0"/>
              </a:rPr>
              <a:t> </a:t>
            </a:r>
            <a:r>
              <a:rPr kumimoji="0" lang="en-US" sz="4000" b="1" i="0" u="none" strike="noStrike" kern="1200" cap="none" spc="0" normalizeH="0" baseline="0" noProof="0" dirty="0" err="1" smtClean="0">
                <a:ln>
                  <a:noFill/>
                </a:ln>
                <a:solidFill>
                  <a:schemeClr val="dk1"/>
                </a:solidFill>
                <a:effectLst>
                  <a:outerShdw blurRad="38100" dist="38100" dir="2700000" algn="tl">
                    <a:srgbClr val="000000">
                      <a:alpha val="43137"/>
                    </a:srgbClr>
                  </a:outerShdw>
                </a:effectLst>
                <a:uLnTx/>
                <a:uFillTx/>
                <a:latin typeface="NikoshBAN" pitchFamily="2" charset="0"/>
                <a:ea typeface="+mn-ea"/>
                <a:cs typeface="NikoshBAN" pitchFamily="2" charset="0"/>
              </a:rPr>
              <a:t>হাফিজুল</a:t>
            </a:r>
            <a:r>
              <a:rPr kumimoji="0" lang="en-US" sz="4000" b="1" i="0" u="none" strike="noStrike" kern="1200" cap="none" spc="0" normalizeH="0" baseline="0" noProof="0" dirty="0" smtClean="0">
                <a:ln>
                  <a:noFill/>
                </a:ln>
                <a:solidFill>
                  <a:schemeClr val="dk1"/>
                </a:solidFill>
                <a:effectLst>
                  <a:outerShdw blurRad="38100" dist="38100" dir="2700000" algn="tl">
                    <a:srgbClr val="000000">
                      <a:alpha val="43137"/>
                    </a:srgbClr>
                  </a:outerShdw>
                </a:effectLst>
                <a:uLnTx/>
                <a:uFillTx/>
                <a:latin typeface="NikoshBAN" pitchFamily="2" charset="0"/>
                <a:ea typeface="+mn-ea"/>
                <a:cs typeface="NikoshBAN" pitchFamily="2" charset="0"/>
              </a:rPr>
              <a:t> </a:t>
            </a:r>
            <a:r>
              <a:rPr kumimoji="0" lang="en-US" sz="4000" b="1" i="0" u="none" strike="noStrike" kern="1200" cap="none" spc="0" normalizeH="0" baseline="0" noProof="0" dirty="0" err="1" smtClean="0">
                <a:ln>
                  <a:noFill/>
                </a:ln>
                <a:solidFill>
                  <a:schemeClr val="dk1"/>
                </a:solidFill>
                <a:effectLst>
                  <a:outerShdw blurRad="38100" dist="38100" dir="2700000" algn="tl">
                    <a:srgbClr val="000000">
                      <a:alpha val="43137"/>
                    </a:srgbClr>
                  </a:outerShdw>
                </a:effectLst>
                <a:uLnTx/>
                <a:uFillTx/>
                <a:latin typeface="NikoshBAN" pitchFamily="2" charset="0"/>
                <a:ea typeface="+mn-ea"/>
                <a:cs typeface="NikoshBAN" pitchFamily="2" charset="0"/>
              </a:rPr>
              <a:t>ইসলাম</a:t>
            </a:r>
            <a:endParaRPr kumimoji="0" lang="en-US" sz="4000" b="1" i="0" u="none" strike="noStrike" kern="1200" cap="none" spc="0" normalizeH="0" baseline="0" noProof="0" dirty="0" smtClean="0">
              <a:ln>
                <a:noFill/>
              </a:ln>
              <a:solidFill>
                <a:schemeClr val="dk1"/>
              </a:solidFill>
              <a:effectLst>
                <a:outerShdw blurRad="38100" dist="38100" dir="2700000" algn="tl">
                  <a:srgbClr val="000000">
                    <a:alpha val="43137"/>
                  </a:srgbClr>
                </a:outerShdw>
              </a:effectLst>
              <a:uLnTx/>
              <a:uFillTx/>
              <a:latin typeface="NikoshBAN" pitchFamily="2" charset="0"/>
              <a:ea typeface="+mn-ea"/>
              <a:cs typeface="NikoshBAN" pitchFamily="2" charset="0"/>
            </a:endParaRPr>
          </a:p>
          <a:p>
            <a:pPr marL="0" marR="0" lvl="0" indent="0" algn="ctr" defTabSz="914400" rtl="0" eaLnBrk="1" fontAlgn="auto" latinLnBrk="0" hangingPunct="1">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err="1" smtClean="0">
                <a:ln>
                  <a:noFill/>
                </a:ln>
                <a:solidFill>
                  <a:schemeClr val="dk1"/>
                </a:solidFill>
                <a:effectLst>
                  <a:outerShdw blurRad="38100" dist="38100" dir="2700000" algn="tl">
                    <a:srgbClr val="000000">
                      <a:alpha val="43137"/>
                    </a:srgbClr>
                  </a:outerShdw>
                </a:effectLst>
                <a:uLnTx/>
                <a:uFillTx/>
                <a:latin typeface="NikoshBAN" pitchFamily="2" charset="0"/>
                <a:ea typeface="+mn-ea"/>
                <a:cs typeface="NikoshBAN" pitchFamily="2" charset="0"/>
              </a:rPr>
              <a:t>সহকারি</a:t>
            </a:r>
            <a:r>
              <a:rPr kumimoji="0" lang="en-US" sz="2400" b="1" i="0" u="none" strike="noStrike" kern="1200" cap="none" spc="0" normalizeH="0" baseline="0" noProof="0" dirty="0" smtClean="0">
                <a:ln>
                  <a:noFill/>
                </a:ln>
                <a:solidFill>
                  <a:schemeClr val="dk1"/>
                </a:solidFill>
                <a:effectLst>
                  <a:outerShdw blurRad="38100" dist="38100" dir="2700000" algn="tl">
                    <a:srgbClr val="000000">
                      <a:alpha val="43137"/>
                    </a:srgbClr>
                  </a:outerShdw>
                </a:effectLst>
                <a:uLnTx/>
                <a:uFillTx/>
                <a:latin typeface="NikoshBAN" pitchFamily="2" charset="0"/>
                <a:ea typeface="+mn-ea"/>
                <a:cs typeface="NikoshBAN" pitchFamily="2" charset="0"/>
              </a:rPr>
              <a:t> </a:t>
            </a:r>
            <a:r>
              <a:rPr kumimoji="0" lang="en-US" sz="2400" b="1" i="0" u="none" strike="noStrike" kern="1200" cap="none" spc="0" normalizeH="0" baseline="0" noProof="0" dirty="0" err="1" smtClean="0">
                <a:ln>
                  <a:noFill/>
                </a:ln>
                <a:solidFill>
                  <a:schemeClr val="dk1"/>
                </a:solidFill>
                <a:effectLst>
                  <a:outerShdw blurRad="38100" dist="38100" dir="2700000" algn="tl">
                    <a:srgbClr val="000000">
                      <a:alpha val="43137"/>
                    </a:srgbClr>
                  </a:outerShdw>
                </a:effectLst>
                <a:uLnTx/>
                <a:uFillTx/>
                <a:latin typeface="NikoshBAN" pitchFamily="2" charset="0"/>
                <a:ea typeface="+mn-ea"/>
                <a:cs typeface="NikoshBAN" pitchFamily="2" charset="0"/>
              </a:rPr>
              <a:t>শিক্ষক</a:t>
            </a:r>
            <a:endParaRPr kumimoji="0" lang="en-US" sz="2400" b="1" i="0" u="none" strike="noStrike" kern="1200" cap="none" spc="0" normalizeH="0" baseline="0" noProof="0" dirty="0" smtClean="0">
              <a:ln>
                <a:noFill/>
              </a:ln>
              <a:solidFill>
                <a:schemeClr val="dk1"/>
              </a:solidFill>
              <a:effectLst>
                <a:outerShdw blurRad="38100" dist="38100" dir="2700000" algn="tl">
                  <a:srgbClr val="000000">
                    <a:alpha val="43137"/>
                  </a:srgbClr>
                </a:outerShdw>
              </a:effectLst>
              <a:uLnTx/>
              <a:uFillTx/>
              <a:latin typeface="NikoshBAN" pitchFamily="2" charset="0"/>
              <a:ea typeface="+mn-ea"/>
              <a:cs typeface="NikoshBAN" pitchFamily="2" charset="0"/>
            </a:endParaRPr>
          </a:p>
          <a:p>
            <a:pPr marL="0" marR="0" lvl="0" indent="0" algn="ctr" defTabSz="914400" rtl="0" eaLnBrk="1" fontAlgn="auto" latinLnBrk="0" hangingPunct="1">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err="1" smtClean="0">
                <a:ln>
                  <a:noFill/>
                </a:ln>
                <a:solidFill>
                  <a:schemeClr val="dk1"/>
                </a:solidFill>
                <a:effectLst>
                  <a:outerShdw blurRad="38100" dist="38100" dir="2700000" algn="tl">
                    <a:srgbClr val="000000">
                      <a:alpha val="43137"/>
                    </a:srgbClr>
                  </a:outerShdw>
                </a:effectLst>
                <a:uLnTx/>
                <a:uFillTx/>
                <a:latin typeface="NikoshBAN" pitchFamily="2" charset="0"/>
                <a:ea typeface="+mn-ea"/>
                <a:cs typeface="NikoshBAN" pitchFamily="2" charset="0"/>
              </a:rPr>
              <a:t>পাইকপাড়া</a:t>
            </a:r>
            <a:r>
              <a:rPr kumimoji="0" lang="en-US" sz="2400" b="1" i="0" u="none" strike="noStrike" kern="1200" cap="none" spc="0" normalizeH="0" baseline="0" noProof="0" dirty="0" smtClean="0">
                <a:ln>
                  <a:noFill/>
                </a:ln>
                <a:solidFill>
                  <a:schemeClr val="dk1"/>
                </a:solidFill>
                <a:effectLst>
                  <a:outerShdw blurRad="38100" dist="38100" dir="2700000" algn="tl">
                    <a:srgbClr val="000000">
                      <a:alpha val="43137"/>
                    </a:srgbClr>
                  </a:outerShdw>
                </a:effectLst>
                <a:uLnTx/>
                <a:uFillTx/>
                <a:latin typeface="NikoshBAN" pitchFamily="2" charset="0"/>
                <a:ea typeface="+mn-ea"/>
                <a:cs typeface="NikoshBAN" pitchFamily="2" charset="0"/>
              </a:rPr>
              <a:t> </a:t>
            </a:r>
            <a:r>
              <a:rPr kumimoji="0" lang="en-US" sz="2400" b="1" i="0" u="none" strike="noStrike" kern="1200" cap="none" spc="0" normalizeH="0" baseline="0" noProof="0" dirty="0" err="1" smtClean="0">
                <a:ln>
                  <a:noFill/>
                </a:ln>
                <a:solidFill>
                  <a:schemeClr val="dk1"/>
                </a:solidFill>
                <a:effectLst>
                  <a:outerShdw blurRad="38100" dist="38100" dir="2700000" algn="tl">
                    <a:srgbClr val="000000">
                      <a:alpha val="43137"/>
                    </a:srgbClr>
                  </a:outerShdw>
                </a:effectLst>
                <a:uLnTx/>
                <a:uFillTx/>
                <a:latin typeface="NikoshBAN" pitchFamily="2" charset="0"/>
                <a:ea typeface="+mn-ea"/>
                <a:cs typeface="NikoshBAN" pitchFamily="2" charset="0"/>
              </a:rPr>
              <a:t>মডেল</a:t>
            </a:r>
            <a:r>
              <a:rPr kumimoji="0" lang="en-US" sz="2400" b="1" i="0" u="none" strike="noStrike" kern="1200" cap="none" spc="0" normalizeH="0" baseline="0" noProof="0" dirty="0" smtClean="0">
                <a:ln>
                  <a:noFill/>
                </a:ln>
                <a:solidFill>
                  <a:schemeClr val="dk1"/>
                </a:solidFill>
                <a:effectLst>
                  <a:outerShdw blurRad="38100" dist="38100" dir="2700000" algn="tl">
                    <a:srgbClr val="000000">
                      <a:alpha val="43137"/>
                    </a:srgbClr>
                  </a:outerShdw>
                </a:effectLst>
                <a:uLnTx/>
                <a:uFillTx/>
                <a:latin typeface="NikoshBAN" pitchFamily="2" charset="0"/>
                <a:ea typeface="+mn-ea"/>
                <a:cs typeface="NikoshBAN" pitchFamily="2" charset="0"/>
              </a:rPr>
              <a:t> </a:t>
            </a:r>
            <a:r>
              <a:rPr kumimoji="0" lang="en-US" sz="2400" b="1" i="0" u="none" strike="noStrike" kern="1200" cap="none" spc="0" normalizeH="0" baseline="0" noProof="0" dirty="0" err="1" smtClean="0">
                <a:ln>
                  <a:noFill/>
                </a:ln>
                <a:solidFill>
                  <a:schemeClr val="dk1"/>
                </a:solidFill>
                <a:effectLst>
                  <a:outerShdw blurRad="38100" dist="38100" dir="2700000" algn="tl">
                    <a:srgbClr val="000000">
                      <a:alpha val="43137"/>
                    </a:srgbClr>
                  </a:outerShdw>
                </a:effectLst>
                <a:uLnTx/>
                <a:uFillTx/>
                <a:latin typeface="NikoshBAN" pitchFamily="2" charset="0"/>
                <a:ea typeface="+mn-ea"/>
                <a:cs typeface="NikoshBAN" pitchFamily="2" charset="0"/>
              </a:rPr>
              <a:t>হাইস্কুল</a:t>
            </a:r>
            <a:endParaRPr kumimoji="0" lang="en-US" sz="2400" b="1" i="0" u="none" strike="noStrike" kern="1200" cap="none" spc="0" normalizeH="0" baseline="0" noProof="0" dirty="0" smtClean="0">
              <a:ln>
                <a:noFill/>
              </a:ln>
              <a:solidFill>
                <a:schemeClr val="dk1"/>
              </a:solidFill>
              <a:effectLst>
                <a:outerShdw blurRad="38100" dist="38100" dir="2700000" algn="tl">
                  <a:srgbClr val="000000">
                    <a:alpha val="43137"/>
                  </a:srgbClr>
                </a:outerShdw>
              </a:effectLst>
              <a:uLnTx/>
              <a:uFillTx/>
              <a:latin typeface="NikoshBAN" pitchFamily="2" charset="0"/>
              <a:ea typeface="+mn-ea"/>
              <a:cs typeface="NikoshBAN" pitchFamily="2" charset="0"/>
            </a:endParaRPr>
          </a:p>
          <a:p>
            <a:pPr marL="0" marR="0" lvl="0" indent="0" algn="ctr" defTabSz="914400" rtl="0" eaLnBrk="1" fontAlgn="auto" latinLnBrk="0" hangingPunct="1">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err="1" smtClean="0">
                <a:ln>
                  <a:noFill/>
                </a:ln>
                <a:solidFill>
                  <a:schemeClr val="dk1"/>
                </a:solidFill>
                <a:effectLst>
                  <a:outerShdw blurRad="38100" dist="38100" dir="2700000" algn="tl">
                    <a:srgbClr val="000000">
                      <a:alpha val="43137"/>
                    </a:srgbClr>
                  </a:outerShdw>
                </a:effectLst>
                <a:uLnTx/>
                <a:uFillTx/>
                <a:latin typeface="NikoshBAN" pitchFamily="2" charset="0"/>
                <a:ea typeface="+mn-ea"/>
                <a:cs typeface="NikoshBAN" pitchFamily="2" charset="0"/>
              </a:rPr>
              <a:t>সিরাজগঞ্জ</a:t>
            </a:r>
            <a:r>
              <a:rPr kumimoji="0" lang="en-US" sz="2400" b="1" i="0" u="none" strike="noStrike" kern="1200" cap="none" spc="0" normalizeH="0" baseline="0" noProof="0" dirty="0" smtClean="0">
                <a:ln>
                  <a:noFill/>
                </a:ln>
                <a:solidFill>
                  <a:schemeClr val="dk1"/>
                </a:solidFill>
                <a:effectLst>
                  <a:outerShdw blurRad="38100" dist="38100" dir="2700000" algn="tl">
                    <a:srgbClr val="000000">
                      <a:alpha val="43137"/>
                    </a:srgbClr>
                  </a:outerShdw>
                </a:effectLst>
                <a:uLnTx/>
                <a:uFillTx/>
                <a:latin typeface="NikoshBAN" pitchFamily="2" charset="0"/>
                <a:ea typeface="+mn-ea"/>
                <a:cs typeface="NikoshBAN" pitchFamily="2" charset="0"/>
              </a:rPr>
              <a:t>।</a:t>
            </a:r>
          </a:p>
          <a:p>
            <a:pPr marL="0" marR="0" lvl="0" indent="0" algn="ctr" defTabSz="914400" rtl="0" eaLnBrk="1" fontAlgn="auto" latinLnBrk="0" hangingPunct="1">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err="1" smtClean="0">
                <a:ln>
                  <a:noFill/>
                </a:ln>
                <a:solidFill>
                  <a:schemeClr val="dk1"/>
                </a:solidFill>
                <a:effectLst>
                  <a:outerShdw blurRad="38100" dist="38100" dir="2700000" algn="tl">
                    <a:srgbClr val="000000">
                      <a:alpha val="43137"/>
                    </a:srgbClr>
                  </a:outerShdw>
                </a:effectLst>
                <a:uLnTx/>
                <a:uFillTx/>
                <a:latin typeface="NikoshBAN" pitchFamily="2" charset="0"/>
                <a:ea typeface="+mn-ea"/>
                <a:cs typeface="NikoshBAN" pitchFamily="2" charset="0"/>
              </a:rPr>
              <a:t>মোবাইল</a:t>
            </a:r>
            <a:r>
              <a:rPr kumimoji="0" lang="en-US" sz="2400" b="1" i="0" u="none" strike="noStrike" kern="1200" cap="none" spc="0" normalizeH="0" baseline="0" noProof="0" dirty="0" smtClean="0">
                <a:ln>
                  <a:noFill/>
                </a:ln>
                <a:solidFill>
                  <a:schemeClr val="dk1"/>
                </a:solidFill>
                <a:effectLst>
                  <a:outerShdw blurRad="38100" dist="38100" dir="2700000" algn="tl">
                    <a:srgbClr val="000000">
                      <a:alpha val="43137"/>
                    </a:srgbClr>
                  </a:outerShdw>
                </a:effectLst>
                <a:uLnTx/>
                <a:uFillTx/>
                <a:latin typeface="NikoshBAN" pitchFamily="2" charset="0"/>
                <a:ea typeface="+mn-ea"/>
                <a:cs typeface="NikoshBAN" pitchFamily="2" charset="0"/>
              </a:rPr>
              <a:t> নং-০১৭১১০৩১৫৪৩  </a:t>
            </a:r>
            <a:endParaRPr kumimoji="0" lang="bn-BD" sz="2400" b="1" i="0" u="none" strike="noStrike" kern="1200" cap="none" spc="0" normalizeH="0" baseline="0" noProof="0" dirty="0" smtClean="0">
              <a:ln>
                <a:noFill/>
              </a:ln>
              <a:solidFill>
                <a:schemeClr val="dk1"/>
              </a:solidFill>
              <a:effectLst>
                <a:outerShdw blurRad="38100" dist="38100" dir="2700000" algn="tl">
                  <a:srgbClr val="000000">
                    <a:alpha val="43137"/>
                  </a:srgbClr>
                </a:outerShdw>
              </a:effectLst>
              <a:uLnTx/>
              <a:uFillTx/>
              <a:latin typeface="NikoshBAN" pitchFamily="2" charset="0"/>
              <a:ea typeface="+mn-ea"/>
              <a:cs typeface="NikoshBAN" pitchFamily="2" charset="0"/>
            </a:endParaRPr>
          </a:p>
          <a:p>
            <a:pPr marL="0" marR="0" lvl="0" indent="0" algn="ctr" defTabSz="914400" rtl="0" eaLnBrk="1" fontAlgn="auto" latinLnBrk="0" hangingPunct="1">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NikoshBAN" pitchFamily="2" charset="0"/>
                <a:ea typeface="+mn-ea"/>
                <a:cs typeface="NikoshBAN" pitchFamily="2" charset="0"/>
              </a:rPr>
              <a:t>E-mail:hafizulislam947@gmail.com</a:t>
            </a:r>
          </a:p>
        </p:txBody>
      </p:sp>
      <p:pic>
        <p:nvPicPr>
          <p:cNvPr id="6146" name="Picture 2" descr="C:\Users\PMHS\Desktop\129823023_5038899812787622_1805139093501241458_n.jpg"/>
          <p:cNvPicPr>
            <a:picLocks noChangeAspect="1" noChangeArrowheads="1"/>
          </p:cNvPicPr>
          <p:nvPr/>
        </p:nvPicPr>
        <p:blipFill>
          <a:blip r:embed="rId2"/>
          <a:srcRect/>
          <a:stretch>
            <a:fillRect/>
          </a:stretch>
        </p:blipFill>
        <p:spPr bwMode="auto">
          <a:xfrm>
            <a:off x="7010400" y="319423"/>
            <a:ext cx="3924300" cy="6309977"/>
          </a:xfrm>
          <a:prstGeom prst="rect">
            <a:avLst/>
          </a:prstGeom>
          <a:noFill/>
        </p:spPr>
      </p:pic>
    </p:spTree>
    <p:extLst>
      <p:ext uri="{BB962C8B-B14F-4D97-AF65-F5344CB8AC3E}">
        <p14:creationId xmlns:p14="http://schemas.microsoft.com/office/powerpoint/2010/main" xmlns="" val="27861451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additive="base">
                                        <p:cTn id="7" dur="500" fill="hold"/>
                                        <p:tgtEl>
                                          <p:spTgt spid="8">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additive="base">
                                        <p:cTn id="11"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 calcmode="lin" valueType="num">
                                      <p:cBhvr additive="base">
                                        <p:cTn id="17"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 calcmode="lin" valueType="num">
                                      <p:cBhvr additive="base">
                                        <p:cTn id="23"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8">
                                            <p:txEl>
                                              <p:pRg st="3" end="3"/>
                                            </p:txEl>
                                          </p:spTgt>
                                        </p:tgtEl>
                                        <p:attrNameLst>
                                          <p:attrName>style.visibility</p:attrName>
                                        </p:attrNameLst>
                                      </p:cBhvr>
                                      <p:to>
                                        <p:strVal val="visible"/>
                                      </p:to>
                                    </p:set>
                                    <p:anim calcmode="lin" valueType="num">
                                      <p:cBhvr additive="base">
                                        <p:cTn id="29" dur="500" fill="hold"/>
                                        <p:tgtEl>
                                          <p:spTgt spid="8">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 calcmode="lin" valueType="num">
                                      <p:cBhvr additive="base">
                                        <p:cTn id="35" dur="500" fill="hold"/>
                                        <p:tgtEl>
                                          <p:spTgt spid="8">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8">
                                            <p:txEl>
                                              <p:pRg st="4" end="4"/>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8">
                                            <p:txEl>
                                              <p:pRg st="5" end="5"/>
                                            </p:txEl>
                                          </p:spTgt>
                                        </p:tgtEl>
                                        <p:attrNameLst>
                                          <p:attrName>style.visibility</p:attrName>
                                        </p:attrNameLst>
                                      </p:cBhvr>
                                      <p:to>
                                        <p:strVal val="visible"/>
                                      </p:to>
                                    </p:set>
                                    <p:anim calcmode="lin" valueType="num">
                                      <p:cBhvr additive="base">
                                        <p:cTn id="39" dur="500" fill="hold"/>
                                        <p:tgtEl>
                                          <p:spTgt spid="8">
                                            <p:txEl>
                                              <p:pRg st="5" end="5"/>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09728" y="109728"/>
            <a:ext cx="11948160" cy="66446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TextBox 8"/>
          <p:cNvSpPr txBox="1"/>
          <p:nvPr/>
        </p:nvSpPr>
        <p:spPr>
          <a:xfrm>
            <a:off x="6067425" y="2010085"/>
            <a:ext cx="5527675" cy="2553891"/>
          </a:xfrm>
          <a:prstGeom prst="roundRect">
            <a:avLst/>
          </a:prstGeom>
          <a:solidFill>
            <a:srgbClr val="92D050"/>
          </a:solidFill>
          <a:scene3d>
            <a:camera prst="orthographicFront"/>
            <a:lightRig rig="threePt" dir="t"/>
          </a:scene3d>
          <a:sp3d>
            <a:bevelT prst="relaxedInset"/>
          </a:sp3d>
        </p:spPr>
        <p:style>
          <a:lnRef idx="1">
            <a:schemeClr val="accent3"/>
          </a:lnRef>
          <a:fillRef idx="2">
            <a:schemeClr val="accent3"/>
          </a:fillRef>
          <a:effectRef idx="1">
            <a:schemeClr val="accent3"/>
          </a:effectRef>
          <a:fontRef idx="minor">
            <a:schemeClr val="dk1"/>
          </a:fontRef>
        </p:style>
        <p:txBody>
          <a:bodyPr wrap="square" rtlCol="0" anchor="ctr">
            <a:spAutoFit/>
          </a:bodyPr>
          <a:lstStyle/>
          <a:p>
            <a:pPr algn="ctr"/>
            <a:r>
              <a:rPr lang="en-US" sz="4000" b="1" dirty="0" err="1" smtClean="0">
                <a:latin typeface="NikoshBAN" pitchFamily="2" charset="0"/>
                <a:cs typeface="NikoshBAN" pitchFamily="2" charset="0"/>
              </a:rPr>
              <a:t>বিষয়ঃ</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শারিরীক</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শিক্ষা</a:t>
            </a:r>
            <a:r>
              <a:rPr lang="en-US" sz="4000" b="1" dirty="0" smtClean="0">
                <a:latin typeface="NikoshBAN" pitchFamily="2" charset="0"/>
                <a:cs typeface="NikoshBAN" pitchFamily="2" charset="0"/>
              </a:rPr>
              <a:t> ও </a:t>
            </a:r>
            <a:r>
              <a:rPr lang="en-US" sz="4000" b="1" dirty="0" err="1" smtClean="0">
                <a:latin typeface="NikoshBAN" pitchFamily="2" charset="0"/>
                <a:cs typeface="NikoshBAN" pitchFamily="2" charset="0"/>
              </a:rPr>
              <a:t>স্বাস্থ্য</a:t>
            </a:r>
            <a:endParaRPr lang="bn-BD" sz="4000" b="1" dirty="0" smtClean="0">
              <a:latin typeface="NikoshBAN" pitchFamily="2" charset="0"/>
              <a:cs typeface="NikoshBAN" pitchFamily="2" charset="0"/>
            </a:endParaRPr>
          </a:p>
          <a:p>
            <a:pPr algn="ctr"/>
            <a:r>
              <a:rPr lang="bn-BD" sz="4000" b="1" dirty="0" smtClean="0">
                <a:latin typeface="NikoshBAN" pitchFamily="2" charset="0"/>
                <a:cs typeface="NikoshBAN" pitchFamily="2" charset="0"/>
              </a:rPr>
              <a:t> শ্রেণি</a:t>
            </a:r>
            <a:r>
              <a:rPr lang="en-US" sz="4000" b="1" dirty="0" smtClean="0">
                <a:latin typeface="NikoshBAN" pitchFamily="2" charset="0"/>
                <a:cs typeface="NikoshBAN" pitchFamily="2" charset="0"/>
              </a:rPr>
              <a:t>ঃ</a:t>
            </a:r>
            <a:r>
              <a:rPr lang="bn-BD" sz="4000" b="1" dirty="0" smtClean="0">
                <a:latin typeface="NikoshBAN" pitchFamily="2" charset="0"/>
                <a:cs typeface="NikoshBAN" pitchFamily="2" charset="0"/>
              </a:rPr>
              <a:t> অষ্টম </a:t>
            </a:r>
          </a:p>
          <a:p>
            <a:pPr algn="ctr"/>
            <a:r>
              <a:rPr lang="bn-BD" sz="4000" b="1" dirty="0" smtClean="0">
                <a:latin typeface="NikoshBAN" pitchFamily="2" charset="0"/>
                <a:cs typeface="NikoshBAN" pitchFamily="2" charset="0"/>
              </a:rPr>
              <a:t>অধ্যায়</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দ্বিতীয়</a:t>
            </a:r>
            <a:r>
              <a:rPr lang="en-US" sz="4000" b="1" dirty="0" smtClean="0">
                <a:latin typeface="NikoshBAN" pitchFamily="2" charset="0"/>
                <a:cs typeface="NikoshBAN" pitchFamily="2" charset="0"/>
              </a:rPr>
              <a:t> </a:t>
            </a:r>
            <a:endParaRPr lang="en-US" sz="4000" b="1" dirty="0" smtClean="0">
              <a:latin typeface="NikoshBAN" pitchFamily="2" charset="0"/>
              <a:cs typeface="NikoshBAN" pitchFamily="2" charset="0"/>
            </a:endParaRPr>
          </a:p>
          <a:p>
            <a:pPr algn="ctr"/>
            <a:endParaRPr lang="en-US" sz="2400" b="1" dirty="0" smtClean="0">
              <a:latin typeface="NikoshBAN" pitchFamily="2" charset="0"/>
              <a:cs typeface="NikoshBAN" pitchFamily="2" charset="0"/>
            </a:endParaRPr>
          </a:p>
        </p:txBody>
      </p:sp>
      <p:pic>
        <p:nvPicPr>
          <p:cNvPr id="10" name="Picture 2" descr="C:\Users\PMHS\Desktop\্বািইব.jpg"/>
          <p:cNvPicPr>
            <a:picLocks noChangeAspect="1" noChangeArrowheads="1"/>
          </p:cNvPicPr>
          <p:nvPr/>
        </p:nvPicPr>
        <p:blipFill>
          <a:blip r:embed="rId2"/>
          <a:srcRect/>
          <a:stretch>
            <a:fillRect/>
          </a:stretch>
        </p:blipFill>
        <p:spPr bwMode="auto">
          <a:xfrm>
            <a:off x="777901" y="515573"/>
            <a:ext cx="4365599" cy="5572172"/>
          </a:xfrm>
          <a:prstGeom prst="rect">
            <a:avLst/>
          </a:prstGeom>
          <a:noFill/>
        </p:spPr>
      </p:pic>
      <p:sp>
        <p:nvSpPr>
          <p:cNvPr id="11" name="Rectangle 10"/>
          <p:cNvSpPr/>
          <p:nvPr/>
        </p:nvSpPr>
        <p:spPr>
          <a:xfrm>
            <a:off x="6623050" y="838690"/>
            <a:ext cx="4159250" cy="93296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5400" b="1" dirty="0" err="1" smtClean="0">
                <a:solidFill>
                  <a:schemeClr val="tx1"/>
                </a:solidFill>
                <a:latin typeface="NikoshBAN" pitchFamily="2" charset="0"/>
                <a:cs typeface="NikoshBAN" pitchFamily="2" charset="0"/>
              </a:rPr>
              <a:t>পাঠ</a:t>
            </a:r>
            <a:r>
              <a:rPr lang="en-US" sz="5400" b="1" dirty="0" smtClean="0">
                <a:solidFill>
                  <a:schemeClr val="tx1"/>
                </a:solidFill>
                <a:latin typeface="NikoshBAN" pitchFamily="2" charset="0"/>
                <a:cs typeface="NikoshBAN" pitchFamily="2" charset="0"/>
              </a:rPr>
              <a:t> </a:t>
            </a:r>
            <a:r>
              <a:rPr lang="en-US" sz="5400" b="1" dirty="0" err="1" smtClean="0">
                <a:solidFill>
                  <a:schemeClr val="tx1"/>
                </a:solidFill>
                <a:latin typeface="NikoshBAN" pitchFamily="2" charset="0"/>
                <a:cs typeface="NikoshBAN" pitchFamily="2" charset="0"/>
              </a:rPr>
              <a:t>পরিচিতি</a:t>
            </a:r>
            <a:endParaRPr lang="en-US" sz="5400" b="1"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xmlns="" val="27861451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 y="0"/>
            <a:ext cx="12306299"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2" y="95250"/>
            <a:ext cx="12096751" cy="66675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Oval 5"/>
          <p:cNvSpPr/>
          <p:nvPr/>
        </p:nvSpPr>
        <p:spPr>
          <a:xfrm>
            <a:off x="1428752" y="5395913"/>
            <a:ext cx="2657475" cy="671512"/>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bn-IN" sz="2800" b="1" dirty="0" smtClean="0"/>
              <a:t>স্কাউটিং</a:t>
            </a:r>
            <a:endParaRPr lang="en-US" sz="2800" b="1" dirty="0">
              <a:solidFill>
                <a:srgbClr val="FFFF00"/>
              </a:solidFill>
            </a:endParaRPr>
          </a:p>
        </p:txBody>
      </p:sp>
      <p:sp>
        <p:nvSpPr>
          <p:cNvPr id="7" name="Oval 6"/>
          <p:cNvSpPr/>
          <p:nvPr/>
        </p:nvSpPr>
        <p:spPr>
          <a:xfrm>
            <a:off x="7943851" y="5486404"/>
            <a:ext cx="2667000" cy="581025"/>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bn-IN" sz="2400" b="1" dirty="0" smtClean="0">
                <a:solidFill>
                  <a:srgbClr val="FFFF00"/>
                </a:solidFill>
              </a:rPr>
              <a:t>গার্ল গাইডিং</a:t>
            </a:r>
            <a:endParaRPr lang="en-US" sz="2400" b="1" dirty="0">
              <a:solidFill>
                <a:srgbClr val="FFFF00"/>
              </a:solidFill>
            </a:endParaRPr>
          </a:p>
        </p:txBody>
      </p:sp>
      <p:sp>
        <p:nvSpPr>
          <p:cNvPr id="8" name="Rounded Rectangle 7"/>
          <p:cNvSpPr/>
          <p:nvPr/>
        </p:nvSpPr>
        <p:spPr>
          <a:xfrm>
            <a:off x="2114551" y="609602"/>
            <a:ext cx="7162800" cy="752475"/>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bn-IN" sz="2800" b="1" dirty="0" smtClean="0">
                <a:solidFill>
                  <a:srgbClr val="FFFF00"/>
                </a:solidFill>
              </a:rPr>
              <a:t>নিছের ছবিতে কী দেখা যায় ভেবে বল?</a:t>
            </a:r>
            <a:endParaRPr lang="en-US" sz="2800" b="1" dirty="0">
              <a:solidFill>
                <a:srgbClr val="FFFF00"/>
              </a:solidFill>
            </a:endParaRPr>
          </a:p>
        </p:txBody>
      </p:sp>
      <p:pic>
        <p:nvPicPr>
          <p:cNvPr id="1026" name="Picture 2" descr="C:\Users\PMHS\Desktop\index.jpg"/>
          <p:cNvPicPr>
            <a:picLocks noChangeAspect="1" noChangeArrowheads="1"/>
          </p:cNvPicPr>
          <p:nvPr/>
        </p:nvPicPr>
        <p:blipFill>
          <a:blip r:embed="rId2"/>
          <a:srcRect/>
          <a:stretch>
            <a:fillRect/>
          </a:stretch>
        </p:blipFill>
        <p:spPr bwMode="auto">
          <a:xfrm>
            <a:off x="6485867" y="1714427"/>
            <a:ext cx="4772671" cy="3575025"/>
          </a:xfrm>
          <a:prstGeom prst="rect">
            <a:avLst/>
          </a:prstGeom>
          <a:noFill/>
        </p:spPr>
      </p:pic>
      <p:pic>
        <p:nvPicPr>
          <p:cNvPr id="1027" name="Picture 3" descr="C:\Users\PMHS\Desktop\াইুআুি.jpg"/>
          <p:cNvPicPr>
            <a:picLocks noChangeAspect="1" noChangeArrowheads="1"/>
          </p:cNvPicPr>
          <p:nvPr/>
        </p:nvPicPr>
        <p:blipFill>
          <a:blip r:embed="rId3"/>
          <a:srcRect/>
          <a:stretch>
            <a:fillRect/>
          </a:stretch>
        </p:blipFill>
        <p:spPr bwMode="auto">
          <a:xfrm>
            <a:off x="371890" y="1650880"/>
            <a:ext cx="5100443" cy="3578238"/>
          </a:xfrm>
          <a:prstGeom prst="rect">
            <a:avLst/>
          </a:prstGeom>
          <a:noFill/>
        </p:spPr>
      </p:pic>
    </p:spTree>
    <p:extLst>
      <p:ext uri="{BB962C8B-B14F-4D97-AF65-F5344CB8AC3E}">
        <p14:creationId xmlns:p14="http://schemas.microsoft.com/office/powerpoint/2010/main" xmlns="" val="38043234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down)">
                                      <p:cBhvr>
                                        <p:cTn id="43" dur="580">
                                          <p:stCondLst>
                                            <p:cond delay="0"/>
                                          </p:stCondLst>
                                        </p:cTn>
                                        <p:tgtEl>
                                          <p:spTgt spid="7"/>
                                        </p:tgtEl>
                                      </p:cBhvr>
                                    </p:animEffect>
                                    <p:anim calcmode="lin" valueType="num">
                                      <p:cBhvr>
                                        <p:cTn id="4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9" dur="26">
                                          <p:stCondLst>
                                            <p:cond delay="650"/>
                                          </p:stCondLst>
                                        </p:cTn>
                                        <p:tgtEl>
                                          <p:spTgt spid="7"/>
                                        </p:tgtEl>
                                      </p:cBhvr>
                                      <p:to x="100000" y="60000"/>
                                    </p:animScale>
                                    <p:animScale>
                                      <p:cBhvr>
                                        <p:cTn id="50" dur="166" decel="50000">
                                          <p:stCondLst>
                                            <p:cond delay="676"/>
                                          </p:stCondLst>
                                        </p:cTn>
                                        <p:tgtEl>
                                          <p:spTgt spid="7"/>
                                        </p:tgtEl>
                                      </p:cBhvr>
                                      <p:to x="100000" y="100000"/>
                                    </p:animScale>
                                    <p:animScale>
                                      <p:cBhvr>
                                        <p:cTn id="51" dur="26">
                                          <p:stCondLst>
                                            <p:cond delay="1312"/>
                                          </p:stCondLst>
                                        </p:cTn>
                                        <p:tgtEl>
                                          <p:spTgt spid="7"/>
                                        </p:tgtEl>
                                      </p:cBhvr>
                                      <p:to x="100000" y="80000"/>
                                    </p:animScale>
                                    <p:animScale>
                                      <p:cBhvr>
                                        <p:cTn id="52" dur="166" decel="50000">
                                          <p:stCondLst>
                                            <p:cond delay="1338"/>
                                          </p:stCondLst>
                                        </p:cTn>
                                        <p:tgtEl>
                                          <p:spTgt spid="7"/>
                                        </p:tgtEl>
                                      </p:cBhvr>
                                      <p:to x="100000" y="100000"/>
                                    </p:animScale>
                                    <p:animScale>
                                      <p:cBhvr>
                                        <p:cTn id="53" dur="26">
                                          <p:stCondLst>
                                            <p:cond delay="1642"/>
                                          </p:stCondLst>
                                        </p:cTn>
                                        <p:tgtEl>
                                          <p:spTgt spid="7"/>
                                        </p:tgtEl>
                                      </p:cBhvr>
                                      <p:to x="100000" y="90000"/>
                                    </p:animScale>
                                    <p:animScale>
                                      <p:cBhvr>
                                        <p:cTn id="54" dur="166" decel="50000">
                                          <p:stCondLst>
                                            <p:cond delay="1668"/>
                                          </p:stCondLst>
                                        </p:cTn>
                                        <p:tgtEl>
                                          <p:spTgt spid="7"/>
                                        </p:tgtEl>
                                      </p:cBhvr>
                                      <p:to x="100000" y="100000"/>
                                    </p:animScale>
                                    <p:animScale>
                                      <p:cBhvr>
                                        <p:cTn id="55" dur="26">
                                          <p:stCondLst>
                                            <p:cond delay="1808"/>
                                          </p:stCondLst>
                                        </p:cTn>
                                        <p:tgtEl>
                                          <p:spTgt spid="7"/>
                                        </p:tgtEl>
                                      </p:cBhvr>
                                      <p:to x="100000" y="95000"/>
                                    </p:animScale>
                                    <p:animScale>
                                      <p:cBhvr>
                                        <p:cTn id="56"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14302" y="114300"/>
            <a:ext cx="11872913" cy="65722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ounded Rectangle 8"/>
          <p:cNvSpPr/>
          <p:nvPr/>
        </p:nvSpPr>
        <p:spPr>
          <a:xfrm>
            <a:off x="2907507" y="314325"/>
            <a:ext cx="6679407" cy="6858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n-IN" sz="2800" b="1" dirty="0" smtClean="0"/>
              <a:t>নিছের ছবিতে কি দেখা যায় ভেবে বল ?</a:t>
            </a:r>
            <a:endParaRPr lang="en-US" sz="2800" b="1" dirty="0"/>
          </a:p>
        </p:txBody>
      </p:sp>
      <p:sp>
        <p:nvSpPr>
          <p:cNvPr id="10" name="Rounded Rectangle 9"/>
          <p:cNvSpPr/>
          <p:nvPr/>
        </p:nvSpPr>
        <p:spPr>
          <a:xfrm>
            <a:off x="5116136" y="5589710"/>
            <a:ext cx="3619902" cy="6858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t>রেড</a:t>
            </a:r>
            <a:r>
              <a:rPr lang="en-US" sz="2800" b="1" dirty="0" smtClean="0"/>
              <a:t> </a:t>
            </a:r>
            <a:r>
              <a:rPr lang="en-US" sz="2800" b="1" dirty="0" err="1" smtClean="0"/>
              <a:t>ক্রিসেন্ট</a:t>
            </a:r>
            <a:r>
              <a:rPr lang="en-US" sz="2800" b="1" dirty="0" smtClean="0"/>
              <a:t> </a:t>
            </a:r>
            <a:r>
              <a:rPr lang="en-US" sz="2800" b="1" dirty="0" err="1" smtClean="0"/>
              <a:t>সোসাইটি</a:t>
            </a:r>
            <a:endParaRPr lang="en-US" sz="2800" b="1" dirty="0"/>
          </a:p>
        </p:txBody>
      </p:sp>
      <p:pic>
        <p:nvPicPr>
          <p:cNvPr id="2050" name="Picture 2" descr="C:\Users\PMHS\Desktop\unnamed.jpg"/>
          <p:cNvPicPr>
            <a:picLocks noChangeAspect="1" noChangeArrowheads="1"/>
          </p:cNvPicPr>
          <p:nvPr/>
        </p:nvPicPr>
        <p:blipFill>
          <a:blip r:embed="rId2"/>
          <a:srcRect/>
          <a:stretch>
            <a:fillRect/>
          </a:stretch>
        </p:blipFill>
        <p:spPr bwMode="auto">
          <a:xfrm>
            <a:off x="4440726" y="1302703"/>
            <a:ext cx="5955298" cy="3971392"/>
          </a:xfrm>
          <a:prstGeom prst="rect">
            <a:avLst/>
          </a:prstGeom>
          <a:noFill/>
        </p:spPr>
      </p:pic>
      <p:pic>
        <p:nvPicPr>
          <p:cNvPr id="2051" name="Picture 3" descr="C:\Users\PMHS\Desktop\Bangladesh-Red-Crescent-Society.png"/>
          <p:cNvPicPr>
            <a:picLocks noChangeAspect="1" noChangeArrowheads="1"/>
          </p:cNvPicPr>
          <p:nvPr/>
        </p:nvPicPr>
        <p:blipFill>
          <a:blip r:embed="rId3"/>
          <a:srcRect/>
          <a:stretch>
            <a:fillRect/>
          </a:stretch>
        </p:blipFill>
        <p:spPr bwMode="auto">
          <a:xfrm>
            <a:off x="460497" y="1329250"/>
            <a:ext cx="3717607" cy="3696838"/>
          </a:xfrm>
          <a:prstGeom prst="rect">
            <a:avLst/>
          </a:prstGeom>
          <a:noFill/>
        </p:spPr>
      </p:pic>
    </p:spTree>
    <p:extLst>
      <p:ext uri="{BB962C8B-B14F-4D97-AF65-F5344CB8AC3E}">
        <p14:creationId xmlns:p14="http://schemas.microsoft.com/office/powerpoint/2010/main" xmlns="" val="4506805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80">
                                          <p:stCondLst>
                                            <p:cond delay="0"/>
                                          </p:stCondLst>
                                        </p:cTn>
                                        <p:tgtEl>
                                          <p:spTgt spid="10"/>
                                        </p:tgtEl>
                                      </p:cBhvr>
                                    </p:animEffect>
                                    <p:anim calcmode="lin" valueType="num">
                                      <p:cBhvr>
                                        <p:cTn id="2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1" dur="26">
                                          <p:stCondLst>
                                            <p:cond delay="650"/>
                                          </p:stCondLst>
                                        </p:cTn>
                                        <p:tgtEl>
                                          <p:spTgt spid="10"/>
                                        </p:tgtEl>
                                      </p:cBhvr>
                                      <p:to x="100000" y="60000"/>
                                    </p:animScale>
                                    <p:animScale>
                                      <p:cBhvr>
                                        <p:cTn id="32" dur="166" decel="50000">
                                          <p:stCondLst>
                                            <p:cond delay="676"/>
                                          </p:stCondLst>
                                        </p:cTn>
                                        <p:tgtEl>
                                          <p:spTgt spid="10"/>
                                        </p:tgtEl>
                                      </p:cBhvr>
                                      <p:to x="100000" y="100000"/>
                                    </p:animScale>
                                    <p:animScale>
                                      <p:cBhvr>
                                        <p:cTn id="33" dur="26">
                                          <p:stCondLst>
                                            <p:cond delay="1312"/>
                                          </p:stCondLst>
                                        </p:cTn>
                                        <p:tgtEl>
                                          <p:spTgt spid="10"/>
                                        </p:tgtEl>
                                      </p:cBhvr>
                                      <p:to x="100000" y="80000"/>
                                    </p:animScale>
                                    <p:animScale>
                                      <p:cBhvr>
                                        <p:cTn id="34" dur="166" decel="50000">
                                          <p:stCondLst>
                                            <p:cond delay="1338"/>
                                          </p:stCondLst>
                                        </p:cTn>
                                        <p:tgtEl>
                                          <p:spTgt spid="10"/>
                                        </p:tgtEl>
                                      </p:cBhvr>
                                      <p:to x="100000" y="100000"/>
                                    </p:animScale>
                                    <p:animScale>
                                      <p:cBhvr>
                                        <p:cTn id="35" dur="26">
                                          <p:stCondLst>
                                            <p:cond delay="1642"/>
                                          </p:stCondLst>
                                        </p:cTn>
                                        <p:tgtEl>
                                          <p:spTgt spid="10"/>
                                        </p:tgtEl>
                                      </p:cBhvr>
                                      <p:to x="100000" y="90000"/>
                                    </p:animScale>
                                    <p:animScale>
                                      <p:cBhvr>
                                        <p:cTn id="36" dur="166" decel="50000">
                                          <p:stCondLst>
                                            <p:cond delay="1668"/>
                                          </p:stCondLst>
                                        </p:cTn>
                                        <p:tgtEl>
                                          <p:spTgt spid="10"/>
                                        </p:tgtEl>
                                      </p:cBhvr>
                                      <p:to x="100000" y="100000"/>
                                    </p:animScale>
                                    <p:animScale>
                                      <p:cBhvr>
                                        <p:cTn id="37" dur="26">
                                          <p:stCondLst>
                                            <p:cond delay="1808"/>
                                          </p:stCondLst>
                                        </p:cTn>
                                        <p:tgtEl>
                                          <p:spTgt spid="10"/>
                                        </p:tgtEl>
                                      </p:cBhvr>
                                      <p:to x="100000" y="95000"/>
                                    </p:animScale>
                                    <p:animScale>
                                      <p:cBhvr>
                                        <p:cTn id="38"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28590" y="171452"/>
            <a:ext cx="11930063" cy="65436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6000" dirty="0" smtClean="0"/>
          </a:p>
          <a:p>
            <a:pPr algn="ctr"/>
            <a:r>
              <a:rPr lang="bn-IN" sz="6000" b="1" dirty="0" smtClean="0"/>
              <a:t>তোমরা </a:t>
            </a:r>
            <a:r>
              <a:rPr lang="bn-IN" sz="6000" b="1" dirty="0" smtClean="0"/>
              <a:t>কী বলতে পারবে আজকের আলোচ্য পাঠ কী </a:t>
            </a:r>
            <a:r>
              <a:rPr lang="bn-IN" sz="6000" b="1" dirty="0" smtClean="0"/>
              <a:t>?</a:t>
            </a:r>
            <a:endParaRPr lang="en-US" sz="6000" b="1"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540388" y="651296"/>
            <a:ext cx="2591934" cy="2143125"/>
          </a:xfrm>
          <a:prstGeom prst="ellipse">
            <a:avLst/>
          </a:prstGeom>
          <a:ln>
            <a:noFill/>
          </a:ln>
          <a:effectLst>
            <a:softEdge rad="112500"/>
          </a:effectLst>
        </p:spPr>
      </p:pic>
    </p:spTree>
    <p:extLst>
      <p:ext uri="{BB962C8B-B14F-4D97-AF65-F5344CB8AC3E}">
        <p14:creationId xmlns:p14="http://schemas.microsoft.com/office/powerpoint/2010/main" xmlns="" val="2013749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28590" y="114300"/>
            <a:ext cx="11858625" cy="66151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bn-IN" sz="4800" dirty="0" smtClean="0">
              <a:ln w="0"/>
              <a:solidFill>
                <a:schemeClr val="tx1"/>
              </a:solidFill>
              <a:effectLst>
                <a:outerShdw blurRad="38100" dist="19050" dir="2700000" algn="tl" rotWithShape="0">
                  <a:schemeClr val="dk1">
                    <a:alpha val="40000"/>
                  </a:schemeClr>
                </a:outerShdw>
              </a:effectLst>
            </a:endParaRPr>
          </a:p>
          <a:p>
            <a:pPr algn="ctr"/>
            <a:r>
              <a:rPr lang="bn-IN" dirty="0" smtClean="0">
                <a:ln w="0"/>
                <a:solidFill>
                  <a:schemeClr val="tx1"/>
                </a:solidFill>
                <a:effectLst>
                  <a:outerShdw blurRad="38100" dist="19050" dir="2700000" algn="tl" rotWithShape="0">
                    <a:schemeClr val="dk1">
                      <a:alpha val="40000"/>
                    </a:schemeClr>
                  </a:outerShdw>
                </a:effectLst>
              </a:rPr>
              <a:t> </a:t>
            </a:r>
          </a:p>
          <a:p>
            <a:pPr algn="ctr"/>
            <a:r>
              <a:rPr lang="bn-IN" sz="5400" b="1" dirty="0" smtClean="0">
                <a:ln w="0"/>
                <a:solidFill>
                  <a:schemeClr val="tx1"/>
                </a:solidFill>
                <a:effectLst>
                  <a:outerShdw blurRad="38100" dist="19050" dir="2700000" algn="tl" rotWithShape="0">
                    <a:schemeClr val="dk1">
                      <a:alpha val="40000"/>
                    </a:schemeClr>
                  </a:outerShdw>
                </a:effectLst>
              </a:rPr>
              <a:t>স্কাউটিং, গার্ল গাইডিং ও </a:t>
            </a:r>
            <a:endParaRPr lang="en-US" sz="5400" b="1" dirty="0" smtClean="0">
              <a:ln w="0"/>
              <a:solidFill>
                <a:schemeClr val="tx1"/>
              </a:solidFill>
              <a:effectLst>
                <a:outerShdw blurRad="38100" dist="19050" dir="2700000" algn="tl" rotWithShape="0">
                  <a:schemeClr val="dk1">
                    <a:alpha val="40000"/>
                  </a:schemeClr>
                </a:outerShdw>
              </a:effectLst>
            </a:endParaRPr>
          </a:p>
          <a:p>
            <a:pPr algn="ctr"/>
            <a:r>
              <a:rPr lang="bn-IN" sz="5400" b="1" dirty="0" smtClean="0">
                <a:ln w="0"/>
                <a:solidFill>
                  <a:schemeClr val="tx1"/>
                </a:solidFill>
                <a:effectLst>
                  <a:outerShdw blurRad="38100" dist="19050" dir="2700000" algn="tl" rotWithShape="0">
                    <a:schemeClr val="dk1">
                      <a:alpha val="40000"/>
                    </a:schemeClr>
                  </a:outerShdw>
                </a:effectLst>
              </a:rPr>
              <a:t>বাংলাদেশ </a:t>
            </a:r>
            <a:r>
              <a:rPr lang="bn-IN" sz="5400" b="1" dirty="0" smtClean="0">
                <a:ln w="0"/>
                <a:solidFill>
                  <a:schemeClr val="tx1"/>
                </a:solidFill>
                <a:effectLst>
                  <a:outerShdw blurRad="38100" dist="19050" dir="2700000" algn="tl" rotWithShape="0">
                    <a:schemeClr val="dk1">
                      <a:alpha val="40000"/>
                    </a:schemeClr>
                  </a:outerShdw>
                </a:effectLst>
              </a:rPr>
              <a:t>রেড ক্রিসেন্ট সোসাইটি</a:t>
            </a:r>
            <a:endParaRPr lang="en-US" sz="5400" b="1" dirty="0">
              <a:ln w="0"/>
              <a:solidFill>
                <a:schemeClr val="tx1"/>
              </a:solidFill>
              <a:effectLst>
                <a:outerShdw blurRad="38100" dist="19050" dir="2700000" algn="tl" rotWithShape="0">
                  <a:schemeClr val="dk1">
                    <a:alpha val="40000"/>
                  </a:scheme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71490" y="673930"/>
            <a:ext cx="2876622" cy="2505368"/>
          </a:xfrm>
          <a:prstGeom prst="ellipse">
            <a:avLst/>
          </a:prstGeom>
          <a:ln>
            <a:noFill/>
          </a:ln>
          <a:effectLst>
            <a:softEdge rad="112500"/>
          </a:effectLst>
        </p:spPr>
      </p:pic>
      <p:sp>
        <p:nvSpPr>
          <p:cNvPr id="5" name="Rounded Rectangle 4"/>
          <p:cNvSpPr/>
          <p:nvPr/>
        </p:nvSpPr>
        <p:spPr>
          <a:xfrm>
            <a:off x="3962585" y="1383470"/>
            <a:ext cx="4674977" cy="74075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ln w="0"/>
                <a:solidFill>
                  <a:schemeClr val="bg1"/>
                </a:solidFill>
                <a:effectLst>
                  <a:outerShdw blurRad="38100" dist="19050" dir="2700000" algn="tl" rotWithShape="0">
                    <a:schemeClr val="dk1">
                      <a:alpha val="40000"/>
                    </a:schemeClr>
                  </a:outerShdw>
                </a:effectLst>
              </a:rPr>
              <a:t>আজকের পাঠ</a:t>
            </a:r>
          </a:p>
        </p:txBody>
      </p:sp>
    </p:spTree>
    <p:extLst>
      <p:ext uri="{BB962C8B-B14F-4D97-AF65-F5344CB8AC3E}">
        <p14:creationId xmlns:p14="http://schemas.microsoft.com/office/powerpoint/2010/main" xmlns="" val="18878394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80">
                                          <p:stCondLst>
                                            <p:cond delay="0"/>
                                          </p:stCondLst>
                                        </p:cTn>
                                        <p:tgtEl>
                                          <p:spTgt spid="3">
                                            <p:txEl>
                                              <p:pRg st="3" end="3"/>
                                            </p:txEl>
                                          </p:spTgt>
                                        </p:tgtEl>
                                      </p:cBhvr>
                                    </p:animEffect>
                                    <p:anim calcmode="lin" valueType="num">
                                      <p:cBhvr>
                                        <p:cTn id="2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3" end="3"/>
                                            </p:txEl>
                                          </p:spTgt>
                                        </p:tgtEl>
                                      </p:cBhvr>
                                      <p:to x="100000" y="60000"/>
                                    </p:animScale>
                                    <p:animScale>
                                      <p:cBhvr>
                                        <p:cTn id="32" dur="166" decel="50000">
                                          <p:stCondLst>
                                            <p:cond delay="676"/>
                                          </p:stCondLst>
                                        </p:cTn>
                                        <p:tgtEl>
                                          <p:spTgt spid="3">
                                            <p:txEl>
                                              <p:pRg st="3" end="3"/>
                                            </p:txEl>
                                          </p:spTgt>
                                        </p:tgtEl>
                                      </p:cBhvr>
                                      <p:to x="100000" y="100000"/>
                                    </p:animScale>
                                    <p:animScale>
                                      <p:cBhvr>
                                        <p:cTn id="33" dur="26">
                                          <p:stCondLst>
                                            <p:cond delay="1312"/>
                                          </p:stCondLst>
                                        </p:cTn>
                                        <p:tgtEl>
                                          <p:spTgt spid="3">
                                            <p:txEl>
                                              <p:pRg st="3" end="3"/>
                                            </p:txEl>
                                          </p:spTgt>
                                        </p:tgtEl>
                                      </p:cBhvr>
                                      <p:to x="100000" y="80000"/>
                                    </p:animScale>
                                    <p:animScale>
                                      <p:cBhvr>
                                        <p:cTn id="34" dur="166" decel="50000">
                                          <p:stCondLst>
                                            <p:cond delay="1338"/>
                                          </p:stCondLst>
                                        </p:cTn>
                                        <p:tgtEl>
                                          <p:spTgt spid="3">
                                            <p:txEl>
                                              <p:pRg st="3" end="3"/>
                                            </p:txEl>
                                          </p:spTgt>
                                        </p:tgtEl>
                                      </p:cBhvr>
                                      <p:to x="100000" y="100000"/>
                                    </p:animScale>
                                    <p:animScale>
                                      <p:cBhvr>
                                        <p:cTn id="35" dur="26">
                                          <p:stCondLst>
                                            <p:cond delay="1642"/>
                                          </p:stCondLst>
                                        </p:cTn>
                                        <p:tgtEl>
                                          <p:spTgt spid="3">
                                            <p:txEl>
                                              <p:pRg st="3" end="3"/>
                                            </p:txEl>
                                          </p:spTgt>
                                        </p:tgtEl>
                                      </p:cBhvr>
                                      <p:to x="100000" y="90000"/>
                                    </p:animScale>
                                    <p:animScale>
                                      <p:cBhvr>
                                        <p:cTn id="36" dur="166" decel="50000">
                                          <p:stCondLst>
                                            <p:cond delay="1668"/>
                                          </p:stCondLst>
                                        </p:cTn>
                                        <p:tgtEl>
                                          <p:spTgt spid="3">
                                            <p:txEl>
                                              <p:pRg st="3" end="3"/>
                                            </p:txEl>
                                          </p:spTgt>
                                        </p:tgtEl>
                                      </p:cBhvr>
                                      <p:to x="100000" y="100000"/>
                                    </p:animScale>
                                    <p:animScale>
                                      <p:cBhvr>
                                        <p:cTn id="37" dur="26">
                                          <p:stCondLst>
                                            <p:cond delay="1808"/>
                                          </p:stCondLst>
                                        </p:cTn>
                                        <p:tgtEl>
                                          <p:spTgt spid="3">
                                            <p:txEl>
                                              <p:pRg st="3" end="3"/>
                                            </p:txEl>
                                          </p:spTgt>
                                        </p:tgtEl>
                                      </p:cBhvr>
                                      <p:to x="100000" y="95000"/>
                                    </p:animScale>
                                    <p:animScale>
                                      <p:cBhvr>
                                        <p:cTn id="38" dur="166" decel="50000">
                                          <p:stCondLst>
                                            <p:cond delay="1834"/>
                                          </p:stCondLst>
                                        </p:cTn>
                                        <p:tgtEl>
                                          <p:spTgt spid="3">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down)">
                                      <p:cBhvr>
                                        <p:cTn id="43" dur="580">
                                          <p:stCondLst>
                                            <p:cond delay="0"/>
                                          </p:stCondLst>
                                        </p:cTn>
                                        <p:tgtEl>
                                          <p:spTgt spid="4"/>
                                        </p:tgtEl>
                                      </p:cBhvr>
                                    </p:animEffect>
                                    <p:anim calcmode="lin" valueType="num">
                                      <p:cBhvr>
                                        <p:cTn id="4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gtEl>
                                      </p:cBhvr>
                                      <p:to x="100000" y="60000"/>
                                    </p:animScale>
                                    <p:animScale>
                                      <p:cBhvr>
                                        <p:cTn id="50" dur="166" decel="50000">
                                          <p:stCondLst>
                                            <p:cond delay="676"/>
                                          </p:stCondLst>
                                        </p:cTn>
                                        <p:tgtEl>
                                          <p:spTgt spid="4"/>
                                        </p:tgtEl>
                                      </p:cBhvr>
                                      <p:to x="100000" y="100000"/>
                                    </p:animScale>
                                    <p:animScale>
                                      <p:cBhvr>
                                        <p:cTn id="51" dur="26">
                                          <p:stCondLst>
                                            <p:cond delay="1312"/>
                                          </p:stCondLst>
                                        </p:cTn>
                                        <p:tgtEl>
                                          <p:spTgt spid="4"/>
                                        </p:tgtEl>
                                      </p:cBhvr>
                                      <p:to x="100000" y="80000"/>
                                    </p:animScale>
                                    <p:animScale>
                                      <p:cBhvr>
                                        <p:cTn id="52" dur="166" decel="50000">
                                          <p:stCondLst>
                                            <p:cond delay="1338"/>
                                          </p:stCondLst>
                                        </p:cTn>
                                        <p:tgtEl>
                                          <p:spTgt spid="4"/>
                                        </p:tgtEl>
                                      </p:cBhvr>
                                      <p:to x="100000" y="100000"/>
                                    </p:animScale>
                                    <p:animScale>
                                      <p:cBhvr>
                                        <p:cTn id="53" dur="26">
                                          <p:stCondLst>
                                            <p:cond delay="1642"/>
                                          </p:stCondLst>
                                        </p:cTn>
                                        <p:tgtEl>
                                          <p:spTgt spid="4"/>
                                        </p:tgtEl>
                                      </p:cBhvr>
                                      <p:to x="100000" y="90000"/>
                                    </p:animScale>
                                    <p:animScale>
                                      <p:cBhvr>
                                        <p:cTn id="54" dur="166" decel="50000">
                                          <p:stCondLst>
                                            <p:cond delay="1668"/>
                                          </p:stCondLst>
                                        </p:cTn>
                                        <p:tgtEl>
                                          <p:spTgt spid="4"/>
                                        </p:tgtEl>
                                      </p:cBhvr>
                                      <p:to x="100000" y="100000"/>
                                    </p:animScale>
                                    <p:animScale>
                                      <p:cBhvr>
                                        <p:cTn id="55" dur="26">
                                          <p:stCondLst>
                                            <p:cond delay="1808"/>
                                          </p:stCondLst>
                                        </p:cTn>
                                        <p:tgtEl>
                                          <p:spTgt spid="4"/>
                                        </p:tgtEl>
                                      </p:cBhvr>
                                      <p:to x="100000" y="95000"/>
                                    </p:animScale>
                                    <p:animScale>
                                      <p:cBhvr>
                                        <p:cTn id="56" dur="166" decel="50000">
                                          <p:stCondLst>
                                            <p:cond delay="1834"/>
                                          </p:stCondLst>
                                        </p:cTn>
                                        <p:tgtEl>
                                          <p:spTgt spid="4"/>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wipe(down)">
                                      <p:cBhvr>
                                        <p:cTn id="61" dur="580">
                                          <p:stCondLst>
                                            <p:cond delay="0"/>
                                          </p:stCondLst>
                                        </p:cTn>
                                        <p:tgtEl>
                                          <p:spTgt spid="5"/>
                                        </p:tgtEl>
                                      </p:cBhvr>
                                    </p:animEffect>
                                    <p:anim calcmode="lin" valueType="num">
                                      <p:cBhvr>
                                        <p:cTn id="6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67" dur="26">
                                          <p:stCondLst>
                                            <p:cond delay="650"/>
                                          </p:stCondLst>
                                        </p:cTn>
                                        <p:tgtEl>
                                          <p:spTgt spid="5"/>
                                        </p:tgtEl>
                                      </p:cBhvr>
                                      <p:to x="100000" y="60000"/>
                                    </p:animScale>
                                    <p:animScale>
                                      <p:cBhvr>
                                        <p:cTn id="68" dur="166" decel="50000">
                                          <p:stCondLst>
                                            <p:cond delay="676"/>
                                          </p:stCondLst>
                                        </p:cTn>
                                        <p:tgtEl>
                                          <p:spTgt spid="5"/>
                                        </p:tgtEl>
                                      </p:cBhvr>
                                      <p:to x="100000" y="100000"/>
                                    </p:animScale>
                                    <p:animScale>
                                      <p:cBhvr>
                                        <p:cTn id="69" dur="26">
                                          <p:stCondLst>
                                            <p:cond delay="1312"/>
                                          </p:stCondLst>
                                        </p:cTn>
                                        <p:tgtEl>
                                          <p:spTgt spid="5"/>
                                        </p:tgtEl>
                                      </p:cBhvr>
                                      <p:to x="100000" y="80000"/>
                                    </p:animScale>
                                    <p:animScale>
                                      <p:cBhvr>
                                        <p:cTn id="70" dur="166" decel="50000">
                                          <p:stCondLst>
                                            <p:cond delay="1338"/>
                                          </p:stCondLst>
                                        </p:cTn>
                                        <p:tgtEl>
                                          <p:spTgt spid="5"/>
                                        </p:tgtEl>
                                      </p:cBhvr>
                                      <p:to x="100000" y="100000"/>
                                    </p:animScale>
                                    <p:animScale>
                                      <p:cBhvr>
                                        <p:cTn id="71" dur="26">
                                          <p:stCondLst>
                                            <p:cond delay="1642"/>
                                          </p:stCondLst>
                                        </p:cTn>
                                        <p:tgtEl>
                                          <p:spTgt spid="5"/>
                                        </p:tgtEl>
                                      </p:cBhvr>
                                      <p:to x="100000" y="90000"/>
                                    </p:animScale>
                                    <p:animScale>
                                      <p:cBhvr>
                                        <p:cTn id="72" dur="166" decel="50000">
                                          <p:stCondLst>
                                            <p:cond delay="1668"/>
                                          </p:stCondLst>
                                        </p:cTn>
                                        <p:tgtEl>
                                          <p:spTgt spid="5"/>
                                        </p:tgtEl>
                                      </p:cBhvr>
                                      <p:to x="100000" y="100000"/>
                                    </p:animScale>
                                    <p:animScale>
                                      <p:cBhvr>
                                        <p:cTn id="73" dur="26">
                                          <p:stCondLst>
                                            <p:cond delay="1808"/>
                                          </p:stCondLst>
                                        </p:cTn>
                                        <p:tgtEl>
                                          <p:spTgt spid="5"/>
                                        </p:tgtEl>
                                      </p:cBhvr>
                                      <p:to x="100000" y="95000"/>
                                    </p:animScale>
                                    <p:animScale>
                                      <p:cBhvr>
                                        <p:cTn id="74"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43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42878" y="171455"/>
            <a:ext cx="11858625" cy="64150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257237" y="496330"/>
            <a:ext cx="3114675" cy="938575"/>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bn-IN" sz="4000" b="1" dirty="0" smtClean="0"/>
              <a:t>শিখনফল</a:t>
            </a:r>
            <a:endParaRPr lang="en-US" sz="4000" b="1" dirty="0"/>
          </a:p>
        </p:txBody>
      </p:sp>
      <p:sp>
        <p:nvSpPr>
          <p:cNvPr id="5" name="Rounded Rectangle 4"/>
          <p:cNvSpPr/>
          <p:nvPr/>
        </p:nvSpPr>
        <p:spPr>
          <a:xfrm>
            <a:off x="464235" y="1628775"/>
            <a:ext cx="11338560" cy="4572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bn-IN" sz="3600" b="1" dirty="0" smtClean="0">
                <a:solidFill>
                  <a:srgbClr val="002060"/>
                </a:solidFill>
              </a:rPr>
              <a:t>এই</a:t>
            </a:r>
            <a:r>
              <a:rPr lang="en-US" sz="3600" b="1" dirty="0" smtClean="0">
                <a:solidFill>
                  <a:srgbClr val="002060"/>
                </a:solidFill>
              </a:rPr>
              <a:t> </a:t>
            </a:r>
            <a:r>
              <a:rPr lang="bn-IN" sz="3600" b="1" dirty="0" smtClean="0">
                <a:solidFill>
                  <a:srgbClr val="002060"/>
                </a:solidFill>
              </a:rPr>
              <a:t>পাঠ </a:t>
            </a:r>
            <a:r>
              <a:rPr lang="bn-IN" sz="3600" b="1" dirty="0" smtClean="0">
                <a:solidFill>
                  <a:srgbClr val="002060"/>
                </a:solidFill>
              </a:rPr>
              <a:t>শেষে শিক্ষার্থীরা শিখবে---------- </a:t>
            </a:r>
            <a:endParaRPr lang="en-US" sz="3600" b="1" dirty="0" smtClean="0">
              <a:solidFill>
                <a:srgbClr val="002060"/>
              </a:solidFill>
            </a:endParaRPr>
          </a:p>
          <a:p>
            <a:r>
              <a:rPr lang="bn-IN" sz="4000" b="1" dirty="0" smtClean="0">
                <a:solidFill>
                  <a:schemeClr val="tx1"/>
                </a:solidFill>
              </a:rPr>
              <a:t>১</a:t>
            </a:r>
            <a:r>
              <a:rPr lang="bn-IN" sz="4000" b="1" dirty="0" smtClean="0">
                <a:solidFill>
                  <a:schemeClr val="tx1"/>
                </a:solidFill>
              </a:rPr>
              <a:t>। </a:t>
            </a:r>
            <a:r>
              <a:rPr lang="bn-IN" sz="3600" b="1" dirty="0" smtClean="0">
                <a:solidFill>
                  <a:schemeClr val="tx1"/>
                </a:solidFill>
              </a:rPr>
              <a:t>স্কাউটিং,গার্ল গাইডিং কী বলতে পারবে। </a:t>
            </a:r>
          </a:p>
          <a:p>
            <a:r>
              <a:rPr lang="bn-IN" sz="3600" b="1" dirty="0" smtClean="0">
                <a:solidFill>
                  <a:schemeClr val="tx1"/>
                </a:solidFill>
              </a:rPr>
              <a:t>২। </a:t>
            </a:r>
            <a:r>
              <a:rPr lang="en-US" sz="3600" b="1" dirty="0" smtClean="0">
                <a:solidFill>
                  <a:schemeClr val="tx1"/>
                </a:solidFill>
              </a:rPr>
              <a:t> </a:t>
            </a:r>
            <a:r>
              <a:rPr lang="bn-IN" sz="3600" b="1" dirty="0" smtClean="0">
                <a:solidFill>
                  <a:schemeClr val="tx1"/>
                </a:solidFill>
              </a:rPr>
              <a:t>স্কাউটিং,গার্ল গাইডিং</a:t>
            </a:r>
            <a:r>
              <a:rPr lang="en-US" sz="3600" b="1" dirty="0" smtClean="0">
                <a:solidFill>
                  <a:schemeClr val="tx1"/>
                </a:solidFill>
              </a:rPr>
              <a:t> </a:t>
            </a:r>
            <a:r>
              <a:rPr lang="bn-IN" sz="3600" b="1" dirty="0" smtClean="0">
                <a:solidFill>
                  <a:schemeClr val="tx1"/>
                </a:solidFill>
              </a:rPr>
              <a:t>প্রতিষ্ঠা কে,</a:t>
            </a:r>
            <a:r>
              <a:rPr lang="en-US" sz="3600" b="1" dirty="0" smtClean="0">
                <a:solidFill>
                  <a:schemeClr val="tx1"/>
                </a:solidFill>
              </a:rPr>
              <a:t> </a:t>
            </a:r>
            <a:r>
              <a:rPr lang="bn-IN" sz="3600" b="1" dirty="0" smtClean="0">
                <a:solidFill>
                  <a:schemeClr val="tx1"/>
                </a:solidFill>
              </a:rPr>
              <a:t>কত </a:t>
            </a:r>
            <a:r>
              <a:rPr lang="bn-IN" sz="3600" b="1" dirty="0" smtClean="0">
                <a:solidFill>
                  <a:schemeClr val="tx1"/>
                </a:solidFill>
              </a:rPr>
              <a:t>সালে প্রতিষ্ঠিত </a:t>
            </a:r>
            <a:endParaRPr lang="en-US" sz="3600" b="1" dirty="0" smtClean="0">
              <a:solidFill>
                <a:schemeClr val="tx1"/>
              </a:solidFill>
            </a:endParaRPr>
          </a:p>
          <a:p>
            <a:r>
              <a:rPr lang="en-US" sz="3600" b="1" dirty="0" smtClean="0">
                <a:solidFill>
                  <a:schemeClr val="tx1"/>
                </a:solidFill>
              </a:rPr>
              <a:t> </a:t>
            </a:r>
            <a:r>
              <a:rPr lang="en-US" sz="3600" b="1" dirty="0" smtClean="0">
                <a:solidFill>
                  <a:schemeClr val="tx1"/>
                </a:solidFill>
              </a:rPr>
              <a:t>      </a:t>
            </a:r>
            <a:r>
              <a:rPr lang="bn-IN" sz="3600" b="1" dirty="0" smtClean="0">
                <a:solidFill>
                  <a:schemeClr val="tx1"/>
                </a:solidFill>
              </a:rPr>
              <a:t>হয় বলতে</a:t>
            </a:r>
            <a:r>
              <a:rPr lang="en-US" sz="3600" b="1" dirty="0" smtClean="0">
                <a:solidFill>
                  <a:schemeClr val="tx1"/>
                </a:solidFill>
              </a:rPr>
              <a:t> </a:t>
            </a:r>
            <a:r>
              <a:rPr lang="bn-IN" sz="3600" b="1" dirty="0" smtClean="0">
                <a:solidFill>
                  <a:schemeClr val="tx1"/>
                </a:solidFill>
              </a:rPr>
              <a:t>পারবে </a:t>
            </a:r>
            <a:r>
              <a:rPr lang="bn-IN" sz="3600" b="1" dirty="0" smtClean="0">
                <a:solidFill>
                  <a:schemeClr val="tx1"/>
                </a:solidFill>
              </a:rPr>
              <a:t>। </a:t>
            </a:r>
          </a:p>
          <a:p>
            <a:r>
              <a:rPr lang="bn-IN" sz="4000" b="1" dirty="0" smtClean="0">
                <a:solidFill>
                  <a:schemeClr val="tx1"/>
                </a:solidFill>
              </a:rPr>
              <a:t>৩</a:t>
            </a:r>
            <a:r>
              <a:rPr lang="bn-IN" sz="4000" b="1" dirty="0" smtClean="0">
                <a:solidFill>
                  <a:schemeClr val="tx1"/>
                </a:solidFill>
              </a:rPr>
              <a:t>।</a:t>
            </a:r>
            <a:r>
              <a:rPr lang="en-US" sz="4000" b="1" dirty="0" smtClean="0">
                <a:solidFill>
                  <a:schemeClr val="tx1"/>
                </a:solidFill>
              </a:rPr>
              <a:t> </a:t>
            </a:r>
            <a:r>
              <a:rPr lang="bn-IN" sz="3600" b="1" dirty="0" smtClean="0">
                <a:solidFill>
                  <a:schemeClr val="tx1"/>
                </a:solidFill>
              </a:rPr>
              <a:t>রেড </a:t>
            </a:r>
            <a:r>
              <a:rPr lang="bn-IN" sz="3600" b="1" dirty="0" smtClean="0">
                <a:solidFill>
                  <a:schemeClr val="tx1"/>
                </a:solidFill>
              </a:rPr>
              <a:t>ক্রিসেন্ট </a:t>
            </a:r>
            <a:r>
              <a:rPr lang="bn-IN" sz="3600" b="1" dirty="0" smtClean="0">
                <a:solidFill>
                  <a:schemeClr val="tx1"/>
                </a:solidFill>
              </a:rPr>
              <a:t>আন্দোলন</a:t>
            </a:r>
            <a:r>
              <a:rPr lang="en-US" sz="3600" b="1" dirty="0" smtClean="0">
                <a:solidFill>
                  <a:schemeClr val="tx1"/>
                </a:solidFill>
              </a:rPr>
              <a:t> </a:t>
            </a:r>
            <a:r>
              <a:rPr lang="bn-IN" sz="3600" b="1" dirty="0" smtClean="0">
                <a:solidFill>
                  <a:schemeClr val="tx1"/>
                </a:solidFill>
              </a:rPr>
              <a:t>একটি মানবতাবাদ</a:t>
            </a:r>
            <a:r>
              <a:rPr lang="en-US" sz="3600" b="1" dirty="0" smtClean="0">
                <a:solidFill>
                  <a:schemeClr val="tx1"/>
                </a:solidFill>
              </a:rPr>
              <a:t> </a:t>
            </a:r>
            <a:r>
              <a:rPr lang="bn-IN" sz="3600" b="1" dirty="0" smtClean="0">
                <a:solidFill>
                  <a:schemeClr val="tx1"/>
                </a:solidFill>
              </a:rPr>
              <a:t>আন্দোলন </a:t>
            </a:r>
            <a:endParaRPr lang="en-US" sz="3600" b="1" dirty="0" smtClean="0">
              <a:solidFill>
                <a:schemeClr val="tx1"/>
              </a:solidFill>
            </a:endParaRPr>
          </a:p>
          <a:p>
            <a:r>
              <a:rPr lang="en-US" sz="3600" b="1" dirty="0" smtClean="0">
                <a:solidFill>
                  <a:schemeClr val="tx1"/>
                </a:solidFill>
              </a:rPr>
              <a:t> </a:t>
            </a:r>
            <a:r>
              <a:rPr lang="en-US" sz="3600" b="1" dirty="0" smtClean="0">
                <a:solidFill>
                  <a:schemeClr val="tx1"/>
                </a:solidFill>
              </a:rPr>
              <a:t>       </a:t>
            </a:r>
            <a:r>
              <a:rPr lang="bn-IN" sz="3600" b="1" dirty="0" smtClean="0">
                <a:solidFill>
                  <a:schemeClr val="tx1"/>
                </a:solidFill>
              </a:rPr>
              <a:t>ব্যাখা </a:t>
            </a:r>
            <a:r>
              <a:rPr lang="bn-IN" sz="3600" b="1" dirty="0" smtClean="0">
                <a:solidFill>
                  <a:schemeClr val="tx1"/>
                </a:solidFill>
              </a:rPr>
              <a:t>করতে পারবে ?</a:t>
            </a:r>
            <a:endParaRPr lang="en-US" sz="3600" b="1" dirty="0">
              <a:solidFill>
                <a:schemeClr val="tx1"/>
              </a:solidFill>
            </a:endParaRPr>
          </a:p>
        </p:txBody>
      </p:sp>
    </p:spTree>
    <p:extLst>
      <p:ext uri="{BB962C8B-B14F-4D97-AF65-F5344CB8AC3E}">
        <p14:creationId xmlns:p14="http://schemas.microsoft.com/office/powerpoint/2010/main" xmlns="" val="37940865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000"/>
                                        <p:tgtEl>
                                          <p:spTgt spid="5"/>
                                        </p:tgtEl>
                                      </p:cBhvr>
                                    </p:animEffect>
                                    <p:anim calcmode="lin" valueType="num">
                                      <p:cBhvr>
                                        <p:cTn id="26" dur="2000" fill="hold"/>
                                        <p:tgtEl>
                                          <p:spTgt spid="5"/>
                                        </p:tgtEl>
                                        <p:attrNameLst>
                                          <p:attrName>ppt_w</p:attrName>
                                        </p:attrNameLst>
                                      </p:cBhvr>
                                      <p:tavLst>
                                        <p:tav tm="0" fmla="#ppt_w*sin(2.5*pi*$)">
                                          <p:val>
                                            <p:fltVal val="0"/>
                                          </p:val>
                                        </p:tav>
                                        <p:tav tm="100000">
                                          <p:val>
                                            <p:fltVal val="1"/>
                                          </p:val>
                                        </p:tav>
                                      </p:tavLst>
                                    </p:anim>
                                    <p:anim calcmode="lin" valueType="num">
                                      <p:cBhvr>
                                        <p:cTn id="27"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284</TotalTime>
  <Words>473</Words>
  <Application>Microsoft Office PowerPoint</Application>
  <PresentationFormat>Custom</PresentationFormat>
  <Paragraphs>61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PMHS</cp:lastModifiedBy>
  <cp:revision>78</cp:revision>
  <dcterms:created xsi:type="dcterms:W3CDTF">2019-10-18T16:55:18Z</dcterms:created>
  <dcterms:modified xsi:type="dcterms:W3CDTF">2020-12-13T06:42:42Z</dcterms:modified>
</cp:coreProperties>
</file>