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432" r:id="rId2"/>
    <p:sldId id="426" r:id="rId3"/>
    <p:sldId id="425" r:id="rId4"/>
    <p:sldId id="430" r:id="rId5"/>
    <p:sldId id="431" r:id="rId6"/>
    <p:sldId id="424" r:id="rId7"/>
    <p:sldId id="427" r:id="rId8"/>
    <p:sldId id="414" r:id="rId9"/>
    <p:sldId id="429" r:id="rId10"/>
    <p:sldId id="428" r:id="rId11"/>
    <p:sldId id="265" r:id="rId12"/>
    <p:sldId id="266" r:id="rId13"/>
    <p:sldId id="267" r:id="rId14"/>
    <p:sldId id="268" r:id="rId15"/>
    <p:sldId id="411" r:id="rId16"/>
    <p:sldId id="4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1DB7D-3284-4BC5-916A-BD82967CC98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32517-81DF-4461-BA42-BD15EFEC6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6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32517-81DF-4461-BA42-BD15EFEC63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6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7832-C463-477A-8FF1-719C645BD43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D2D7-8112-4060-879D-BCD6601BF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4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7832-C463-477A-8FF1-719C645BD43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D2D7-8112-4060-879D-BCD6601BF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6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7832-C463-477A-8FF1-719C645BD43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D2D7-8112-4060-879D-BCD6601BF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7832-C463-477A-8FF1-719C645BD43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D2D7-8112-4060-879D-BCD6601BF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8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7832-C463-477A-8FF1-719C645BD43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D2D7-8112-4060-879D-BCD6601BF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7832-C463-477A-8FF1-719C645BD43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D2D7-8112-4060-879D-BCD6601BF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0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7832-C463-477A-8FF1-719C645BD43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D2D7-8112-4060-879D-BCD6601BF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4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7832-C463-477A-8FF1-719C645BD43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D2D7-8112-4060-879D-BCD6601BF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1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7832-C463-477A-8FF1-719C645BD43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D2D7-8112-4060-879D-BCD6601BF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7832-C463-477A-8FF1-719C645BD43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D2D7-8112-4060-879D-BCD6601BF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6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7832-C463-477A-8FF1-719C645BD43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D2D7-8112-4060-879D-BCD6601BF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97832-C463-477A-8FF1-719C645BD43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8D2D7-8112-4060-879D-BCD6601BF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2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26822" y="811890"/>
            <a:ext cx="9565178" cy="5915196"/>
            <a:chOff x="2589727" y="1758357"/>
            <a:chExt cx="9565178" cy="5915196"/>
          </a:xfrm>
        </p:grpSpPr>
        <p:sp>
          <p:nvSpPr>
            <p:cNvPr id="3" name="Rectangle 2"/>
            <p:cNvSpPr/>
            <p:nvPr/>
          </p:nvSpPr>
          <p:spPr>
            <a:xfrm>
              <a:off x="2589727" y="5549895"/>
              <a:ext cx="9565178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rgbClr val="C00000"/>
                  </a:solidFill>
                </a:rPr>
                <a:t>Khandoker </a:t>
              </a:r>
              <a:r>
                <a:rPr lang="en-US" sz="4000" b="1" dirty="0" smtClean="0">
                  <a:solidFill>
                    <a:srgbClr val="C00000"/>
                  </a:solidFill>
                </a:rPr>
                <a:t>Mufakkher</a:t>
              </a:r>
              <a:r>
                <a:rPr lang="en-US" sz="4400" b="1" dirty="0" smtClean="0">
                  <a:solidFill>
                    <a:srgbClr val="C00000"/>
                  </a:solidFill>
                </a:rPr>
                <a:t> Hossain</a:t>
              </a:r>
            </a:p>
            <a:p>
              <a:pPr algn="ctr"/>
              <a:r>
                <a:rPr lang="en-US" sz="4400" b="1" dirty="0" smtClean="0">
                  <a:solidFill>
                    <a:srgbClr val="C00000"/>
                  </a:solidFill>
                </a:rPr>
                <a:t>Assistant Teacher </a:t>
              </a:r>
            </a:p>
            <a:p>
              <a:pPr algn="ctr"/>
              <a:r>
                <a:rPr lang="en-US" sz="4400" b="1" dirty="0" err="1" smtClean="0">
                  <a:solidFill>
                    <a:srgbClr val="C00000"/>
                  </a:solidFill>
                </a:rPr>
                <a:t>Aftab</a:t>
              </a:r>
              <a:r>
                <a:rPr lang="en-US" sz="4400" b="1" dirty="0" smtClean="0">
                  <a:solidFill>
                    <a:srgbClr val="C00000"/>
                  </a:solidFill>
                </a:rPr>
                <a:t> Uddin School and Collage 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3538" y="1758357"/>
              <a:ext cx="3820626" cy="358655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42" y="0"/>
            <a:ext cx="7910391" cy="46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22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220" y="383457"/>
            <a:ext cx="11769213" cy="6001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/>
              <a:t>Part </a:t>
            </a:r>
            <a:r>
              <a:rPr lang="en-US" sz="3200" b="1" dirty="0"/>
              <a:t>B – Grammar</a:t>
            </a:r>
            <a:endParaRPr lang="en-US" sz="3200" dirty="0"/>
          </a:p>
          <a:p>
            <a:pPr algn="just"/>
            <a:r>
              <a:rPr lang="en-US" sz="3200" b="1" dirty="0"/>
              <a:t>5. Make WH-questions with the following sentences:</a:t>
            </a:r>
            <a:endParaRPr lang="en-US" sz="3200" dirty="0"/>
          </a:p>
          <a:p>
            <a:pPr marL="514350" indent="-514350" algn="just">
              <a:buAutoNum type="alphaLcParenBoth"/>
            </a:pPr>
            <a:r>
              <a:rPr lang="en-US" sz="3200" dirty="0" err="1" smtClean="0"/>
              <a:t>Kazi</a:t>
            </a:r>
            <a:r>
              <a:rPr lang="en-US" sz="3200" dirty="0" smtClean="0"/>
              <a:t> </a:t>
            </a:r>
            <a:r>
              <a:rPr lang="en-US" sz="3200" dirty="0" err="1"/>
              <a:t>Nazrul</a:t>
            </a:r>
            <a:r>
              <a:rPr lang="en-US" sz="3200" dirty="0"/>
              <a:t> Islam was born in 1899. </a:t>
            </a:r>
            <a:r>
              <a:rPr lang="en-US" sz="3200" b="1" dirty="0" err="1"/>
              <a:t>Ans</a:t>
            </a:r>
            <a:r>
              <a:rPr lang="en-US" sz="3200" b="1" dirty="0"/>
              <a:t>:</a:t>
            </a:r>
            <a:r>
              <a:rPr lang="en-US" sz="3200" dirty="0"/>
              <a:t> When did </a:t>
            </a:r>
            <a:r>
              <a:rPr lang="en-US" sz="3200" dirty="0" err="1"/>
              <a:t>Kazi</a:t>
            </a:r>
            <a:r>
              <a:rPr lang="en-US" sz="3200" dirty="0"/>
              <a:t> </a:t>
            </a:r>
            <a:r>
              <a:rPr lang="en-US" sz="3200" dirty="0" err="1"/>
              <a:t>Nazrul</a:t>
            </a:r>
            <a:r>
              <a:rPr lang="en-US" sz="3200" dirty="0"/>
              <a:t> Islam born</a:t>
            </a:r>
            <a:r>
              <a:rPr lang="en-US" sz="3200" dirty="0" smtClean="0"/>
              <a:t>?</a:t>
            </a:r>
          </a:p>
          <a:p>
            <a:pPr algn="just"/>
            <a:r>
              <a:rPr lang="en-US" sz="3200" dirty="0" smtClean="0"/>
              <a:t>(</a:t>
            </a:r>
            <a:r>
              <a:rPr lang="en-US" sz="3200" dirty="0"/>
              <a:t>b) He was active and honest. </a:t>
            </a:r>
            <a:r>
              <a:rPr lang="en-US" sz="3200" b="1" dirty="0" err="1"/>
              <a:t>Ans</a:t>
            </a:r>
            <a:r>
              <a:rPr lang="en-US" sz="3200" b="1" dirty="0"/>
              <a:t>:</a:t>
            </a:r>
            <a:r>
              <a:rPr lang="en-US" sz="3200" dirty="0"/>
              <a:t> How was he?</a:t>
            </a:r>
            <a:br>
              <a:rPr lang="en-US" sz="3200" dirty="0"/>
            </a:br>
            <a:r>
              <a:rPr lang="en-US" sz="3200" dirty="0"/>
              <a:t>(c) We planned to attend the class. </a:t>
            </a:r>
            <a:r>
              <a:rPr lang="en-US" sz="3200" b="1" dirty="0" err="1"/>
              <a:t>Ans</a:t>
            </a:r>
            <a:r>
              <a:rPr lang="en-US" sz="3200" b="1" dirty="0"/>
              <a:t>:</a:t>
            </a:r>
            <a:r>
              <a:rPr lang="en-US" sz="3200" dirty="0"/>
              <a:t> What did we plan?</a:t>
            </a:r>
            <a:br>
              <a:rPr lang="en-US" sz="3200" dirty="0"/>
            </a:br>
            <a:r>
              <a:rPr lang="en-US" sz="3200" dirty="0"/>
              <a:t>(d) I shall go to Dhaka tomorrow. </a:t>
            </a:r>
            <a:r>
              <a:rPr lang="en-US" sz="3200" b="1" dirty="0" err="1"/>
              <a:t>Ans</a:t>
            </a:r>
            <a:r>
              <a:rPr lang="en-US" sz="3200" b="1" dirty="0"/>
              <a:t>:</a:t>
            </a:r>
            <a:r>
              <a:rPr lang="en-US" sz="3200" dirty="0"/>
              <a:t> When will I go to Dhaka?</a:t>
            </a:r>
            <a:br>
              <a:rPr lang="en-US" sz="3200" dirty="0"/>
            </a:br>
            <a:r>
              <a:rPr lang="en-US" sz="3200" dirty="0"/>
              <a:t>(e) Shakespeare wrote Hamlet. </a:t>
            </a:r>
            <a:r>
              <a:rPr lang="en-US" sz="3200" b="1" dirty="0" err="1"/>
              <a:t>Ans</a:t>
            </a:r>
            <a:r>
              <a:rPr lang="en-US" sz="3200" b="1" dirty="0"/>
              <a:t>:</a:t>
            </a:r>
            <a:r>
              <a:rPr lang="en-US" sz="3200" dirty="0"/>
              <a:t> Who wrote Hamlet?</a:t>
            </a:r>
            <a:br>
              <a:rPr lang="en-US" sz="3200" dirty="0"/>
            </a:br>
            <a:r>
              <a:rPr lang="en-US" sz="3200" dirty="0"/>
              <a:t>(f) My mother introduced me to all. </a:t>
            </a:r>
            <a:r>
              <a:rPr lang="en-US" sz="3200" b="1" dirty="0" err="1"/>
              <a:t>Ans</a:t>
            </a:r>
            <a:r>
              <a:rPr lang="en-US" sz="3200" b="1" dirty="0"/>
              <a:t>:</a:t>
            </a:r>
            <a:r>
              <a:rPr lang="en-US" sz="3200" dirty="0"/>
              <a:t> Who did introduce me to all?</a:t>
            </a:r>
            <a:br>
              <a:rPr lang="en-US" sz="3200" dirty="0"/>
            </a:br>
            <a:r>
              <a:rPr lang="en-US" sz="3200" dirty="0"/>
              <a:t>(g) This book costs me 10 taka. </a:t>
            </a:r>
            <a:r>
              <a:rPr lang="en-US" sz="3200" b="1" dirty="0" err="1"/>
              <a:t>Ans</a:t>
            </a:r>
            <a:r>
              <a:rPr lang="en-US" sz="3200" b="1" dirty="0"/>
              <a:t>:</a:t>
            </a:r>
            <a:r>
              <a:rPr lang="en-US" sz="3200" dirty="0"/>
              <a:t> How much this book cost for me?</a:t>
            </a:r>
            <a:br>
              <a:rPr lang="en-US" sz="3200" dirty="0"/>
            </a:br>
            <a:r>
              <a:rPr lang="en-US" sz="3200" dirty="0"/>
              <a:t>(h) My uncle is a teacher. </a:t>
            </a:r>
            <a:r>
              <a:rPr lang="en-US" sz="3200" b="1" dirty="0" err="1"/>
              <a:t>Ans</a:t>
            </a:r>
            <a:r>
              <a:rPr lang="en-US" sz="3200" b="1" dirty="0"/>
              <a:t>: What is my uncle</a:t>
            </a:r>
            <a:r>
              <a:rPr lang="en-US" sz="3200" b="1" dirty="0" smtClean="0"/>
              <a:t>?</a:t>
            </a:r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036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561" y="750667"/>
            <a:ext cx="11872452" cy="50167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-apple-system"/>
              </a:rPr>
              <a:t>Question </a:t>
            </a:r>
            <a:r>
              <a:rPr lang="en-US" sz="3200" b="1" dirty="0">
                <a:solidFill>
                  <a:srgbClr val="FF0000"/>
                </a:solidFill>
                <a:latin typeface="-apple-system"/>
              </a:rPr>
              <a:t>06.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  <a:latin typeface="-apple-system"/>
              </a:rPr>
              <a:t>a) Mr. Jamal cannot buy a mobile phone, * let alone computer.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  <a:latin typeface="-apple-system"/>
              </a:rPr>
              <a:t>b) His father is sick. He needs to go home * as soon as possible.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  <a:latin typeface="-apple-system"/>
              </a:rPr>
              <a:t>C) He behaves * as if he were mad.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  <a:latin typeface="-apple-system"/>
              </a:rPr>
              <a:t>D) I *would rather die than beg.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  <a:latin typeface="-apple-system"/>
              </a:rPr>
              <a:t>E) * There lived a famous King in Scotland.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  <a:latin typeface="-apple-system"/>
              </a:rPr>
              <a:t>F) Taj Uddin Ahmed was a great leader. He * was born in 1925.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  <a:latin typeface="-apple-system"/>
              </a:rPr>
              <a:t>G) You *have to work hard to succeed in life.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  <a:latin typeface="-apple-system"/>
              </a:rPr>
              <a:t>H) *It is a matter of great joy that we have won the match.</a:t>
            </a:r>
            <a:endParaRPr lang="en-US" sz="3200" b="0" i="0" dirty="0">
              <a:solidFill>
                <a:srgbClr val="2C2F34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944254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9987" y="384664"/>
            <a:ext cx="10741742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-apple-system"/>
              </a:rPr>
              <a:t>Question 07.</a:t>
            </a:r>
          </a:p>
          <a:p>
            <a:r>
              <a:rPr lang="en-US" sz="3600" dirty="0">
                <a:solidFill>
                  <a:srgbClr val="2C2F34"/>
                </a:solidFill>
                <a:latin typeface="-apple-system"/>
              </a:rPr>
              <a:t>Key </a:t>
            </a:r>
            <a:r>
              <a:rPr lang="en-US" sz="3600" dirty="0">
                <a:solidFill>
                  <a:srgbClr val="00B050"/>
                </a:solidFill>
                <a:latin typeface="-apple-system"/>
              </a:rPr>
              <a:t>a) to </a:t>
            </a:r>
            <a:r>
              <a:rPr lang="en-US" sz="3600" dirty="0" smtClean="0">
                <a:solidFill>
                  <a:srgbClr val="00B050"/>
                </a:solidFill>
                <a:latin typeface="-apple-system"/>
              </a:rPr>
              <a:t>success </a:t>
            </a:r>
            <a:endParaRPr lang="en-US" sz="3600" dirty="0">
              <a:solidFill>
                <a:srgbClr val="00B050"/>
              </a:solidFill>
              <a:latin typeface="-apple-system"/>
            </a:endParaRPr>
          </a:p>
          <a:p>
            <a:r>
              <a:rPr lang="en-US" sz="3600" dirty="0">
                <a:solidFill>
                  <a:srgbClr val="00B0F0"/>
                </a:solidFill>
                <a:latin typeface="-apple-system"/>
              </a:rPr>
              <a:t>Prosper b) in life</a:t>
            </a:r>
          </a:p>
          <a:p>
            <a:r>
              <a:rPr lang="en-US" sz="3600" dirty="0">
                <a:solidFill>
                  <a:srgbClr val="00B050"/>
                </a:solidFill>
                <a:latin typeface="-apple-system"/>
              </a:rPr>
              <a:t>Life c) by doing hard work.</a:t>
            </a:r>
          </a:p>
          <a:p>
            <a:r>
              <a:rPr lang="en-US" sz="3600" dirty="0">
                <a:solidFill>
                  <a:srgbClr val="002060"/>
                </a:solidFill>
                <a:latin typeface="-apple-system"/>
              </a:rPr>
              <a:t>The rules d) of sincerity</a:t>
            </a:r>
          </a:p>
          <a:p>
            <a:r>
              <a:rPr lang="en-US" sz="3600" dirty="0">
                <a:solidFill>
                  <a:srgbClr val="C00000"/>
                </a:solidFill>
                <a:latin typeface="-apple-system"/>
              </a:rPr>
              <a:t>A long way e) in the world</a:t>
            </a:r>
          </a:p>
          <a:p>
            <a:r>
              <a:rPr lang="en-US" sz="3600" dirty="0">
                <a:solidFill>
                  <a:srgbClr val="00B050"/>
                </a:solidFill>
                <a:latin typeface="-apple-system"/>
              </a:rPr>
              <a:t>Conscious f) of the importance</a:t>
            </a:r>
          </a:p>
          <a:p>
            <a:r>
              <a:rPr lang="en-US" sz="3600" dirty="0">
                <a:solidFill>
                  <a:srgbClr val="0070C0"/>
                </a:solidFill>
                <a:latin typeface="-apple-system"/>
              </a:rPr>
              <a:t>Importance g) of sincerity</a:t>
            </a:r>
          </a:p>
          <a:p>
            <a:r>
              <a:rPr lang="en-US" sz="3600" dirty="0">
                <a:solidFill>
                  <a:srgbClr val="00B050"/>
                </a:solidFill>
                <a:latin typeface="-apple-system"/>
              </a:rPr>
              <a:t>Benefit h) of </a:t>
            </a:r>
            <a:r>
              <a:rPr lang="en-US" sz="3600" dirty="0" smtClean="0">
                <a:solidFill>
                  <a:srgbClr val="00B050"/>
                </a:solidFill>
                <a:latin typeface="-apple-system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3210198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527" y="298041"/>
            <a:ext cx="11434917" cy="61863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-apple-system"/>
              </a:rPr>
              <a:t>Question </a:t>
            </a:r>
            <a:r>
              <a:rPr lang="en-US" sz="4400" dirty="0">
                <a:solidFill>
                  <a:srgbClr val="C00000"/>
                </a:solidFill>
                <a:latin typeface="-apple-system"/>
              </a:rPr>
              <a:t>08.</a:t>
            </a:r>
          </a:p>
          <a:p>
            <a:pPr>
              <a:buFont typeface="+mj-lt"/>
              <a:buAutoNum type="arabicPeriod"/>
            </a:pPr>
            <a:r>
              <a:rPr lang="en-US" sz="4400" dirty="0">
                <a:solidFill>
                  <a:srgbClr val="00B050"/>
                </a:solidFill>
                <a:latin typeface="-apple-system"/>
              </a:rPr>
              <a:t>If I were a child again!</a:t>
            </a:r>
          </a:p>
          <a:p>
            <a:pPr>
              <a:buFont typeface="+mj-lt"/>
              <a:buAutoNum type="arabicPeriod"/>
            </a:pPr>
            <a:r>
              <a:rPr lang="en-US" sz="4400" dirty="0">
                <a:solidFill>
                  <a:srgbClr val="0070C0"/>
                </a:solidFill>
                <a:latin typeface="-apple-system"/>
              </a:rPr>
              <a:t>The rich are not always happy.</a:t>
            </a:r>
          </a:p>
          <a:p>
            <a:pPr>
              <a:buFont typeface="+mj-lt"/>
              <a:buAutoNum type="arabicPeriod"/>
            </a:pPr>
            <a:r>
              <a:rPr lang="en-US" sz="4400" dirty="0">
                <a:solidFill>
                  <a:srgbClr val="2C2F34"/>
                </a:solidFill>
                <a:latin typeface="-apple-system"/>
              </a:rPr>
              <a:t>I went to Dhaka yesterday.</a:t>
            </a:r>
          </a:p>
          <a:p>
            <a:pPr>
              <a:buFont typeface="+mj-lt"/>
              <a:buAutoNum type="arabicPeriod"/>
            </a:pPr>
            <a:r>
              <a:rPr lang="en-US" sz="4400" dirty="0">
                <a:solidFill>
                  <a:srgbClr val="00B0F0"/>
                </a:solidFill>
                <a:latin typeface="-apple-system"/>
              </a:rPr>
              <a:t>Charity begins at home.</a:t>
            </a:r>
          </a:p>
          <a:p>
            <a:pPr>
              <a:buFont typeface="+mj-lt"/>
              <a:buAutoNum type="arabicPeriod"/>
            </a:pPr>
            <a:r>
              <a:rPr lang="en-US" sz="4400" dirty="0">
                <a:solidFill>
                  <a:srgbClr val="2C2F34"/>
                </a:solidFill>
                <a:latin typeface="-apple-system"/>
              </a:rPr>
              <a:t>Gulliver’s Travels is a famous book.</a:t>
            </a:r>
          </a:p>
          <a:p>
            <a:pPr>
              <a:buFont typeface="+mj-lt"/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-apple-system"/>
              </a:rPr>
              <a:t>The work is going to be done.</a:t>
            </a:r>
          </a:p>
          <a:p>
            <a:pPr>
              <a:buFont typeface="+mj-lt"/>
              <a:buAutoNum type="arabicPeriod"/>
            </a:pPr>
            <a:r>
              <a:rPr lang="en-US" sz="4400" dirty="0">
                <a:solidFill>
                  <a:srgbClr val="2C2F34"/>
                </a:solidFill>
                <a:latin typeface="-apple-system"/>
              </a:rPr>
              <a:t>Each boy and every girl has a pen.</a:t>
            </a:r>
          </a:p>
          <a:p>
            <a:pPr>
              <a:buFont typeface="+mj-lt"/>
              <a:buAutoNum type="arabicPeriod"/>
            </a:pPr>
            <a:r>
              <a:rPr lang="en-US" sz="4400" dirty="0">
                <a:solidFill>
                  <a:srgbClr val="00B050"/>
                </a:solidFill>
                <a:latin typeface="-apple-system"/>
              </a:rPr>
              <a:t>We like to go there</a:t>
            </a:r>
            <a:r>
              <a:rPr lang="en-US" sz="4400" dirty="0" smtClean="0">
                <a:solidFill>
                  <a:srgbClr val="00B050"/>
                </a:solidFill>
                <a:latin typeface="-apple-system"/>
              </a:rPr>
              <a:t>.</a:t>
            </a:r>
            <a:endParaRPr lang="en-US" sz="4400" dirty="0">
              <a:solidFill>
                <a:srgbClr val="00B050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791149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458" y="281939"/>
            <a:ext cx="9851923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-apple-system"/>
              </a:rPr>
              <a:t>Question 10.</a:t>
            </a:r>
          </a:p>
          <a:p>
            <a:pPr>
              <a:buFont typeface="+mj-lt"/>
              <a:buAutoNum type="arabicPeriod"/>
            </a:pPr>
            <a:r>
              <a:rPr lang="en-US" sz="3600" dirty="0">
                <a:solidFill>
                  <a:srgbClr val="00B050"/>
                </a:solidFill>
                <a:latin typeface="-apple-system"/>
              </a:rPr>
              <a:t>Broad</a:t>
            </a:r>
          </a:p>
          <a:p>
            <a:pPr>
              <a:buFont typeface="+mj-lt"/>
              <a:buAutoNum type="arabicPeriod"/>
            </a:pPr>
            <a:r>
              <a:rPr lang="en-US" sz="3600" dirty="0">
                <a:solidFill>
                  <a:srgbClr val="2C2F34"/>
                </a:solidFill>
                <a:latin typeface="-apple-system"/>
              </a:rPr>
              <a:t>Fine</a:t>
            </a:r>
          </a:p>
          <a:p>
            <a:pPr>
              <a:buFont typeface="+mj-lt"/>
              <a:buAutoNum type="arabicPeriod"/>
            </a:pPr>
            <a:r>
              <a:rPr lang="en-US" sz="3600" dirty="0">
                <a:solidFill>
                  <a:srgbClr val="0070C0"/>
                </a:solidFill>
                <a:latin typeface="-apple-system"/>
              </a:rPr>
              <a:t>Dislike</a:t>
            </a:r>
          </a:p>
          <a:p>
            <a:pPr>
              <a:buFont typeface="+mj-lt"/>
              <a:buAutoNum type="arabicPeriod"/>
            </a:pPr>
            <a:r>
              <a:rPr lang="en-US" sz="3600" dirty="0">
                <a:solidFill>
                  <a:srgbClr val="2C2F34"/>
                </a:solidFill>
                <a:latin typeface="-apple-system"/>
              </a:rPr>
              <a:t>Latest</a:t>
            </a:r>
          </a:p>
          <a:p>
            <a:pPr>
              <a:buFont typeface="+mj-lt"/>
              <a:buAutoNum type="arabicPeriod"/>
            </a:pPr>
            <a:r>
              <a:rPr lang="en-US" sz="3600" dirty="0">
                <a:solidFill>
                  <a:srgbClr val="C00000"/>
                </a:solidFill>
                <a:latin typeface="-apple-system"/>
              </a:rPr>
              <a:t>Light</a:t>
            </a:r>
          </a:p>
          <a:p>
            <a:pPr>
              <a:buFont typeface="+mj-lt"/>
              <a:buAutoNum type="arabicPeriod"/>
            </a:pPr>
            <a:r>
              <a:rPr lang="en-US" sz="3600" dirty="0">
                <a:solidFill>
                  <a:srgbClr val="2C2F34"/>
                </a:solidFill>
                <a:latin typeface="-apple-system"/>
              </a:rPr>
              <a:t>Liberated</a:t>
            </a:r>
          </a:p>
          <a:p>
            <a:pPr>
              <a:buFont typeface="+mj-lt"/>
              <a:buAutoNum type="arabicPeriod"/>
            </a:pPr>
            <a:r>
              <a:rPr lang="en-US" sz="3600" dirty="0">
                <a:solidFill>
                  <a:srgbClr val="00B0F0"/>
                </a:solidFill>
                <a:latin typeface="-apple-system"/>
              </a:rPr>
              <a:t>Complete</a:t>
            </a:r>
          </a:p>
          <a:p>
            <a:pPr>
              <a:buFont typeface="+mj-lt"/>
              <a:buAutoNum type="arabicPeriod"/>
            </a:pPr>
            <a:r>
              <a:rPr lang="en-US" sz="3600" dirty="0" smtClean="0">
                <a:solidFill>
                  <a:srgbClr val="2C2F34"/>
                </a:solidFill>
                <a:latin typeface="-apple-system"/>
              </a:rPr>
              <a:t>Astonished</a:t>
            </a:r>
          </a:p>
          <a:p>
            <a:endParaRPr lang="en-US" sz="3600" dirty="0">
              <a:solidFill>
                <a:srgbClr val="2C2F34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276494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775" y="702524"/>
            <a:ext cx="11139948" cy="52322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-apple-system"/>
              </a:rPr>
              <a:t>Question 12.</a:t>
            </a:r>
          </a:p>
          <a:p>
            <a:pPr algn="just"/>
            <a:r>
              <a:rPr lang="en-US" sz="4000" dirty="0">
                <a:solidFill>
                  <a:srgbClr val="0070C0"/>
                </a:solidFill>
                <a:latin typeface="-apple-system"/>
              </a:rPr>
              <a:t>Mary was a little girl who was asked to bring the cattle home. </a:t>
            </a:r>
            <a:r>
              <a:rPr lang="en-US" sz="4000" dirty="0">
                <a:solidFill>
                  <a:srgbClr val="002060"/>
                </a:solidFill>
                <a:latin typeface="-apple-system"/>
              </a:rPr>
              <a:t>She went out of the house alone calling out to them. </a:t>
            </a:r>
            <a:r>
              <a:rPr lang="en-US" sz="4000" dirty="0">
                <a:solidFill>
                  <a:srgbClr val="00B050"/>
                </a:solidFill>
                <a:latin typeface="-apple-system"/>
              </a:rPr>
              <a:t>Dusk was falling by then and the day was stormy and dark, tides were rising.</a:t>
            </a:r>
            <a:r>
              <a:rPr lang="en-US" sz="4000" dirty="0">
                <a:solidFill>
                  <a:srgbClr val="2C2F34"/>
                </a:solidFill>
                <a:latin typeface="-apple-system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-apple-system"/>
              </a:rPr>
              <a:t>As soon as she landed on the shores of Dee to reach the land. </a:t>
            </a:r>
            <a:r>
              <a:rPr lang="en-US" sz="4000" dirty="0">
                <a:solidFill>
                  <a:srgbClr val="7030A0"/>
                </a:solidFill>
                <a:latin typeface="-apple-system"/>
              </a:rPr>
              <a:t>She couldn’t even see where the land lay and ultimately the sea pulled her in.</a:t>
            </a:r>
          </a:p>
        </p:txBody>
      </p:sp>
    </p:spTree>
    <p:extLst>
      <p:ext uri="{BB962C8B-B14F-4D97-AF65-F5344CB8AC3E}">
        <p14:creationId xmlns:p14="http://schemas.microsoft.com/office/powerpoint/2010/main" val="1123837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409" t="34902" r="30045" b="37933"/>
          <a:stretch/>
        </p:blipFill>
        <p:spPr>
          <a:xfrm>
            <a:off x="947651" y="1330036"/>
            <a:ext cx="10610008" cy="35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8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3763"/>
          <a:stretch/>
        </p:blipFill>
        <p:spPr>
          <a:xfrm>
            <a:off x="130276" y="0"/>
            <a:ext cx="1206172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246" y="1408471"/>
            <a:ext cx="3766754" cy="2322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2" y="4055806"/>
            <a:ext cx="2837401" cy="26635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396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81" y="106772"/>
            <a:ext cx="11636016" cy="62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5175" y="1557254"/>
            <a:ext cx="9606116" cy="3139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Hind Siliguri"/>
              </a:rPr>
              <a:t>HSC English 1st Paper Question Solution For Technical </a:t>
            </a:r>
            <a:r>
              <a:rPr lang="en-US" sz="6600" b="1" dirty="0" smtClean="0">
                <a:solidFill>
                  <a:srgbClr val="C00000"/>
                </a:solidFill>
                <a:latin typeface="Hind Siliguri"/>
              </a:rPr>
              <a:t>Board-2019</a:t>
            </a:r>
            <a:endParaRPr lang="en-US" sz="6600" b="1" i="0" dirty="0">
              <a:solidFill>
                <a:srgbClr val="C00000"/>
              </a:solidFill>
              <a:effectLst/>
              <a:latin typeface="Hind Siliguri"/>
            </a:endParaRPr>
          </a:p>
        </p:txBody>
      </p:sp>
    </p:spTree>
    <p:extLst>
      <p:ext uri="{BB962C8B-B14F-4D97-AF65-F5344CB8AC3E}">
        <p14:creationId xmlns:p14="http://schemas.microsoft.com/office/powerpoint/2010/main" val="38040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049432" cy="6858000"/>
            <a:chOff x="0" y="0"/>
            <a:chExt cx="12049432" cy="6858000"/>
          </a:xfrm>
        </p:grpSpPr>
        <p:pic>
          <p:nvPicPr>
            <p:cNvPr id="6" name="Picture 2" descr="HSC English 1st Paper Question &amp; Solu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49432" cy="685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7" name="Rectangle 6"/>
            <p:cNvSpPr/>
            <p:nvPr/>
          </p:nvSpPr>
          <p:spPr>
            <a:xfrm>
              <a:off x="7860890" y="0"/>
              <a:ext cx="4129549" cy="129785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61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056" y="326862"/>
            <a:ext cx="11287433" cy="550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/>
              <a:t>01. Choose the best answer from the alternatives of the following :—</a:t>
            </a:r>
            <a:endParaRPr lang="en-US" sz="4400" dirty="0"/>
          </a:p>
          <a:p>
            <a:pPr marL="342900" indent="-342900">
              <a:buAutoNum type="alphaLcParenBoth"/>
            </a:pPr>
            <a:r>
              <a:rPr lang="en-US" sz="4400" dirty="0" smtClean="0"/>
              <a:t>The </a:t>
            </a:r>
            <a:r>
              <a:rPr lang="en-US" sz="4400" dirty="0"/>
              <a:t>word ‘unfortunately’ means ___ </a:t>
            </a:r>
            <a:r>
              <a:rPr lang="en-US" sz="4400" dirty="0" err="1" smtClean="0">
                <a:solidFill>
                  <a:srgbClr val="C00000"/>
                </a:solidFill>
              </a:rPr>
              <a:t>Ans</a:t>
            </a:r>
            <a:r>
              <a:rPr lang="en-US" sz="4400" dirty="0" smtClean="0">
                <a:solidFill>
                  <a:srgbClr val="C00000"/>
                </a:solidFill>
              </a:rPr>
              <a:t>: Unluckily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(</a:t>
            </a:r>
            <a:r>
              <a:rPr lang="en-US" sz="4400" dirty="0"/>
              <a:t>b) The word ‘stench’ means — </a:t>
            </a:r>
            <a:r>
              <a:rPr lang="en-US" sz="4400" dirty="0" err="1">
                <a:solidFill>
                  <a:srgbClr val="C00000"/>
                </a:solidFill>
              </a:rPr>
              <a:t>Ans</a:t>
            </a:r>
            <a:r>
              <a:rPr lang="en-US" sz="4400" dirty="0">
                <a:solidFill>
                  <a:srgbClr val="C00000"/>
                </a:solidFill>
              </a:rPr>
              <a:t>: Stink</a:t>
            </a:r>
            <a:br>
              <a:rPr lang="en-US" sz="4400" dirty="0">
                <a:solidFill>
                  <a:srgbClr val="C00000"/>
                </a:solidFill>
              </a:rPr>
            </a:br>
            <a:r>
              <a:rPr lang="en-US" sz="4400" dirty="0"/>
              <a:t>(c) ____ is often called life. </a:t>
            </a:r>
            <a:r>
              <a:rPr lang="en-US" sz="4400" dirty="0" err="1">
                <a:solidFill>
                  <a:srgbClr val="C00000"/>
                </a:solidFill>
              </a:rPr>
              <a:t>Ans</a:t>
            </a:r>
            <a:r>
              <a:rPr lang="en-US" sz="4400" dirty="0">
                <a:solidFill>
                  <a:srgbClr val="C00000"/>
                </a:solidFill>
              </a:rPr>
              <a:t>: Water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(d) Drinking water could be a challenge for ___ </a:t>
            </a:r>
            <a:r>
              <a:rPr lang="en-US" sz="4400" dirty="0" err="1">
                <a:solidFill>
                  <a:srgbClr val="C00000"/>
                </a:solidFill>
              </a:rPr>
              <a:t>Ans</a:t>
            </a:r>
            <a:r>
              <a:rPr lang="en-US" sz="4400" dirty="0">
                <a:solidFill>
                  <a:srgbClr val="C00000"/>
                </a:solidFill>
              </a:rPr>
              <a:t>: </a:t>
            </a:r>
            <a:r>
              <a:rPr lang="en-US" sz="4400" dirty="0" smtClean="0">
                <a:solidFill>
                  <a:srgbClr val="C00000"/>
                </a:solidFill>
              </a:rPr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158369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471" y="253797"/>
            <a:ext cx="11503741" cy="64940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4800" dirty="0">
              <a:solidFill>
                <a:srgbClr val="C00000"/>
              </a:solidFill>
            </a:endParaRPr>
          </a:p>
          <a:p>
            <a:r>
              <a:rPr lang="en-US" sz="4800" b="1" dirty="0">
                <a:solidFill>
                  <a:srgbClr val="C00000"/>
                </a:solidFill>
              </a:rPr>
              <a:t>02. Answer the questions given below :-</a:t>
            </a:r>
            <a:endParaRPr lang="en-US" sz="4800" dirty="0">
              <a:solidFill>
                <a:srgbClr val="C00000"/>
              </a:solidFill>
            </a:endParaRPr>
          </a:p>
          <a:p>
            <a:pPr marL="342900" indent="-342900">
              <a:buAutoNum type="alphaLcParenBoth"/>
            </a:pPr>
            <a:r>
              <a:rPr lang="en-US" sz="4000" dirty="0" smtClean="0"/>
              <a:t>What </a:t>
            </a:r>
            <a:r>
              <a:rPr lang="en-US" sz="4000" dirty="0"/>
              <a:t>are the main sources of water?</a:t>
            </a:r>
            <a:br>
              <a:rPr lang="en-US" sz="4000" dirty="0"/>
            </a:br>
            <a:r>
              <a:rPr lang="en-US" sz="4000" dirty="0"/>
              <a:t>(b) What fills the air around the </a:t>
            </a:r>
            <a:r>
              <a:rPr lang="en-US" sz="4000" dirty="0" err="1"/>
              <a:t>Buriganaga</a:t>
            </a:r>
            <a:r>
              <a:rPr lang="en-US" sz="4000" dirty="0"/>
              <a:t>?</a:t>
            </a:r>
            <a:br>
              <a:rPr lang="en-US" sz="4000" dirty="0"/>
            </a:br>
            <a:r>
              <a:rPr lang="en-US" sz="4000" dirty="0"/>
              <a:t>(c) What was the relation of </a:t>
            </a:r>
            <a:r>
              <a:rPr lang="en-US" sz="4000" dirty="0" err="1"/>
              <a:t>Buriganaga</a:t>
            </a:r>
            <a:r>
              <a:rPr lang="en-US" sz="4000" dirty="0"/>
              <a:t> with the Ganges?</a:t>
            </a:r>
            <a:br>
              <a:rPr lang="en-US" sz="4000" dirty="0"/>
            </a:br>
            <a:r>
              <a:rPr lang="en-US" sz="4000" dirty="0"/>
              <a:t>(d) What was the condition of the river </a:t>
            </a:r>
            <a:r>
              <a:rPr lang="en-US" sz="4000" dirty="0" err="1"/>
              <a:t>Buriganga</a:t>
            </a:r>
            <a:r>
              <a:rPr lang="en-US" sz="4000" dirty="0"/>
              <a:t> in the past?</a:t>
            </a:r>
            <a:br>
              <a:rPr lang="en-US" sz="4000" dirty="0"/>
            </a:br>
            <a:r>
              <a:rPr lang="en-US" sz="4000" dirty="0"/>
              <a:t>(e) How did </a:t>
            </a:r>
            <a:r>
              <a:rPr lang="en-US" sz="4000" dirty="0" err="1"/>
              <a:t>Buriganga</a:t>
            </a:r>
            <a:r>
              <a:rPr lang="en-US" sz="4000" dirty="0"/>
              <a:t> flow to the Bay of Bengal</a:t>
            </a:r>
            <a:r>
              <a:rPr lang="en-US" sz="4000" dirty="0" smtClean="0"/>
              <a:t>?</a:t>
            </a:r>
          </a:p>
          <a:p>
            <a:pPr marL="342900" indent="-342900">
              <a:buAutoNum type="alphaLcParenBoth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00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639" y="476742"/>
            <a:ext cx="10800736" cy="5909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C00000"/>
                </a:solidFill>
              </a:rPr>
              <a:t>03</a:t>
            </a:r>
            <a:r>
              <a:rPr lang="en-US" sz="5400" b="1" dirty="0">
                <a:solidFill>
                  <a:srgbClr val="C00000"/>
                </a:solidFill>
              </a:rPr>
              <a:t>. Fill in the gaps with suitable words.</a:t>
            </a:r>
            <a:endParaRPr lang="en-US" sz="5400" dirty="0">
              <a:solidFill>
                <a:srgbClr val="C00000"/>
              </a:solidFill>
            </a:endParaRPr>
          </a:p>
          <a:p>
            <a:r>
              <a:rPr lang="en-US" sz="5400" dirty="0" err="1"/>
              <a:t>Bangledesh</a:t>
            </a:r>
            <a:r>
              <a:rPr lang="en-US" sz="5400" dirty="0"/>
              <a:t> is our (a) </a:t>
            </a:r>
            <a:r>
              <a:rPr lang="en-US" sz="5400" u="sng" dirty="0">
                <a:solidFill>
                  <a:srgbClr val="FF0000"/>
                </a:solidFill>
              </a:rPr>
              <a:t>country</a:t>
            </a:r>
            <a:r>
              <a:rPr lang="en-US" sz="5400" dirty="0">
                <a:solidFill>
                  <a:srgbClr val="FF0000"/>
                </a:solidFill>
              </a:rPr>
              <a:t>.</a:t>
            </a:r>
            <a:r>
              <a:rPr lang="en-US" sz="5400" dirty="0"/>
              <a:t> It fought (b</a:t>
            </a:r>
            <a:r>
              <a:rPr lang="en-US" sz="5400" i="1" dirty="0"/>
              <a:t>)</a:t>
            </a:r>
            <a:r>
              <a:rPr lang="en-US" sz="5400" i="1" dirty="0">
                <a:solidFill>
                  <a:srgbClr val="FF0000"/>
                </a:solidFill>
              </a:rPr>
              <a:t> </a:t>
            </a:r>
            <a:r>
              <a:rPr lang="en-US" sz="5400" u="sng" dirty="0">
                <a:solidFill>
                  <a:srgbClr val="FF0000"/>
                </a:solidFill>
              </a:rPr>
              <a:t>nine</a:t>
            </a:r>
            <a:r>
              <a:rPr lang="en-US" sz="5400" dirty="0"/>
              <a:t> months to (c)</a:t>
            </a:r>
            <a:r>
              <a:rPr lang="en-US" sz="5400" dirty="0">
                <a:solidFill>
                  <a:srgbClr val="FF0000"/>
                </a:solidFill>
              </a:rPr>
              <a:t> </a:t>
            </a:r>
            <a:r>
              <a:rPr lang="en-US" sz="5400" i="1" u="sng" dirty="0">
                <a:solidFill>
                  <a:srgbClr val="FF0000"/>
                </a:solidFill>
              </a:rPr>
              <a:t>gain</a:t>
            </a:r>
            <a:r>
              <a:rPr lang="en-US" sz="5400" i="1" u="sng" dirty="0"/>
              <a:t> </a:t>
            </a:r>
            <a:r>
              <a:rPr lang="en-US" sz="5400" dirty="0"/>
              <a:t>freedom. People here speak Bangle. India is our good (d)</a:t>
            </a:r>
            <a:r>
              <a:rPr lang="en-US" sz="5400" dirty="0">
                <a:solidFill>
                  <a:srgbClr val="FF0000"/>
                </a:solidFill>
              </a:rPr>
              <a:t> </a:t>
            </a:r>
            <a:r>
              <a:rPr lang="en-US" sz="5400" u="sng" dirty="0">
                <a:solidFill>
                  <a:srgbClr val="FF0000"/>
                </a:solidFill>
              </a:rPr>
              <a:t>friend/neighbor</a:t>
            </a:r>
            <a:r>
              <a:rPr lang="en-US" sz="5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6827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011" y="1061884"/>
            <a:ext cx="10992465" cy="313932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endParaRPr lang="en-US" sz="6600" dirty="0">
              <a:solidFill>
                <a:srgbClr val="FF0000"/>
              </a:solidFill>
            </a:endParaRPr>
          </a:p>
          <a:p>
            <a:pPr algn="ctr"/>
            <a:r>
              <a:rPr lang="en-US" sz="6600" dirty="0">
                <a:solidFill>
                  <a:srgbClr val="FF0000"/>
                </a:solidFill>
              </a:rPr>
              <a:t>04. </a:t>
            </a:r>
            <a:r>
              <a:rPr lang="en-US" sz="6600" dirty="0" err="1">
                <a:solidFill>
                  <a:srgbClr val="FF0000"/>
                </a:solidFill>
              </a:rPr>
              <a:t>Summarise</a:t>
            </a:r>
            <a:r>
              <a:rPr lang="en-US" sz="6600" dirty="0">
                <a:solidFill>
                  <a:srgbClr val="FF0000"/>
                </a:solidFill>
              </a:rPr>
              <a:t> the above passage in five sentences.</a:t>
            </a:r>
          </a:p>
        </p:txBody>
      </p:sp>
    </p:spTree>
    <p:extLst>
      <p:ext uri="{BB962C8B-B14F-4D97-AF65-F5344CB8AC3E}">
        <p14:creationId xmlns:p14="http://schemas.microsoft.com/office/powerpoint/2010/main" val="15706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</TotalTime>
  <Words>416</Words>
  <Application>Microsoft Office PowerPoint</Application>
  <PresentationFormat>Widescreen</PresentationFormat>
  <Paragraphs>56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-apple-system</vt:lpstr>
      <vt:lpstr>Arial</vt:lpstr>
      <vt:lpstr>Calibri</vt:lpstr>
      <vt:lpstr>Calibri Light</vt:lpstr>
      <vt:lpstr>Hind Siliguri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Ebad</dc:creator>
  <cp:lastModifiedBy>Microsoft account</cp:lastModifiedBy>
  <cp:revision>60</cp:revision>
  <dcterms:created xsi:type="dcterms:W3CDTF">2018-04-29T15:55:18Z</dcterms:created>
  <dcterms:modified xsi:type="dcterms:W3CDTF">2020-12-14T02:51:13Z</dcterms:modified>
</cp:coreProperties>
</file>