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90" r:id="rId2"/>
    <p:sldId id="292" r:id="rId3"/>
    <p:sldId id="288" r:id="rId4"/>
    <p:sldId id="286" r:id="rId5"/>
    <p:sldId id="267" r:id="rId6"/>
    <p:sldId id="268" r:id="rId7"/>
    <p:sldId id="266" r:id="rId8"/>
    <p:sldId id="269" r:id="rId9"/>
    <p:sldId id="270" r:id="rId10"/>
    <p:sldId id="271" r:id="rId11"/>
    <p:sldId id="260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3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3A76C1-707C-491A-8134-027AEDFA1C67}" type="datetimeFigureOut">
              <a:rPr lang="en-US" smtClean="0"/>
              <a:t>20/12/13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A3E01-9C95-43F2-92B9-D456ECA43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429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53671-9437-4656-83FB-93F76526D8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388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A06CD-D529-4CD2-B3FB-B065ABC87A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259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4540C-9975-4E1B-8A29-19D0796DEB69}" type="datetimeFigureOut">
              <a:rPr lang="en-US" smtClean="0"/>
              <a:t>20/12/13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15DCD-BB77-4D42-84D6-CAA3218BB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189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4540C-9975-4E1B-8A29-19D0796DEB69}" type="datetimeFigureOut">
              <a:rPr lang="en-US" smtClean="0"/>
              <a:t>20/12/13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15DCD-BB77-4D42-84D6-CAA3218BB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4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4540C-9975-4E1B-8A29-19D0796DEB69}" type="datetimeFigureOut">
              <a:rPr lang="en-US" smtClean="0"/>
              <a:t>20/12/13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15DCD-BB77-4D42-84D6-CAA3218BB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4540C-9975-4E1B-8A29-19D0796DEB69}" type="datetimeFigureOut">
              <a:rPr lang="en-US" smtClean="0"/>
              <a:t>20/12/13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15DCD-BB77-4D42-84D6-CAA3218BB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18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4540C-9975-4E1B-8A29-19D0796DEB69}" type="datetimeFigureOut">
              <a:rPr lang="en-US" smtClean="0"/>
              <a:t>20/12/13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15DCD-BB77-4D42-84D6-CAA3218BB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81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4540C-9975-4E1B-8A29-19D0796DEB69}" type="datetimeFigureOut">
              <a:rPr lang="en-US" smtClean="0"/>
              <a:t>20/12/13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15DCD-BB77-4D42-84D6-CAA3218BB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10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4540C-9975-4E1B-8A29-19D0796DEB69}" type="datetimeFigureOut">
              <a:rPr lang="en-US" smtClean="0"/>
              <a:t>20/12/13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15DCD-BB77-4D42-84D6-CAA3218BB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748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4540C-9975-4E1B-8A29-19D0796DEB69}" type="datetimeFigureOut">
              <a:rPr lang="en-US" smtClean="0"/>
              <a:t>20/12/13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15DCD-BB77-4D42-84D6-CAA3218BB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262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4540C-9975-4E1B-8A29-19D0796DEB69}" type="datetimeFigureOut">
              <a:rPr lang="en-US" smtClean="0"/>
              <a:t>20/12/13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15DCD-BB77-4D42-84D6-CAA3218BB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023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4540C-9975-4E1B-8A29-19D0796DEB69}" type="datetimeFigureOut">
              <a:rPr lang="en-US" smtClean="0"/>
              <a:t>20/12/13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15DCD-BB77-4D42-84D6-CAA3218BB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80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4540C-9975-4E1B-8A29-19D0796DEB69}" type="datetimeFigureOut">
              <a:rPr lang="en-US" smtClean="0"/>
              <a:t>20/12/13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15DCD-BB77-4D42-84D6-CAA3218BB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294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4540C-9975-4E1B-8A29-19D0796DEB69}" type="datetimeFigureOut">
              <a:rPr lang="en-US" smtClean="0"/>
              <a:t>20/12/13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15DCD-BB77-4D42-84D6-CAA3218BB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90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gif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gif"/><Relationship Id="rId11" Type="http://schemas.openxmlformats.org/officeDocument/2006/relationships/image" Target="../media/image32.jpe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3" Type="http://schemas.openxmlformats.org/officeDocument/2006/relationships/image" Target="../media/image27.gif"/><Relationship Id="rId7" Type="http://schemas.openxmlformats.org/officeDocument/2006/relationships/image" Target="../media/image36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gif"/><Relationship Id="rId10" Type="http://schemas.openxmlformats.org/officeDocument/2006/relationships/image" Target="../media/image39.gif"/><Relationship Id="rId4" Type="http://schemas.openxmlformats.org/officeDocument/2006/relationships/image" Target="../media/image24.gif"/><Relationship Id="rId9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38.png"/><Relationship Id="rId7" Type="http://schemas.openxmlformats.org/officeDocument/2006/relationships/image" Target="../media/image34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39.gif"/><Relationship Id="rId5" Type="http://schemas.openxmlformats.org/officeDocument/2006/relationships/image" Target="../media/image36.png"/><Relationship Id="rId10" Type="http://schemas.openxmlformats.org/officeDocument/2006/relationships/image" Target="../media/image45.jpeg"/><Relationship Id="rId4" Type="http://schemas.openxmlformats.org/officeDocument/2006/relationships/image" Target="../media/image37.gif"/><Relationship Id="rId9" Type="http://schemas.openxmlformats.org/officeDocument/2006/relationships/image" Target="../media/image27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1000">
              <a:srgbClr val="00FF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13" y="524190"/>
            <a:ext cx="3479188" cy="196026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Frame 6"/>
          <p:cNvSpPr/>
          <p:nvPr/>
        </p:nvSpPr>
        <p:spPr>
          <a:xfrm>
            <a:off x="83126" y="83127"/>
            <a:ext cx="12017830" cy="6638307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13" y="3019608"/>
            <a:ext cx="11158014" cy="330559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83" y="527777"/>
            <a:ext cx="4997344" cy="195667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C37D7E-9632-40B3-9FEB-30058A96AAC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4578" y="391887"/>
            <a:ext cx="1829727" cy="2231486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183917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607">
              <a:srgbClr val="BCD6EE"/>
            </a:gs>
            <a:gs pos="72000">
              <a:srgbClr val="00FF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4" y="-13477"/>
            <a:ext cx="12174746" cy="6871477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914400" y="304800"/>
            <a:ext cx="7467600" cy="64008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066800" y="381000"/>
            <a:ext cx="6705600" cy="5562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371600" y="762000"/>
            <a:ext cx="5943600" cy="48768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905000" y="1371600"/>
            <a:ext cx="5257800" cy="4267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286000" y="1676400"/>
            <a:ext cx="4572000" cy="37338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590800" y="1905000"/>
            <a:ext cx="4038600" cy="3276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895600" y="2133600"/>
            <a:ext cx="3429000" cy="2819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 rot="7903376">
            <a:off x="3200400" y="2362200"/>
            <a:ext cx="2819400" cy="2362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venu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3733800"/>
            <a:ext cx="457200" cy="457200"/>
          </a:xfrm>
          <a:prstGeom prst="rect">
            <a:avLst/>
          </a:prstGeom>
        </p:spPr>
      </p:pic>
      <p:pic>
        <p:nvPicPr>
          <p:cNvPr id="29" name="Picture 28" descr="neptu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1752600"/>
            <a:ext cx="762000" cy="762000"/>
          </a:xfrm>
          <a:prstGeom prst="rect">
            <a:avLst/>
          </a:prstGeom>
        </p:spPr>
      </p:pic>
      <p:pic>
        <p:nvPicPr>
          <p:cNvPr id="30" name="Picture 29" descr="satur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3124200" y="838200"/>
            <a:ext cx="762000" cy="762000"/>
          </a:xfrm>
          <a:prstGeom prst="rect">
            <a:avLst/>
          </a:prstGeom>
        </p:spPr>
      </p:pic>
      <p:pic>
        <p:nvPicPr>
          <p:cNvPr id="31" name="Picture 30" descr="mercury animated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9805" y="4191000"/>
            <a:ext cx="458995" cy="457200"/>
          </a:xfrm>
          <a:prstGeom prst="rect">
            <a:avLst/>
          </a:prstGeom>
        </p:spPr>
      </p:pic>
      <p:pic>
        <p:nvPicPr>
          <p:cNvPr id="32" name="Picture 31" descr="mars_globe animate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43601" y="1752601"/>
            <a:ext cx="473564" cy="463699"/>
          </a:xfrm>
          <a:prstGeom prst="rect">
            <a:avLst/>
          </a:prstGeom>
        </p:spPr>
      </p:pic>
      <p:pic>
        <p:nvPicPr>
          <p:cNvPr id="33" name="Picture 32" descr="Uranus ani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05000" y="1143000"/>
            <a:ext cx="762000" cy="762000"/>
          </a:xfrm>
          <a:prstGeom prst="rect">
            <a:avLst/>
          </a:prstGeom>
        </p:spPr>
      </p:pic>
      <p:pic>
        <p:nvPicPr>
          <p:cNvPr id="34" name="Picture 33" descr="bth_globe-animated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72200" y="2667000"/>
            <a:ext cx="533400" cy="533400"/>
          </a:xfrm>
          <a:prstGeom prst="rect">
            <a:avLst/>
          </a:prstGeom>
        </p:spPr>
      </p:pic>
      <p:pic>
        <p:nvPicPr>
          <p:cNvPr id="35" name="Picture 34" descr="Jupiter_small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72000" y="533401"/>
            <a:ext cx="727253" cy="685800"/>
          </a:xfrm>
          <a:prstGeom prst="rect">
            <a:avLst/>
          </a:prstGeom>
        </p:spPr>
      </p:pic>
      <p:pic>
        <p:nvPicPr>
          <p:cNvPr id="36" name="Picture 35" descr="sun.jpg"/>
          <p:cNvPicPr>
            <a:picLocks noChangeAspect="1"/>
          </p:cNvPicPr>
          <p:nvPr/>
        </p:nvPicPr>
        <p:blipFill>
          <a:blip r:embed="rId11"/>
          <a:srcRect l="11390" r="11390"/>
          <a:stretch>
            <a:fillRect/>
          </a:stretch>
        </p:blipFill>
        <p:spPr>
          <a:xfrm>
            <a:off x="3886200" y="2817114"/>
            <a:ext cx="1447800" cy="140436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706292" y="318457"/>
            <a:ext cx="705271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6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ছবিটিতে </a:t>
            </a:r>
            <a:r>
              <a:rPr lang="bn-IN" sz="36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</a:t>
            </a:r>
            <a:r>
              <a:rPr lang="bn-IN" sz="36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 কি </a:t>
            </a:r>
            <a:r>
              <a:rPr lang="bn-IN" sz="36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 পাচ্ছো?</a:t>
            </a:r>
            <a:endParaRPr lang="en-US" sz="3600" dirty="0"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732167" y="1049231"/>
            <a:ext cx="705271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রাতের আকাশ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সূর্য,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তারা সহ আরো অনেক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55995" y="2414036"/>
            <a:ext cx="10080009" cy="120032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আকাশে আমরা যা যা দেখতে পাই সেগুলোর প্রতিটিরই কি নিজস্ব আলো আছে?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789581" y="3860356"/>
            <a:ext cx="4506552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না। প্রতিটির নিজস্ব আলো নেই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38200" y="5111398"/>
            <a:ext cx="9867331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রাতের আকাশে যেসব আলোক বিন্দু দেখতে পাই সব গুলোই কি তারা?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886200" y="5966174"/>
            <a:ext cx="4409933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 । সব আলোই তারা নয়।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Frame 42"/>
          <p:cNvSpPr/>
          <p:nvPr/>
        </p:nvSpPr>
        <p:spPr>
          <a:xfrm>
            <a:off x="0" y="-19400"/>
            <a:ext cx="12192000" cy="6976653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19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059 -0.02615 C -0.02916 0.04931 -0.10746 0.06806 -0.16371 0.01528 C -0.22031 -0.0375 -0.23316 -0.14259 -0.19357 -0.21736 C -0.15364 -0.29328 -0.07604 -0.31134 -0.01944 -0.25833 C 0.03698 -0.20555 0.05035 -0.10138 0.01059 -0.02615 Z " pathEditMode="relative" rAng="7508920" ptsTypes="fffff">
                                      <p:cBhvr>
                                        <p:cTn id="6" dur="140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" y="-9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694 -0.03866 C -0.0033 0.08148 -0.08768 0.16828 -0.18212 0.15278 C -0.27639 0.13958 -0.34497 0.03055 -0.33438 -0.08959 C -0.32466 -0.21042 -0.23993 -0.29468 -0.14636 -0.28056 C -0.05139 -0.26644 0.01562 -0.15972 0.00694 -0.03866 Z " pathEditMode="relative" rAng="5785409" ptsTypes="fffff">
                                      <p:cBhvr>
                                        <p:cTn id="8" dur="12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" y="-2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295 -0.0088 C 0.03576 0.13611 -0.02223 0.29676 -0.13299 0.34838 C -0.24254 0.39977 -0.36354 0.32407 -0.40191 0.17916 C -0.44045 0.03356 -0.38195 -0.12639 -0.27223 -0.17778 C -0.16181 -0.22963 -0.04115 -0.1544 -0.00295 -0.0088 Z " pathEditMode="relative" rAng="4237242" ptsTypes="fffff">
                                      <p:cBhvr>
                                        <p:cTn id="10" dur="15000" spd="-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" y="9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87 0.00394 C 0.09028 0.13357 0.08403 0.3375 -0.01406 0.45787 C -0.11198 0.57755 -0.26354 0.56898 -0.35417 0.43796 C -0.44479 0.30625 -0.43785 0.1044 -0.34063 -0.01458 C -0.24254 -0.13495 -0.09115 -0.12754 -0.00087 0.00394 Z " pathEditMode="relative" rAng="2846176" ptsTypes="fffff">
                                      <p:cBhvr>
                                        <p:cTn id="12" dur="140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" y="21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468 -0.02871 C 0.15139 -0.12616 0.3342 -0.04584 0.40382 0.15116 C 0.4724 0.34745 0.40209 0.5875 0.24601 0.68495 C 0.08976 0.78241 -0.09305 0.70116 -0.16232 0.50463 C -0.2309 0.30764 -0.16128 0.06898 -0.00468 -0.02871 Z " pathEditMode="relative" rAng="-1504227" ptsTypes="fffff">
                                      <p:cBhvr>
                                        <p:cTn id="14" dur="130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35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5556 -0.05069 C 0.19653 -0.20741 0.40885 -0.1868 0.52639 -0.00347 C 0.64358 0.17963 0.62344 0.4625 0.48229 0.62084 C 0.34149 0.78125 0.12969 0.75857 0.01389 0.575 C -0.1033 0.39121 -0.08437 0.11181 0.05556 -0.05069 Z " pathEditMode="relative" rAng="-2411743" ptsTypes="fffff">
                                      <p:cBhvr>
                                        <p:cTn id="16" dur="100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" y="33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2379 -0.06706 C 0.12014 -0.31105 0.36268 -0.39454 0.56459 -0.25208 C 0.76476 -0.10939 0.84914 0.20444 0.75209 0.4482 C 0.65504 0.69196 0.41407 0.77567 0.21181 0.63344 C 0.01094 0.49098 -0.06892 0.17854 0.02379 -0.06706 Z " pathEditMode="relative" rAng="-3720705" ptsTypes="fffff">
                                      <p:cBhvr>
                                        <p:cTn id="18" dur="120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" y="25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05556E-6 -1.11111E-6 C 0.16077 -1.11111E-6 0.29184 0.16597 0.29184 0.37014 C 0.29184 0.57408 0.16077 0.74028 -3.05556E-6 0.74028 C -0.16111 0.74028 -0.29149 0.57408 -0.29149 0.37014 C -0.29149 0.16597 -0.16111 -1.11111E-6 -3.05556E-6 -1.11111E-6 Z " pathEditMode="relative" rAng="0" ptsTypes="fffff">
                                      <p:cBhvr>
                                        <p:cTn id="20" dur="11000" spd="-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22" dur="1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607">
              <a:srgbClr val="BCD6EE"/>
            </a:gs>
            <a:gs pos="72000">
              <a:srgbClr val="00FF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14846" y="1430486"/>
            <a:ext cx="8162307" cy="34778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রাতের আকাশে আমরা যেসব আলোক বিন্দু দেখি তার সব গুলোর নিজস্ব আলো নেই। যেগুলোর নিজস্ব আলো আছে সেগুলোকে বলা হয় নক্ষত্র। এমনি একটি নক্ষত্র হল সূর্য। সূর্য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নিজস্ব আলো আছে।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Grass PNG Transparent Images | PNG All">
            <a:extLst>
              <a:ext uri="{FF2B5EF4-FFF2-40B4-BE49-F238E27FC236}">
                <a16:creationId xmlns:a16="http://schemas.microsoft.com/office/drawing/2014/main" id="{34293C89-C584-424D-B8D5-2EC4756D7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59" y="4614203"/>
            <a:ext cx="11905682" cy="231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ame 4"/>
          <p:cNvSpPr/>
          <p:nvPr/>
        </p:nvSpPr>
        <p:spPr>
          <a:xfrm>
            <a:off x="0" y="-19400"/>
            <a:ext cx="12192000" cy="6976653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22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607">
              <a:srgbClr val="BCD6EE"/>
            </a:gs>
            <a:gs pos="72000">
              <a:srgbClr val="00FF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0434" y="914404"/>
            <a:ext cx="9034818" cy="1200329"/>
          </a:xfrm>
          <a:prstGeom prst="rect">
            <a:avLst/>
          </a:prstGeom>
          <a:solidFill>
            <a:schemeClr val="bg2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দেখা গেল মহাকাশে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সূর্যকে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কেন্দ্র করে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চারিদিকে কতগুলো বস্তু ঘুরে বেড়াচ্ছে, এদের কে বলা হয় গ্রহ।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4082" y="2825089"/>
            <a:ext cx="9034818" cy="1200329"/>
          </a:xfrm>
          <a:prstGeom prst="rect">
            <a:avLst/>
          </a:prstGeom>
          <a:solidFill>
            <a:srgbClr val="FFFF00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গ্রহ গুলো তাদের নির্দিষ্ট কক্ষপথে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চারিদিকে সর্বদা ঘুরে বেড়ায়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7730" y="4749424"/>
            <a:ext cx="9034818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এখন আমরা দেখবো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চারদিকে কক্ষপথে গ্রহ গুলো কিভাবে অবস্থান করছে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এবং সেগুলোর নাম কি?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-19400"/>
            <a:ext cx="12192000" cy="6976653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79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607">
              <a:srgbClr val="BCD6EE"/>
            </a:gs>
            <a:gs pos="72000">
              <a:srgbClr val="00FF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039127-solar-syste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73" y="527883"/>
            <a:ext cx="7975056" cy="558882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 rot="16999698">
            <a:off x="4578152" y="2331695"/>
            <a:ext cx="1295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বুধ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187752" y="4008095"/>
            <a:ext cx="18288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বৃহস্পতি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644952" y="3398495"/>
            <a:ext cx="1295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মঙ্গল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834952" y="4998695"/>
            <a:ext cx="18288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নেপচুন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 rot="288195">
            <a:off x="4614161" y="4441724"/>
            <a:ext cx="1295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শনি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054152" y="4846295"/>
            <a:ext cx="2614689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ইউরেনাস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 rot="21067257">
            <a:off x="5104172" y="2465061"/>
            <a:ext cx="1295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শূক্র</a:t>
            </a:r>
            <a:endParaRPr lang="en-US" sz="2800" dirty="0"/>
          </a:p>
        </p:txBody>
      </p:sp>
      <p:sp>
        <p:nvSpPr>
          <p:cNvPr id="10" name="Oval 9"/>
          <p:cNvSpPr/>
          <p:nvPr/>
        </p:nvSpPr>
        <p:spPr>
          <a:xfrm>
            <a:off x="5644952" y="3017495"/>
            <a:ext cx="14478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পৃথিবী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044752" y="2712695"/>
            <a:ext cx="838200" cy="838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সূর্য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mercury animate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2952" y="3017495"/>
            <a:ext cx="229497" cy="228600"/>
          </a:xfrm>
          <a:prstGeom prst="rect">
            <a:avLst/>
          </a:prstGeom>
        </p:spPr>
      </p:pic>
      <p:pic>
        <p:nvPicPr>
          <p:cNvPr id="13" name="Picture 12" descr="venus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1552" y="3017495"/>
            <a:ext cx="304800" cy="304800"/>
          </a:xfrm>
          <a:prstGeom prst="rect">
            <a:avLst/>
          </a:prstGeom>
        </p:spPr>
      </p:pic>
      <p:pic>
        <p:nvPicPr>
          <p:cNvPr id="14" name="Picture 13" descr="bth_globe-animated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40152" y="3169895"/>
            <a:ext cx="457200" cy="457200"/>
          </a:xfrm>
          <a:prstGeom prst="rect">
            <a:avLst/>
          </a:prstGeom>
        </p:spPr>
      </p:pic>
      <p:pic>
        <p:nvPicPr>
          <p:cNvPr id="15" name="Picture 14" descr="mars_globe animat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87752" y="3550895"/>
            <a:ext cx="395591" cy="387350"/>
          </a:xfrm>
          <a:prstGeom prst="rect">
            <a:avLst/>
          </a:prstGeom>
        </p:spPr>
      </p:pic>
      <p:pic>
        <p:nvPicPr>
          <p:cNvPr id="16" name="Picture 15" descr="5saturn_dan_gerhards_01. ani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156677">
            <a:off x="3665535" y="4334624"/>
            <a:ext cx="980400" cy="591508"/>
          </a:xfrm>
          <a:prstGeom prst="rect">
            <a:avLst/>
          </a:prstGeom>
        </p:spPr>
      </p:pic>
      <p:pic>
        <p:nvPicPr>
          <p:cNvPr id="17" name="Picture 16" descr="urenus animation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54152" y="4770095"/>
            <a:ext cx="457200" cy="457200"/>
          </a:xfrm>
          <a:prstGeom prst="rect">
            <a:avLst/>
          </a:prstGeom>
        </p:spPr>
      </p:pic>
      <p:pic>
        <p:nvPicPr>
          <p:cNvPr id="18" name="Picture 17" descr="Neptune anitmd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58752" y="4922495"/>
            <a:ext cx="533400" cy="533400"/>
          </a:xfrm>
          <a:prstGeom prst="rect">
            <a:avLst/>
          </a:prstGeom>
        </p:spPr>
      </p:pic>
      <p:pic>
        <p:nvPicPr>
          <p:cNvPr id="19" name="Picture 18" descr="planet-jupiter-large animtd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42701" y="3791280"/>
            <a:ext cx="762000" cy="762000"/>
          </a:xfrm>
          <a:prstGeom prst="rect">
            <a:avLst/>
          </a:prstGeom>
        </p:spPr>
      </p:pic>
      <p:sp>
        <p:nvSpPr>
          <p:cNvPr id="20" name="Frame 19"/>
          <p:cNvSpPr/>
          <p:nvPr/>
        </p:nvSpPr>
        <p:spPr>
          <a:xfrm>
            <a:off x="0" y="-19400"/>
            <a:ext cx="12192000" cy="6976653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139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3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607">
              <a:srgbClr val="BCD6EE"/>
            </a:gs>
            <a:gs pos="72000">
              <a:srgbClr val="00FF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8" y="0"/>
            <a:ext cx="12085122" cy="68427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09230" y="272955"/>
            <a:ext cx="723331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 descr="sun.jpg"/>
          <p:cNvPicPr>
            <a:picLocks noChangeAspect="1"/>
          </p:cNvPicPr>
          <p:nvPr/>
        </p:nvPicPr>
        <p:blipFill>
          <a:blip r:embed="rId3"/>
          <a:srcRect l="11583" r="11197"/>
          <a:stretch>
            <a:fillRect/>
          </a:stretch>
        </p:blipFill>
        <p:spPr>
          <a:xfrm>
            <a:off x="4201247" y="2912664"/>
            <a:ext cx="1524000" cy="1478280"/>
          </a:xfrm>
          <a:prstGeom prst="rect">
            <a:avLst/>
          </a:prstGeom>
        </p:spPr>
      </p:pic>
      <p:pic>
        <p:nvPicPr>
          <p:cNvPr id="13" name="Picture 12" descr="bth_globe-animate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447" y="1236264"/>
            <a:ext cx="685800" cy="685800"/>
          </a:xfrm>
          <a:prstGeom prst="rect">
            <a:avLst/>
          </a:prstGeom>
        </p:spPr>
      </p:pic>
      <p:pic>
        <p:nvPicPr>
          <p:cNvPr id="14" name="Picture 13" descr="moon19mar2011b.jpg"/>
          <p:cNvPicPr>
            <a:picLocks noChangeAspect="1"/>
          </p:cNvPicPr>
          <p:nvPr/>
        </p:nvPicPr>
        <p:blipFill>
          <a:blip r:embed="rId5" cstate="print"/>
          <a:srcRect l="30000" t="20000" r="22500" b="16667"/>
          <a:stretch>
            <a:fillRect/>
          </a:stretch>
        </p:blipFill>
        <p:spPr>
          <a:xfrm>
            <a:off x="4887047" y="626664"/>
            <a:ext cx="457200" cy="4572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708244" y="4887904"/>
            <a:ext cx="8775511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 গ্রহকে কেন্দ্র করে তার চারদিকে ঘোরে তাকে উপগ্রহ বলে।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81785" y="5858576"/>
            <a:ext cx="5854889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তাই চাঁদ পৃথিবীর একটি উপগ্রহ।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-19400"/>
            <a:ext cx="12192000" cy="6976653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82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14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75E-6 -4.07407E-6 C 0.21185 -4.07407E-6 0.38437 0.13912 0.38437 0.31112 C 0.38437 0.48218 0.21185 0.62223 3.75E-6 0.62223 C -0.21211 0.62223 -0.38438 0.48218 -0.38438 0.31112 C -0.38438 0.13912 -0.21211 -4.07407E-6 3.75E-6 -4.07407E-6 Z " pathEditMode="relative" rAng="0" ptsTypes="AAAAA">
                                      <p:cBhvr>
                                        <p:cTn id="18" dur="10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11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312 1.48148E-6 C 0.04896 1.48148E-6 0.09167 0.05208 0.09167 0.11667 C 0.09167 0.18079 0.04896 0.23333 -0.00312 0.23333 C -0.05573 0.23333 -0.09792 0.18079 -0.09792 0.11667 C -0.09792 0.05208 -0.05573 1.48148E-6 -0.00312 1.48148E-6 Z " pathEditMode="relative" rAng="0" ptsTypes="AAAAA">
                                      <p:cBhvr>
                                        <p:cTn id="29" dur="5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planet_01ani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0038" y="982634"/>
            <a:ext cx="7802880" cy="487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55854" y="5595577"/>
            <a:ext cx="9116704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চাঁদ ও পৃথিবী যেভাবে সূর্য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কেন্দ্র করে তার চারদিকে ঘুরছে।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-19400"/>
            <a:ext cx="12192000" cy="6976653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6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607">
              <a:srgbClr val="BCD6EE"/>
            </a:gs>
            <a:gs pos="72000">
              <a:srgbClr val="00FF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6017" y="190005"/>
            <a:ext cx="8153400" cy="6286995"/>
            <a:chOff x="457200" y="381000"/>
            <a:chExt cx="8153400" cy="6096000"/>
          </a:xfrm>
        </p:grpSpPr>
        <p:pic>
          <p:nvPicPr>
            <p:cNvPr id="3" name="Picture 2" descr="solar_system_menu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381000"/>
              <a:ext cx="8153400" cy="60960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3124200" y="3200400"/>
              <a:ext cx="457200" cy="228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505200" y="3962400"/>
              <a:ext cx="685800" cy="228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286000" y="3810000"/>
              <a:ext cx="609600" cy="228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019800" y="4114800"/>
              <a:ext cx="533400" cy="381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72000" y="4114800"/>
              <a:ext cx="381000" cy="228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057400" y="2514600"/>
              <a:ext cx="457200" cy="228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05400" y="2590800"/>
              <a:ext cx="533400" cy="228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934200" y="2971800"/>
              <a:ext cx="533400" cy="228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239000" y="1066800"/>
              <a:ext cx="4572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048000" y="609600"/>
              <a:ext cx="533400" cy="228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962400" y="1752600"/>
              <a:ext cx="762000" cy="381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33400" y="4648200"/>
              <a:ext cx="914400" cy="304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200400" y="6019800"/>
              <a:ext cx="2743200" cy="304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467600" y="4876800"/>
              <a:ext cx="990600" cy="1447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1369017" y="4724400"/>
            <a:ext cx="60960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সৌরজগৎ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19" name="Picture 18" descr="Neptune anitm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6817" y="2209800"/>
            <a:ext cx="762000" cy="762000"/>
          </a:xfrm>
          <a:prstGeom prst="rect">
            <a:avLst/>
          </a:prstGeom>
        </p:spPr>
      </p:pic>
      <p:pic>
        <p:nvPicPr>
          <p:cNvPr id="20" name="Picture 19" descr="urenus animatio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2417" y="3429000"/>
            <a:ext cx="762000" cy="762000"/>
          </a:xfrm>
          <a:prstGeom prst="rect">
            <a:avLst/>
          </a:prstGeom>
        </p:spPr>
      </p:pic>
      <p:pic>
        <p:nvPicPr>
          <p:cNvPr id="21" name="Picture 20" descr="5saturn_dan_gerhards_01. an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06113">
            <a:off x="4409115" y="1672209"/>
            <a:ext cx="1549691" cy="934980"/>
          </a:xfrm>
          <a:prstGeom prst="rect">
            <a:avLst/>
          </a:prstGeom>
        </p:spPr>
      </p:pic>
      <p:pic>
        <p:nvPicPr>
          <p:cNvPr id="22" name="Picture 21" descr="mars_globe animat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4017" y="3505200"/>
            <a:ext cx="395591" cy="387350"/>
          </a:xfrm>
          <a:prstGeom prst="rect">
            <a:avLst/>
          </a:prstGeom>
        </p:spPr>
      </p:pic>
      <p:pic>
        <p:nvPicPr>
          <p:cNvPr id="23" name="Picture 22" descr="bth_globe-animated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40617" y="2590800"/>
            <a:ext cx="609600" cy="609600"/>
          </a:xfrm>
          <a:prstGeom prst="rect">
            <a:avLst/>
          </a:prstGeom>
        </p:spPr>
      </p:pic>
      <p:pic>
        <p:nvPicPr>
          <p:cNvPr id="24" name="Picture 23" descr="venus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54817" y="3276600"/>
            <a:ext cx="533400" cy="546100"/>
          </a:xfrm>
          <a:prstGeom prst="rect">
            <a:avLst/>
          </a:prstGeom>
        </p:spPr>
      </p:pic>
      <p:pic>
        <p:nvPicPr>
          <p:cNvPr id="25" name="Picture 24" descr="mercury animated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26217" y="2743200"/>
            <a:ext cx="382495" cy="381000"/>
          </a:xfrm>
          <a:prstGeom prst="rect">
            <a:avLst/>
          </a:prstGeom>
        </p:spPr>
      </p:pic>
      <p:pic>
        <p:nvPicPr>
          <p:cNvPr id="26" name="Picture 25" descr="comet_1.jpg"/>
          <p:cNvPicPr>
            <a:picLocks noChangeAspect="1"/>
          </p:cNvPicPr>
          <p:nvPr/>
        </p:nvPicPr>
        <p:blipFill>
          <a:blip r:embed="rId10"/>
          <a:srcRect l="9677" t="21791" r="56129" b="23366"/>
          <a:stretch>
            <a:fillRect/>
          </a:stretch>
        </p:blipFill>
        <p:spPr>
          <a:xfrm>
            <a:off x="2588217" y="457200"/>
            <a:ext cx="1143000" cy="1221181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 rot="18945782">
            <a:off x="3350217" y="1600200"/>
            <a:ext cx="1066800" cy="1524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planet-jupiter-large animtd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36017" y="2895600"/>
            <a:ext cx="1066800" cy="10668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988017" y="533400"/>
            <a:ext cx="1676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ধুমকেতু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26017" y="1981200"/>
            <a:ext cx="990600" cy="762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সূর্য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274017" y="2057400"/>
            <a:ext cx="10668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গ্রহাণূ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531817" y="2060915"/>
            <a:ext cx="3467924" cy="28623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 এবং তার চারদিকে ঘূর্ণায়মানগ্রহ,উপগ্রহ, গ্রহাণু,ধুমকেতু, ধুলিকণা ও গ্যাস নিয়ে সৌরজগৎ গঠিত।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Frame 32"/>
          <p:cNvSpPr/>
          <p:nvPr/>
        </p:nvSpPr>
        <p:spPr>
          <a:xfrm>
            <a:off x="0" y="-19400"/>
            <a:ext cx="12192000" cy="6976653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7489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7" grpId="0" animBg="1"/>
      <p:bldP spid="29" grpId="0"/>
      <p:bldP spid="30" grpId="0"/>
      <p:bldP spid="31" grpId="0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607">
              <a:srgbClr val="BCD6EE"/>
            </a:gs>
            <a:gs pos="72000">
              <a:srgbClr val="00FF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203" t="38509" r="27115" b="16491"/>
          <a:stretch/>
        </p:blipFill>
        <p:spPr>
          <a:xfrm>
            <a:off x="83126" y="118486"/>
            <a:ext cx="11990121" cy="3184961"/>
          </a:xfrm>
          <a:prstGeom prst="rect">
            <a:avLst/>
          </a:prstGeom>
          <a:solidFill>
            <a:schemeClr val="accent4"/>
          </a:solidFill>
        </p:spPr>
      </p:pic>
      <p:sp>
        <p:nvSpPr>
          <p:cNvPr id="3" name="TextBox 2"/>
          <p:cNvSpPr txBox="1"/>
          <p:nvPr/>
        </p:nvSpPr>
        <p:spPr>
          <a:xfrm>
            <a:off x="433754" y="3603396"/>
            <a:ext cx="11489072" cy="17543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 থেকে  চাঁদের গড় দুরত্ব ৩,৮৪,৪০০ 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আলো প্রতি সেকেন্ডে প্রায় ৩,০০,০০০ 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বেগে চলে। আর তাই , চাঁদ থেকে পৃথিবীতে আলো পৌছাতে 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.3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মিনিট সময় লাগে।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8160" y="5357722"/>
            <a:ext cx="10860259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 থেকে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সূর্যের দূরত্ব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প্রায় ১৫,০০,০০,০০০ 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থেকে পৃথিবীতে আলো এসে পৌছাতে প্রায় ৮ মিনিট সময় লাগে।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-19400"/>
            <a:ext cx="12192000" cy="6976653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0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607">
              <a:srgbClr val="BCD6EE"/>
            </a:gs>
            <a:gs pos="72000">
              <a:srgbClr val="00FF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12" y="163774"/>
            <a:ext cx="2566063" cy="21739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61815" y="191063"/>
            <a:ext cx="8584442" cy="1754326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নক্ষত্র হচ্ছে জ্বলন্ত গ্যাসের একটি বিশাল কুন্ডলী যার নিজস্ব আলো, তাপ, এবং অন্যান্য শক্তি রয়েছে। সূর্য সৌরজগতের একমাত্র নক্ষত্র।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12" y="2459497"/>
            <a:ext cx="2566063" cy="20101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75463" y="2724150"/>
            <a:ext cx="8584441" cy="120032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গ্যালাক্সি হচ্ছে নক্ষত্রের একটি বিশাল সমাবেশ। সৌরজগৎ যে গ্যালাক্সির অন্তর্ভুক্ত তার নাম মিল্কিওয়ে।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5462" y="4454140"/>
            <a:ext cx="8584441" cy="2308324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মহাবিশ্ব যে কত বড় এটা নিশ্চিত ভাবে কেউ জানে না। গ্যালাক্সি, নক্ষত্র, গ্রহ, মহাশুন্য, সকল পদার্থ এবং শক্তি এই সবকিছু নিয়েই গঠিত হয়েছে মহাবিশ্ব।মহাবিশ্বে কোটি কোটি গ্যালাক্সি রয়েছে।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80" y="4642252"/>
            <a:ext cx="2576795" cy="2046275"/>
          </a:xfrm>
          <a:prstGeom prst="rect">
            <a:avLst/>
          </a:prstGeom>
        </p:spPr>
      </p:pic>
      <p:sp>
        <p:nvSpPr>
          <p:cNvPr id="10" name="Frame 9"/>
          <p:cNvSpPr/>
          <p:nvPr/>
        </p:nvSpPr>
        <p:spPr>
          <a:xfrm>
            <a:off x="0" y="-19400"/>
            <a:ext cx="12192000" cy="6976653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74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607">
              <a:srgbClr val="BCD6EE"/>
            </a:gs>
            <a:gs pos="72000">
              <a:srgbClr val="00FF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719618" y="2627933"/>
          <a:ext cx="8249336" cy="1875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0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21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62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5030"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পৃথিবী</a:t>
                      </a:r>
                      <a:r>
                        <a:rPr lang="bn-IN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থেকে দূরত্ব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কত সময় লাগে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030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চাঁদ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৩,৮৪,৪০০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কি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</a:t>
                      </a:r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মি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5030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সূর্য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১৫,০০,০০,০০০</a:t>
                      </a:r>
                      <a:r>
                        <a:rPr lang="bn-IN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কি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</a:t>
                      </a:r>
                      <a:r>
                        <a:rPr lang="bn-IN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মি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19618" y="4795897"/>
            <a:ext cx="82493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আলো এক সেকেন্ডে ৩,০০,০০০ কি মি বেগে চলে। চাঁদ এবং সূর্য থেকে পৃথিবীতে আলো আসতে কত সময় লাগে তা হিসাব কর।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গুলো ছকে লেখ।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55845" y="1749225"/>
            <a:ext cx="9340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 দেখানো ছকের মত খাতায় একটি ছক তৈরী কর।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2452817" y="480094"/>
            <a:ext cx="6782937" cy="693468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19618" y="1224460"/>
            <a:ext cx="8249336" cy="58477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পাঁচ জন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পাঁচ জন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 দলে ভাগ হয়ে নিচের কাজটি কর।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-19400"/>
            <a:ext cx="12192000" cy="6976653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20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9C51E7F-A804-4B0F-808C-A9557752C899}"/>
              </a:ext>
            </a:extLst>
          </p:cNvPr>
          <p:cNvSpPr txBox="1"/>
          <p:nvPr/>
        </p:nvSpPr>
        <p:spPr>
          <a:xfrm>
            <a:off x="381001" y="349267"/>
            <a:ext cx="11429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সবাইকে </a:t>
            </a:r>
            <a:r>
              <a:rPr lang="bn-IN" sz="6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bn-BD" sz="6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6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C7E416D-F4B0-450A-B93C-E7BBE1858B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166" y="1269926"/>
            <a:ext cx="9059431" cy="4927685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0" y="-19400"/>
            <a:ext cx="12192000" cy="6976653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03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607">
              <a:srgbClr val="BCD6EE"/>
            </a:gs>
            <a:gs pos="72000">
              <a:srgbClr val="00FF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05" y="318218"/>
            <a:ext cx="4698671" cy="52334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60572" y="1407664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বিজ্ঞান বই এর ৫২ পৃষ্ঠা বের ক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এবং দেখে দেখে পাঠ্যাংশ টুকু একবার মনোযোগ দিয়ে পড়।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2" descr="Grass PNG Transparent Images | PNG All">
            <a:extLst>
              <a:ext uri="{FF2B5EF4-FFF2-40B4-BE49-F238E27FC236}">
                <a16:creationId xmlns:a16="http://schemas.microsoft.com/office/drawing/2014/main" id="{34293C89-C584-424D-B8D5-2EC4756D7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59" y="5504366"/>
            <a:ext cx="11905682" cy="142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ame 5"/>
          <p:cNvSpPr/>
          <p:nvPr/>
        </p:nvSpPr>
        <p:spPr>
          <a:xfrm>
            <a:off x="0" y="-19400"/>
            <a:ext cx="12192000" cy="6976653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29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607">
              <a:srgbClr val="BCD6EE"/>
            </a:gs>
            <a:gs pos="72000">
              <a:srgbClr val="00FF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3132162" y="723332"/>
            <a:ext cx="5595582" cy="169232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92824" y="3384645"/>
            <a:ext cx="7683690" cy="120032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সৌর জগৎ কাকে বলে?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সৌর জগৎ এর কয়েকটি গ্রহের নাম লেখ।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Grass PNG Transparent Images | PNG All">
            <a:extLst>
              <a:ext uri="{FF2B5EF4-FFF2-40B4-BE49-F238E27FC236}">
                <a16:creationId xmlns:a16="http://schemas.microsoft.com/office/drawing/2014/main" id="{34293C89-C584-424D-B8D5-2EC4756D7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85" y="4687005"/>
            <a:ext cx="11905682" cy="224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ame 4"/>
          <p:cNvSpPr/>
          <p:nvPr/>
        </p:nvSpPr>
        <p:spPr>
          <a:xfrm>
            <a:off x="0" y="-19400"/>
            <a:ext cx="12192000" cy="6976653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53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607">
              <a:srgbClr val="BCD6EE"/>
            </a:gs>
            <a:gs pos="72000">
              <a:srgbClr val="00FF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1881" y="1064525"/>
            <a:ext cx="6782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শব্দ গুলো নিয়ে শুন্যস্থান পূরণ কর।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6346" y="2169996"/>
            <a:ext cx="7165075" cy="646331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6346" y="3275466"/>
            <a:ext cx="7806519" cy="175432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চাঁদ হল পৃথিবীর একটি..................।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সৌর জগৎ এর একটি গ্রহ হল..................।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 হল একটি..................।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02006" y="2183642"/>
            <a:ext cx="1187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07976" y="2183642"/>
            <a:ext cx="1419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উপগ্রহ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5140" y="2169995"/>
            <a:ext cx="1433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নক্ষত্র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47464" y="2183642"/>
            <a:ext cx="928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গ্রহ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2" descr="Grass PNG Transparent Images | PNG All">
            <a:extLst>
              <a:ext uri="{FF2B5EF4-FFF2-40B4-BE49-F238E27FC236}">
                <a16:creationId xmlns:a16="http://schemas.microsoft.com/office/drawing/2014/main" id="{34293C89-C584-424D-B8D5-2EC4756D7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792"/>
            <a:ext cx="12048841" cy="190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ame 9"/>
          <p:cNvSpPr/>
          <p:nvPr/>
        </p:nvSpPr>
        <p:spPr>
          <a:xfrm>
            <a:off x="0" y="-19400"/>
            <a:ext cx="12192000" cy="6976653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45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0586E-7 7.40741E-7 L 0.17459 0.144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00" y="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9218E-6 7.40741E-7 L 0.4146 0.237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00" y="1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0521E-6 4.07407E-6 L -0.08639 0.3275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0" y="1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607">
              <a:srgbClr val="BCD6EE"/>
            </a:gs>
            <a:gs pos="72000">
              <a:srgbClr val="00FF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535582" y="2334630"/>
            <a:ext cx="9144000" cy="2514600"/>
            <a:chOff x="0" y="2743200"/>
            <a:chExt cx="9144000" cy="2514600"/>
          </a:xfrm>
        </p:grpSpPr>
        <p:pic>
          <p:nvPicPr>
            <p:cNvPr id="11" name="Picture 10" descr="Chrysanthemum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743200"/>
              <a:ext cx="2397642" cy="2514600"/>
            </a:xfrm>
            <a:prstGeom prst="rect">
              <a:avLst/>
            </a:prstGeom>
          </p:spPr>
        </p:pic>
        <p:pic>
          <p:nvPicPr>
            <p:cNvPr id="12" name="Picture 11" descr="Chrysanthemum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62200" y="2743200"/>
              <a:ext cx="2514600" cy="2514600"/>
            </a:xfrm>
            <a:prstGeom prst="rect">
              <a:avLst/>
            </a:prstGeom>
          </p:spPr>
        </p:pic>
        <p:pic>
          <p:nvPicPr>
            <p:cNvPr id="13" name="Picture 12" descr="Chrysanthemum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76800" y="2743200"/>
              <a:ext cx="2514600" cy="2514600"/>
            </a:xfrm>
            <a:prstGeom prst="rect">
              <a:avLst/>
            </a:prstGeom>
          </p:spPr>
        </p:pic>
        <p:pic>
          <p:nvPicPr>
            <p:cNvPr id="14" name="Picture 13" descr="Chrysanthemum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66782" y="2743200"/>
              <a:ext cx="1777218" cy="251460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1524000" y="4194094"/>
            <a:ext cx="9144000" cy="1978105"/>
            <a:chOff x="0" y="2743200"/>
            <a:chExt cx="9144000" cy="2514600"/>
          </a:xfrm>
        </p:grpSpPr>
        <p:pic>
          <p:nvPicPr>
            <p:cNvPr id="3" name="Picture 2" descr="Chrysanthemum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743200"/>
              <a:ext cx="2397642" cy="2514600"/>
            </a:xfrm>
            <a:prstGeom prst="rect">
              <a:avLst/>
            </a:prstGeom>
          </p:spPr>
        </p:pic>
        <p:pic>
          <p:nvPicPr>
            <p:cNvPr id="4" name="Picture 3" descr="Chrysanthemum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62200" y="2743200"/>
              <a:ext cx="2514600" cy="2514600"/>
            </a:xfrm>
            <a:prstGeom prst="rect">
              <a:avLst/>
            </a:prstGeom>
          </p:spPr>
        </p:pic>
        <p:pic>
          <p:nvPicPr>
            <p:cNvPr id="7" name="Picture 6" descr="Chrysanthemum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76800" y="2743200"/>
              <a:ext cx="2514600" cy="2514600"/>
            </a:xfrm>
            <a:prstGeom prst="rect">
              <a:avLst/>
            </a:prstGeom>
          </p:spPr>
        </p:pic>
        <p:pic>
          <p:nvPicPr>
            <p:cNvPr id="8" name="Picture 7" descr="Chrysanthemum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66782" y="2743200"/>
              <a:ext cx="1777218" cy="2514600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1524000" y="2896010"/>
            <a:ext cx="9144000" cy="1828800"/>
            <a:chOff x="0" y="2743200"/>
            <a:chExt cx="9144000" cy="2514600"/>
          </a:xfrm>
        </p:grpSpPr>
        <p:pic>
          <p:nvPicPr>
            <p:cNvPr id="16" name="Picture 15" descr="Chrysanthemum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743200"/>
              <a:ext cx="2397642" cy="2514600"/>
            </a:xfrm>
            <a:prstGeom prst="rect">
              <a:avLst/>
            </a:prstGeom>
          </p:spPr>
        </p:pic>
        <p:pic>
          <p:nvPicPr>
            <p:cNvPr id="17" name="Picture 16" descr="Chrysanthemum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62200" y="2743200"/>
              <a:ext cx="2514600" cy="2514600"/>
            </a:xfrm>
            <a:prstGeom prst="rect">
              <a:avLst/>
            </a:prstGeom>
          </p:spPr>
        </p:pic>
        <p:pic>
          <p:nvPicPr>
            <p:cNvPr id="18" name="Picture 17" descr="Chrysanthemum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76800" y="2743200"/>
              <a:ext cx="2514600" cy="2514600"/>
            </a:xfrm>
            <a:prstGeom prst="rect">
              <a:avLst/>
            </a:prstGeom>
          </p:spPr>
        </p:pic>
        <p:pic>
          <p:nvPicPr>
            <p:cNvPr id="19" name="Picture 18" descr="Chrysanthemum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66782" y="2743200"/>
              <a:ext cx="1777218" cy="2514600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1524000" y="200320"/>
            <a:ext cx="9144000" cy="2146465"/>
            <a:chOff x="0" y="2743200"/>
            <a:chExt cx="9144000" cy="2514600"/>
          </a:xfrm>
        </p:grpSpPr>
        <p:pic>
          <p:nvPicPr>
            <p:cNvPr id="21" name="Picture 20" descr="Chrysanthemum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743200"/>
              <a:ext cx="2397642" cy="2514600"/>
            </a:xfrm>
            <a:prstGeom prst="rect">
              <a:avLst/>
            </a:prstGeom>
          </p:spPr>
        </p:pic>
        <p:pic>
          <p:nvPicPr>
            <p:cNvPr id="22" name="Picture 21" descr="Chrysanthemum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86263" y="2743200"/>
              <a:ext cx="2514600" cy="2514600"/>
            </a:xfrm>
            <a:prstGeom prst="rect">
              <a:avLst/>
            </a:prstGeom>
          </p:spPr>
        </p:pic>
        <p:pic>
          <p:nvPicPr>
            <p:cNvPr id="23" name="Picture 22" descr="Chrysanthemum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76800" y="2743200"/>
              <a:ext cx="2514600" cy="2514600"/>
            </a:xfrm>
            <a:prstGeom prst="rect">
              <a:avLst/>
            </a:prstGeom>
          </p:spPr>
        </p:pic>
        <p:pic>
          <p:nvPicPr>
            <p:cNvPr id="24" name="Picture 23" descr="Chrysanthemum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66782" y="2743200"/>
              <a:ext cx="1777218" cy="251460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1535582" y="1703490"/>
            <a:ext cx="9144000" cy="2215991"/>
          </a:xfrm>
          <a:prstGeom prst="rect">
            <a:avLst/>
          </a:prstGeom>
          <a:solidFill>
            <a:srgbClr val="00FFFF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3800" dirty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" descr="Grass PNG Transparent Images | PNG All">
            <a:extLst>
              <a:ext uri="{FF2B5EF4-FFF2-40B4-BE49-F238E27FC236}">
                <a16:creationId xmlns:a16="http://schemas.microsoft.com/office/drawing/2014/main" id="{34293C89-C584-424D-B8D5-2EC4756D7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59" y="5504366"/>
            <a:ext cx="11905682" cy="142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Frame 25"/>
          <p:cNvSpPr/>
          <p:nvPr/>
        </p:nvSpPr>
        <p:spPr>
          <a:xfrm>
            <a:off x="0" y="-19400"/>
            <a:ext cx="12192000" cy="6976653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32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1000">
              <a:srgbClr val="00FF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96433" y="2005113"/>
            <a:ext cx="8156370" cy="3473891"/>
            <a:chOff x="1643609" y="1516363"/>
            <a:chExt cx="7758162" cy="347389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61" r="25560"/>
            <a:stretch/>
          </p:blipFill>
          <p:spPr>
            <a:xfrm>
              <a:off x="5231675" y="1516363"/>
              <a:ext cx="487679" cy="3462835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grpSp>
          <p:nvGrpSpPr>
            <p:cNvPr id="6" name="Group 5"/>
            <p:cNvGrpSpPr/>
            <p:nvPr/>
          </p:nvGrpSpPr>
          <p:grpSpPr>
            <a:xfrm>
              <a:off x="1643609" y="1520344"/>
              <a:ext cx="3561577" cy="3469910"/>
              <a:chOff x="1646135" y="1556152"/>
              <a:chExt cx="3192071" cy="346991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6135" y="1556152"/>
                <a:ext cx="3192071" cy="3469910"/>
              </a:xfrm>
              <a:prstGeom prst="rect">
                <a:avLst/>
              </a:prstGeom>
              <a:solidFill>
                <a:srgbClr val="FF0066"/>
              </a:solidFill>
              <a:ln w="57150">
                <a:solidFill>
                  <a:schemeClr val="tx1"/>
                </a:solidFill>
              </a:ln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72432" y="2067942"/>
                <a:ext cx="1739476" cy="1963688"/>
              </a:xfrm>
              <a:prstGeom prst="rect">
                <a:avLst/>
              </a:prstGeom>
              <a:ln w="57150" cap="sq" cmpd="thickThin">
                <a:noFill/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</p:grpSp>
        <p:grpSp>
          <p:nvGrpSpPr>
            <p:cNvPr id="5" name="Group 4"/>
            <p:cNvGrpSpPr/>
            <p:nvPr/>
          </p:nvGrpSpPr>
          <p:grpSpPr>
            <a:xfrm>
              <a:off x="5745843" y="1527419"/>
              <a:ext cx="3655928" cy="3462835"/>
              <a:chOff x="6190730" y="1527419"/>
              <a:chExt cx="3089934" cy="3462835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90730" y="1527419"/>
                <a:ext cx="3089934" cy="3462835"/>
              </a:xfrm>
              <a:prstGeom prst="rect">
                <a:avLst/>
              </a:prstGeom>
              <a:solidFill>
                <a:srgbClr val="FF0066"/>
              </a:solidFill>
              <a:ln w="57150">
                <a:solidFill>
                  <a:schemeClr val="tx1"/>
                </a:solidFill>
              </a:ln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6503405" y="1937098"/>
                <a:ext cx="2576775" cy="1938992"/>
              </a:xfrm>
              <a:prstGeom prst="rect">
                <a:avLst/>
              </a:prstGeom>
              <a:noFill/>
              <a:ln w="571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মোহাম্মদ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মাহবুবুর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রহমান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 algn="ctr"/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সহকারী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শিক্ষক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 algn="ctr"/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১২৮নং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চরসুবুদ্ধি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উত্তরপাড়া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সরকারি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প্রাথমিক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বিদ্যালয়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রায়পুরা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,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নরসিংদী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sp>
        <p:nvSpPr>
          <p:cNvPr id="11" name="Rectangle 10"/>
          <p:cNvSpPr/>
          <p:nvPr/>
        </p:nvSpPr>
        <p:spPr>
          <a:xfrm>
            <a:off x="1596433" y="890949"/>
            <a:ext cx="8006863" cy="987318"/>
          </a:xfrm>
          <a:prstGeom prst="rect">
            <a:avLst/>
          </a:prstGeom>
          <a:solidFill>
            <a:srgbClr val="00B0F0"/>
          </a:solidFill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lang="en-US" sz="4000" b="1" spc="42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b="1" spc="42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42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spc="42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2" descr="Grass PNG Transparent Images | PNG All">
            <a:extLst>
              <a:ext uri="{FF2B5EF4-FFF2-40B4-BE49-F238E27FC236}">
                <a16:creationId xmlns:a16="http://schemas.microsoft.com/office/drawing/2014/main" id="{34293C89-C584-424D-B8D5-2EC4756D7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59" y="5504366"/>
            <a:ext cx="11905682" cy="142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ame 11"/>
          <p:cNvSpPr/>
          <p:nvPr/>
        </p:nvSpPr>
        <p:spPr>
          <a:xfrm>
            <a:off x="0" y="-19400"/>
            <a:ext cx="12192000" cy="6976653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13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1000">
              <a:srgbClr val="00FF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3" t="47377" r="27891" b="35574"/>
          <a:stretch/>
        </p:blipFill>
        <p:spPr>
          <a:xfrm>
            <a:off x="413335" y="332508"/>
            <a:ext cx="11172981" cy="64247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2" t="1419" r="4598" b="1891"/>
          <a:stretch/>
        </p:blipFill>
        <p:spPr>
          <a:xfrm>
            <a:off x="6082954" y="421109"/>
            <a:ext cx="4832435" cy="56045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941111" y="1145887"/>
            <a:ext cx="514184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bn-BD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8ম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 মহাবিশ্ব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মহাবিশ্ব ও পৃথিবী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400" dirty="0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976653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339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1000">
              <a:srgbClr val="00FF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81" y="2612343"/>
            <a:ext cx="3508185" cy="23113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612" y="2594975"/>
            <a:ext cx="3508185" cy="24409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68" y="120949"/>
            <a:ext cx="3508185" cy="24409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714" y="102928"/>
            <a:ext cx="3727937" cy="24409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612" y="102928"/>
            <a:ext cx="3508185" cy="24409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2263" y="5143214"/>
            <a:ext cx="6619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সবাই ছবি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IN" sz="360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ভাল করে দেখ।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3200" y="5666713"/>
            <a:ext cx="6728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কি এরকম কখনো দেখতে পাও?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3200" y="6211669"/>
            <a:ext cx="8393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রাতের আকাশে তাকালে আমরা কি দেখতে পাই?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rame 13"/>
          <p:cNvSpPr/>
          <p:nvPr/>
        </p:nvSpPr>
        <p:spPr>
          <a:xfrm>
            <a:off x="0" y="-19400"/>
            <a:ext cx="12192000" cy="6976653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40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1000">
              <a:srgbClr val="00B0F0"/>
            </a:gs>
            <a:gs pos="4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0517" y="1990371"/>
            <a:ext cx="10701969" cy="23083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bn-IN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 আমরা </a:t>
            </a:r>
            <a:r>
              <a:rPr lang="en-US" sz="7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পড়ব</a:t>
            </a:r>
            <a:r>
              <a:rPr lang="en-US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7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মহাবিশ্ব </a:t>
            </a:r>
            <a:r>
              <a:rPr lang="bn-IN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 পৃথিবী সম্পর্কে জানবো।</a:t>
            </a:r>
            <a:endParaRPr lang="en-US" sz="7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-19400"/>
            <a:ext cx="12192000" cy="6976653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2" descr="Grass PNG Transparent Images | PNG All">
            <a:extLst>
              <a:ext uri="{FF2B5EF4-FFF2-40B4-BE49-F238E27FC236}">
                <a16:creationId xmlns:a16="http://schemas.microsoft.com/office/drawing/2014/main" id="{34293C89-C584-424D-B8D5-2EC4756D7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53" y="4712677"/>
            <a:ext cx="11930088" cy="214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690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1000">
              <a:srgbClr val="00FFFF"/>
            </a:gs>
            <a:gs pos="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rizontal Scroll 6"/>
          <p:cNvSpPr/>
          <p:nvPr/>
        </p:nvSpPr>
        <p:spPr>
          <a:xfrm>
            <a:off x="1075232" y="1701251"/>
            <a:ext cx="9952158" cy="3560065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0" indent="-857250" algn="ctr">
              <a:buFont typeface="Wingdings" panose="05000000000000000000" pitchFamily="2" charset="2"/>
              <a:buChar char="v"/>
            </a:pPr>
            <a:r>
              <a:rPr lang="bn-IN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.1.1 )</a:t>
            </a:r>
            <a:r>
              <a:rPr lang="bn-IN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মহাবিশ্বের বিস্তৃতি বর্ননা করতে পারবে। </a:t>
            </a:r>
            <a:endParaRPr lang="en-US" sz="48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73707" y="777922"/>
            <a:ext cx="9853683" cy="92333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Grass PNG Transparent Images | PNG All">
            <a:extLst>
              <a:ext uri="{FF2B5EF4-FFF2-40B4-BE49-F238E27FC236}">
                <a16:creationId xmlns:a16="http://schemas.microsoft.com/office/drawing/2014/main" id="{34293C89-C584-424D-B8D5-2EC4756D7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04366"/>
            <a:ext cx="12070080" cy="135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ame 4"/>
          <p:cNvSpPr/>
          <p:nvPr/>
        </p:nvSpPr>
        <p:spPr>
          <a:xfrm>
            <a:off x="0" y="-19400"/>
            <a:ext cx="12192000" cy="6976653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66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607">
              <a:srgbClr val="BCD6EE"/>
            </a:gs>
            <a:gs pos="72000">
              <a:srgbClr val="00FF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68" y="662419"/>
            <a:ext cx="3534771" cy="25808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108" y="664881"/>
            <a:ext cx="3534771" cy="25808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1567" y="3714864"/>
            <a:ext cx="8183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কি বলতে পার উপরের ছবি গুলো কিসের?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55844" y="4507182"/>
            <a:ext cx="2634019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দূরবীক্ষণ যন্ত্রের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7228" y="5299500"/>
            <a:ext cx="10112993" cy="120032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দূরবীক্ষণ যন্ত্রের মাধ্যমে অনেক দূরের বস্তুও বড় দেখা যায়। এটি আমাদের মহাকাশের দূরবর্তী বস্তু দেখতে সাহায্য করে।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46219" t="29622" r="28394" b="32887"/>
          <a:stretch/>
        </p:blipFill>
        <p:spPr>
          <a:xfrm>
            <a:off x="4326337" y="664881"/>
            <a:ext cx="3534771" cy="2580830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0" y="-19400"/>
            <a:ext cx="12192000" cy="6976653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093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607">
              <a:srgbClr val="BCD6EE"/>
            </a:gs>
            <a:gs pos="72000">
              <a:srgbClr val="00FF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20" y="213815"/>
            <a:ext cx="5695595" cy="30752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20" y="3472452"/>
            <a:ext cx="5695594" cy="31535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19" y="3499748"/>
            <a:ext cx="5763834" cy="307529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18912" y="3480271"/>
            <a:ext cx="54181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ছবিটিতে তোমরা কি দেখতে পাচ্ছো?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78473" y="3972238"/>
            <a:ext cx="2006222" cy="584775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রাতের আকাশ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18912" y="4528217"/>
            <a:ext cx="5008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 ছবিতে কি দেখতে পাচ্ছো?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96655" y="4979240"/>
            <a:ext cx="2656780" cy="584775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আকাশে সূর্য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18913" y="5502190"/>
            <a:ext cx="54181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তৃতীয় ছবিতে কি দেখতে পাচ্ছো?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78474" y="6016067"/>
            <a:ext cx="2606723" cy="584775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রাতের আকাশে চাঁদ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 descr="download_10-mitchel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0293" y="226815"/>
            <a:ext cx="5810411" cy="3047030"/>
          </a:xfrm>
          <a:prstGeom prst="rect">
            <a:avLst/>
          </a:prstGeom>
        </p:spPr>
      </p:pic>
      <p:sp>
        <p:nvSpPr>
          <p:cNvPr id="17" name="Frame 16"/>
          <p:cNvSpPr/>
          <p:nvPr/>
        </p:nvSpPr>
        <p:spPr>
          <a:xfrm>
            <a:off x="0" y="-19400"/>
            <a:ext cx="12192000" cy="6976653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03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</TotalTime>
  <Words>609</Words>
  <Application>Microsoft Office PowerPoint</Application>
  <PresentationFormat>Widescreen</PresentationFormat>
  <Paragraphs>85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20</cp:revision>
  <dcterms:created xsi:type="dcterms:W3CDTF">2020-12-08T17:30:06Z</dcterms:created>
  <dcterms:modified xsi:type="dcterms:W3CDTF">2020-12-13T05:42:30Z</dcterms:modified>
</cp:coreProperties>
</file>