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98" r:id="rId5"/>
    <p:sldId id="292" r:id="rId6"/>
    <p:sldId id="299" r:id="rId7"/>
    <p:sldId id="300" r:id="rId8"/>
    <p:sldId id="301" r:id="rId9"/>
    <p:sldId id="302" r:id="rId10"/>
    <p:sldId id="311" r:id="rId11"/>
    <p:sldId id="303" r:id="rId12"/>
    <p:sldId id="304" r:id="rId13"/>
    <p:sldId id="305" r:id="rId14"/>
    <p:sldId id="306" r:id="rId15"/>
    <p:sldId id="307" r:id="rId16"/>
    <p:sldId id="308" r:id="rId17"/>
    <p:sldId id="309" r:id="rId18"/>
    <p:sldId id="310" r:id="rId19"/>
    <p:sldId id="312" r:id="rId20"/>
    <p:sldId id="313" r:id="rId21"/>
    <p:sldId id="314" r:id="rId22"/>
    <p:sldId id="315" r:id="rId23"/>
    <p:sldId id="316" r:id="rId24"/>
    <p:sldId id="317" r:id="rId25"/>
    <p:sldId id="318" r:id="rId26"/>
    <p:sldId id="319" r:id="rId27"/>
    <p:sldId id="320" r:id="rId28"/>
    <p:sldId id="3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66"/>
    <a:srgbClr val="FF99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864B-E8AB-4368-AE8A-88CBF2B9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2D343-6138-46C8-A1A7-0B9F79924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72233F-A3D5-44B6-A368-17B1D98D7651}"/>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5" name="Footer Placeholder 4">
            <a:extLst>
              <a:ext uri="{FF2B5EF4-FFF2-40B4-BE49-F238E27FC236}">
                <a16:creationId xmlns:a16="http://schemas.microsoft.com/office/drawing/2014/main" id="{A5D076A3-8261-4618-9CC4-B72EBB9CF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86797-0B9C-4AA1-A586-5CEB0BC54395}"/>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405647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10A0-DDDB-4181-9FE9-5FDE0ADE56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A9286-7213-40D6-A31B-53EF1B3E0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4B13F-18D9-4FE1-9683-218B002904C6}"/>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5" name="Footer Placeholder 4">
            <a:extLst>
              <a:ext uri="{FF2B5EF4-FFF2-40B4-BE49-F238E27FC236}">
                <a16:creationId xmlns:a16="http://schemas.microsoft.com/office/drawing/2014/main" id="{47101356-D476-4674-AE49-3AE04DBC7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2385A-5C2A-438C-8104-012D9A124759}"/>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344900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3EC90-C076-4332-B808-2D68D39DA4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4D59F-91C2-40A7-8AB8-2A1C09D6A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32192-0249-4686-97F4-B148ECA4C4EC}"/>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5" name="Footer Placeholder 4">
            <a:extLst>
              <a:ext uri="{FF2B5EF4-FFF2-40B4-BE49-F238E27FC236}">
                <a16:creationId xmlns:a16="http://schemas.microsoft.com/office/drawing/2014/main" id="{C1AF41B7-10FC-4B02-A84A-50AA6F993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568B4-6223-4700-80E7-AC83749DE65E}"/>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322808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5870-C43E-4D87-BF01-617A84AC8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7205D-2B35-4F01-BEC9-0730DF3E9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D9E4B-250B-4DC7-B2D3-8E6DC5543C56}"/>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5" name="Footer Placeholder 4">
            <a:extLst>
              <a:ext uri="{FF2B5EF4-FFF2-40B4-BE49-F238E27FC236}">
                <a16:creationId xmlns:a16="http://schemas.microsoft.com/office/drawing/2014/main" id="{005D2B39-3C98-4616-86F7-7178B8587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E8151-0205-4820-9C0C-088F547BFC8C}"/>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170481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D7E5-57C1-4BDD-903B-22151399A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0CB68-17EA-4E92-9193-9810FE220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736BDC-ED39-4200-B186-8556DE884BB4}"/>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5" name="Footer Placeholder 4">
            <a:extLst>
              <a:ext uri="{FF2B5EF4-FFF2-40B4-BE49-F238E27FC236}">
                <a16:creationId xmlns:a16="http://schemas.microsoft.com/office/drawing/2014/main" id="{08E07B9E-1518-4373-A491-43EA1A5E3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DBDFA-53F8-426B-A480-C4C85F65BDEF}"/>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418675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BC80-F128-4CB6-BD04-3E1185992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F7456D-9D38-453A-9A8B-E719F16AFC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30045-B795-411F-A3FE-86D34778D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732132-C764-4E0B-B61C-034913CA117F}"/>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6" name="Footer Placeholder 5">
            <a:extLst>
              <a:ext uri="{FF2B5EF4-FFF2-40B4-BE49-F238E27FC236}">
                <a16:creationId xmlns:a16="http://schemas.microsoft.com/office/drawing/2014/main" id="{9F11DD7C-CE87-4936-8AE7-167AEC4BD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DCA0D-3ACD-4CB3-AF34-2F9643912D1C}"/>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31740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E847-941C-4DC5-B4B0-DBD561DC1A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7F370-B72F-43FF-B5B8-EC99103A5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579BE-A6EE-4042-B3FA-7A44945DD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E2EF54-24F4-4537-AFD5-875FA00DE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42AB4-3F7B-4A49-A773-6609378DA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D4D777-4A42-489B-8878-786E1C47C7E5}"/>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8" name="Footer Placeholder 7">
            <a:extLst>
              <a:ext uri="{FF2B5EF4-FFF2-40B4-BE49-F238E27FC236}">
                <a16:creationId xmlns:a16="http://schemas.microsoft.com/office/drawing/2014/main" id="{3FFA26E9-9790-43A9-8416-62EDF514C2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A3C53A-D332-403A-8FD6-B7358CB2A0AE}"/>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202492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6F5F-475F-41F8-9A8D-069877CDE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552A80-B238-4665-9A7F-CBD9A14DFFAB}"/>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4" name="Footer Placeholder 3">
            <a:extLst>
              <a:ext uri="{FF2B5EF4-FFF2-40B4-BE49-F238E27FC236}">
                <a16:creationId xmlns:a16="http://schemas.microsoft.com/office/drawing/2014/main" id="{862882A1-366A-4B11-8C3A-CF8D21448D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E37E8-E1AF-43B0-96B5-A20E1F93B3E7}"/>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346926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4F07B-6F05-4F64-8692-69D7B105DB01}"/>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3" name="Footer Placeholder 2">
            <a:extLst>
              <a:ext uri="{FF2B5EF4-FFF2-40B4-BE49-F238E27FC236}">
                <a16:creationId xmlns:a16="http://schemas.microsoft.com/office/drawing/2014/main" id="{D3FD3714-1E09-498F-A225-A4D336916A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B3DA6-9646-4826-A499-DE9A3507330F}"/>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112662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31ED-4BD9-4620-9CB0-2E100941A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6CFB3-0DD7-4948-BE50-606ECF4AA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8B434-2009-4806-ACB0-B64F85332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0E71B-3D1C-41C2-9DF4-1971CB6F3222}"/>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6" name="Footer Placeholder 5">
            <a:extLst>
              <a:ext uri="{FF2B5EF4-FFF2-40B4-BE49-F238E27FC236}">
                <a16:creationId xmlns:a16="http://schemas.microsoft.com/office/drawing/2014/main" id="{21AA7125-9DAA-40EA-A5C2-3B9BAB11C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53369-B992-4BD5-9496-DA8EED103146}"/>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114543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CE29-2969-48C7-9A82-02B323056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6A3F1-7570-47C8-A4FF-59D6280C1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EC6B10-0B07-47F7-B5C5-7ECAE9128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23A84-CA04-4351-8871-552C67E1E50D}"/>
              </a:ext>
            </a:extLst>
          </p:cNvPr>
          <p:cNvSpPr>
            <a:spLocks noGrp="1"/>
          </p:cNvSpPr>
          <p:nvPr>
            <p:ph type="dt" sz="half" idx="10"/>
          </p:nvPr>
        </p:nvSpPr>
        <p:spPr/>
        <p:txBody>
          <a:bodyPr/>
          <a:lstStyle/>
          <a:p>
            <a:fld id="{C5378507-4253-41E5-A0DF-046DC8320EDA}" type="datetimeFigureOut">
              <a:rPr lang="en-US" smtClean="0"/>
              <a:t>12/14/2020</a:t>
            </a:fld>
            <a:endParaRPr lang="en-US"/>
          </a:p>
        </p:txBody>
      </p:sp>
      <p:sp>
        <p:nvSpPr>
          <p:cNvPr id="6" name="Footer Placeholder 5">
            <a:extLst>
              <a:ext uri="{FF2B5EF4-FFF2-40B4-BE49-F238E27FC236}">
                <a16:creationId xmlns:a16="http://schemas.microsoft.com/office/drawing/2014/main" id="{96A29C9F-1BB7-4A0B-85CA-88E6CAF70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71524-DDFE-4C8A-BC2B-668C0E7C4BE4}"/>
              </a:ext>
            </a:extLst>
          </p:cNvPr>
          <p:cNvSpPr>
            <a:spLocks noGrp="1"/>
          </p:cNvSpPr>
          <p:nvPr>
            <p:ph type="sldNum" sz="quarter" idx="12"/>
          </p:nvPr>
        </p:nvSpPr>
        <p:spPr/>
        <p:txBody>
          <a:bodyPr/>
          <a:lstStyle/>
          <a:p>
            <a:fld id="{214FC804-C0F6-495C-A2EB-F7E3822668AE}" type="slidenum">
              <a:rPr lang="en-US" smtClean="0"/>
              <a:t>‹#›</a:t>
            </a:fld>
            <a:endParaRPr lang="en-US"/>
          </a:p>
        </p:txBody>
      </p:sp>
    </p:spTree>
    <p:extLst>
      <p:ext uri="{BB962C8B-B14F-4D97-AF65-F5344CB8AC3E}">
        <p14:creationId xmlns:p14="http://schemas.microsoft.com/office/powerpoint/2010/main" val="127899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334C6-6710-494B-BB46-B4903C48F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B9939-476A-44CE-A99C-00D7C831F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756CC-B566-45EE-B06A-97A11E352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78507-4253-41E5-A0DF-046DC8320EDA}" type="datetimeFigureOut">
              <a:rPr lang="en-US" smtClean="0"/>
              <a:t>12/14/2020</a:t>
            </a:fld>
            <a:endParaRPr lang="en-US"/>
          </a:p>
        </p:txBody>
      </p:sp>
      <p:sp>
        <p:nvSpPr>
          <p:cNvPr id="5" name="Footer Placeholder 4">
            <a:extLst>
              <a:ext uri="{FF2B5EF4-FFF2-40B4-BE49-F238E27FC236}">
                <a16:creationId xmlns:a16="http://schemas.microsoft.com/office/drawing/2014/main" id="{8431B823-3C15-4528-96CE-B362F29F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4F3CB-B612-41E4-A130-11204775E5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FC804-C0F6-495C-A2EB-F7E3822668AE}" type="slidenum">
              <a:rPr lang="en-US" smtClean="0"/>
              <a:t>‹#›</a:t>
            </a:fld>
            <a:endParaRPr lang="en-US"/>
          </a:p>
        </p:txBody>
      </p:sp>
    </p:spTree>
    <p:extLst>
      <p:ext uri="{BB962C8B-B14F-4D97-AF65-F5344CB8AC3E}">
        <p14:creationId xmlns:p14="http://schemas.microsoft.com/office/powerpoint/2010/main" val="134286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1.xml"/><Relationship Id="rId5" Type="http://schemas.openxmlformats.org/officeDocument/2006/relationships/image" Target="../media/image17.jfif"/><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fif"/><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2439;&#2478;&#2503;&#2439;&#2482;&#2435;shahnazakternomi@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615F43-0259-4B78-9B58-F23866F4B856}"/>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582603F3-05BF-409E-BDB7-A64CC071D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8575">
              <a:solidFill>
                <a:schemeClr val="tx1"/>
              </a:solidFill>
            </a:ln>
          </p:spPr>
        </p:pic>
        <p:sp>
          <p:nvSpPr>
            <p:cNvPr id="6" name="TextBox 5">
              <a:extLst>
                <a:ext uri="{FF2B5EF4-FFF2-40B4-BE49-F238E27FC236}">
                  <a16:creationId xmlns:a16="http://schemas.microsoft.com/office/drawing/2014/main" id="{657E2272-155E-4402-8ECD-07F711FD13D3}"/>
                </a:ext>
              </a:extLst>
            </p:cNvPr>
            <p:cNvSpPr txBox="1"/>
            <p:nvPr/>
          </p:nvSpPr>
          <p:spPr>
            <a:xfrm>
              <a:off x="5667554" y="232912"/>
              <a:ext cx="5374257" cy="769441"/>
            </a:xfrm>
            <a:prstGeom prst="rect">
              <a:avLst/>
            </a:prstGeom>
            <a:noFill/>
          </p:spPr>
          <p:txBody>
            <a:bodyPr wrap="square" rtlCol="0">
              <a:spAutoFit/>
            </a:bodyPr>
            <a:lstStyle/>
            <a:p>
              <a:r>
                <a:rPr lang="bn-BD" sz="4400" dirty="0">
                  <a:solidFill>
                    <a:srgbClr val="0000FF"/>
                  </a:solidFill>
                </a:rPr>
                <a:t>অনলাইন পাঠে স্বাগতম</a:t>
              </a:r>
              <a:endParaRPr lang="en-US" sz="4400" dirty="0">
                <a:solidFill>
                  <a:srgbClr val="0000FF"/>
                </a:solidFill>
              </a:endParaRPr>
            </a:p>
          </p:txBody>
        </p:sp>
      </p:grpSp>
    </p:spTree>
    <p:extLst>
      <p:ext uri="{BB962C8B-B14F-4D97-AF65-F5344CB8AC3E}">
        <p14:creationId xmlns:p14="http://schemas.microsoft.com/office/powerpoint/2010/main" val="1431230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DF925-F1E8-48BE-8632-5AB0AD57D987}"/>
              </a:ext>
            </a:extLst>
          </p:cNvPr>
          <p:cNvSpPr txBox="1"/>
          <p:nvPr/>
        </p:nvSpPr>
        <p:spPr>
          <a:xfrm>
            <a:off x="5043577" y="60385"/>
            <a:ext cx="2104845" cy="584775"/>
          </a:xfrm>
          <a:prstGeom prst="rect">
            <a:avLst/>
          </a:prstGeom>
          <a:noFill/>
        </p:spPr>
        <p:txBody>
          <a:bodyPr wrap="square" rtlCol="0">
            <a:spAutoFit/>
            <a:scene3d>
              <a:camera prst="orthographicFront"/>
              <a:lightRig rig="harsh" dir="t"/>
            </a:scene3d>
            <a:sp3d extrusionH="57150" prstMaterial="matte">
              <a:bevelT w="63500" h="12700" prst="coolSlant"/>
              <a:contourClr>
                <a:schemeClr val="bg1">
                  <a:lumMod val="65000"/>
                </a:schemeClr>
              </a:contourClr>
            </a:sp3d>
          </a:bodyPr>
          <a:lstStyle/>
          <a:p>
            <a:r>
              <a:rPr lang="bn-BD" sz="3200" b="1" dirty="0">
                <a:ln>
                  <a:solidFill>
                    <a:srgbClr val="FF99FF"/>
                  </a:solidFill>
                </a:ln>
                <a:solidFill>
                  <a:srgbClr val="0000FF"/>
                </a:solidFill>
              </a:rPr>
              <a:t>একক কাজ </a:t>
            </a:r>
            <a:endParaRPr lang="en-US" sz="3200" b="1" dirty="0">
              <a:ln>
                <a:solidFill>
                  <a:srgbClr val="FF99FF"/>
                </a:solidFill>
              </a:ln>
              <a:solidFill>
                <a:srgbClr val="0000FF"/>
              </a:solidFill>
            </a:endParaRPr>
          </a:p>
        </p:txBody>
      </p:sp>
      <p:pic>
        <p:nvPicPr>
          <p:cNvPr id="4" name="Picture 3">
            <a:extLst>
              <a:ext uri="{FF2B5EF4-FFF2-40B4-BE49-F238E27FC236}">
                <a16:creationId xmlns:a16="http://schemas.microsoft.com/office/drawing/2014/main" id="{FB52CD68-BA76-4C9B-B15C-96CCDCF48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924" y="871267"/>
            <a:ext cx="8540152" cy="484804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BF4F468-7C2B-47B3-8D42-DFADF0882C25}"/>
              </a:ext>
            </a:extLst>
          </p:cNvPr>
          <p:cNvSpPr txBox="1"/>
          <p:nvPr/>
        </p:nvSpPr>
        <p:spPr>
          <a:xfrm>
            <a:off x="2692878" y="6081623"/>
            <a:ext cx="6806242" cy="523220"/>
          </a:xfrm>
          <a:prstGeom prst="rect">
            <a:avLst/>
          </a:prstGeom>
          <a:noFill/>
        </p:spPr>
        <p:txBody>
          <a:bodyPr wrap="square" rtlCol="0">
            <a:spAutoFit/>
          </a:bodyPr>
          <a:lstStyle/>
          <a:p>
            <a:r>
              <a:rPr lang="bn-BD" sz="2800" dirty="0">
                <a:solidFill>
                  <a:srgbClr val="0000FF"/>
                </a:solidFill>
              </a:rPr>
              <a:t>বঙ্গবন্ধুর মা,বাবার নাম ও জন্ম তারিখ লিখ। </a:t>
            </a:r>
            <a:endParaRPr lang="en-US" sz="2800" dirty="0">
              <a:solidFill>
                <a:srgbClr val="0000FF"/>
              </a:solidFill>
            </a:endParaRPr>
          </a:p>
        </p:txBody>
      </p:sp>
    </p:spTree>
    <p:extLst>
      <p:ext uri="{BB962C8B-B14F-4D97-AF65-F5344CB8AC3E}">
        <p14:creationId xmlns:p14="http://schemas.microsoft.com/office/powerpoint/2010/main" val="39575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8419CA-A763-4237-95DD-47463897692E}"/>
              </a:ext>
            </a:extLst>
          </p:cNvPr>
          <p:cNvSpPr txBox="1"/>
          <p:nvPr/>
        </p:nvSpPr>
        <p:spPr>
          <a:xfrm>
            <a:off x="2158041" y="94890"/>
            <a:ext cx="7875917" cy="523220"/>
          </a:xfrm>
          <a:prstGeom prst="rect">
            <a:avLst/>
          </a:prstGeom>
          <a:noFill/>
        </p:spPr>
        <p:txBody>
          <a:bodyPr wrap="square" rtlCol="0">
            <a:spAutoFit/>
          </a:bodyPr>
          <a:lstStyle/>
          <a:p>
            <a:r>
              <a:rPr lang="bn-BD" sz="2800" dirty="0"/>
              <a:t>বলতে পারো তাঁর ছাত্রজীবনের রাজনীতি কেমন ছিল?</a:t>
            </a:r>
            <a:endParaRPr lang="en-US" sz="2800" dirty="0"/>
          </a:p>
        </p:txBody>
      </p:sp>
      <p:pic>
        <p:nvPicPr>
          <p:cNvPr id="4" name="Picture 3">
            <a:extLst>
              <a:ext uri="{FF2B5EF4-FFF2-40B4-BE49-F238E27FC236}">
                <a16:creationId xmlns:a16="http://schemas.microsoft.com/office/drawing/2014/main" id="{79FCDC12-8309-4600-92CB-76858FF52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721" y="810883"/>
            <a:ext cx="5624422" cy="431320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3D1EB05-E085-4E78-8C59-44E93B7951B8}"/>
              </a:ext>
            </a:extLst>
          </p:cNvPr>
          <p:cNvSpPr txBox="1"/>
          <p:nvPr/>
        </p:nvSpPr>
        <p:spPr>
          <a:xfrm>
            <a:off x="4249020" y="5714414"/>
            <a:ext cx="4019909" cy="461665"/>
          </a:xfrm>
          <a:prstGeom prst="rect">
            <a:avLst/>
          </a:prstGeom>
          <a:noFill/>
        </p:spPr>
        <p:txBody>
          <a:bodyPr wrap="square" rtlCol="0">
            <a:spAutoFit/>
          </a:bodyPr>
          <a:lstStyle/>
          <a:p>
            <a:r>
              <a:rPr lang="bn-BD" sz="2400" dirty="0"/>
              <a:t>শেরে বাংলা এ কে ফজলুল হক </a:t>
            </a:r>
            <a:endParaRPr lang="en-US" sz="2400" dirty="0"/>
          </a:p>
        </p:txBody>
      </p:sp>
      <p:pic>
        <p:nvPicPr>
          <p:cNvPr id="7" name="Picture 6">
            <a:extLst>
              <a:ext uri="{FF2B5EF4-FFF2-40B4-BE49-F238E27FC236}">
                <a16:creationId xmlns:a16="http://schemas.microsoft.com/office/drawing/2014/main" id="{98E0CDD2-0D4B-4025-9DD0-64461AFA0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830" y="810883"/>
            <a:ext cx="5814204" cy="431320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8444EF3-6851-44F4-81BA-AC39E6C8FB62}"/>
              </a:ext>
            </a:extLst>
          </p:cNvPr>
          <p:cNvSpPr txBox="1"/>
          <p:nvPr/>
        </p:nvSpPr>
        <p:spPr>
          <a:xfrm>
            <a:off x="3830638" y="5714414"/>
            <a:ext cx="4856672" cy="461665"/>
          </a:xfrm>
          <a:prstGeom prst="rect">
            <a:avLst/>
          </a:prstGeom>
          <a:noFill/>
        </p:spPr>
        <p:txBody>
          <a:bodyPr wrap="square" rtlCol="0">
            <a:spAutoFit/>
          </a:bodyPr>
          <a:lstStyle/>
          <a:p>
            <a:r>
              <a:rPr lang="bn-BD" sz="2400" dirty="0"/>
              <a:t>মাওলানা আবদুল হামিদ খান ভাসানী </a:t>
            </a:r>
            <a:endParaRPr lang="en-US" sz="2400" dirty="0"/>
          </a:p>
        </p:txBody>
      </p:sp>
      <p:pic>
        <p:nvPicPr>
          <p:cNvPr id="10" name="Picture 9">
            <a:extLst>
              <a:ext uri="{FF2B5EF4-FFF2-40B4-BE49-F238E27FC236}">
                <a16:creationId xmlns:a16="http://schemas.microsoft.com/office/drawing/2014/main" id="{C20DC26B-2AE5-4D99-A46C-A226B6E78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182" y="752116"/>
            <a:ext cx="7429500" cy="437197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C79D5BA3-391D-4006-B331-AB13D3745B69}"/>
              </a:ext>
            </a:extLst>
          </p:cNvPr>
          <p:cNvSpPr txBox="1"/>
          <p:nvPr/>
        </p:nvSpPr>
        <p:spPr>
          <a:xfrm>
            <a:off x="4688595" y="5714414"/>
            <a:ext cx="3510673" cy="461665"/>
          </a:xfrm>
          <a:prstGeom prst="rect">
            <a:avLst/>
          </a:prstGeom>
          <a:noFill/>
        </p:spPr>
        <p:txBody>
          <a:bodyPr wrap="square" rtlCol="0">
            <a:spAutoFit/>
          </a:bodyPr>
          <a:lstStyle/>
          <a:p>
            <a:r>
              <a:rPr lang="bn-BD" sz="2400" dirty="0"/>
              <a:t>হোসেন শহীদ সোহরাওয়ার্দী</a:t>
            </a:r>
            <a:endParaRPr lang="en-US" sz="2400" dirty="0"/>
          </a:p>
        </p:txBody>
      </p:sp>
      <p:pic>
        <p:nvPicPr>
          <p:cNvPr id="13" name="Picture 12">
            <a:extLst>
              <a:ext uri="{FF2B5EF4-FFF2-40B4-BE49-F238E27FC236}">
                <a16:creationId xmlns:a16="http://schemas.microsoft.com/office/drawing/2014/main" id="{786CD203-DF23-4144-8CBB-960C96D49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182" y="752116"/>
            <a:ext cx="7524391" cy="437197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6E89385C-15BC-4134-A4BE-F32C5847E502}"/>
              </a:ext>
            </a:extLst>
          </p:cNvPr>
          <p:cNvSpPr txBox="1"/>
          <p:nvPr/>
        </p:nvSpPr>
        <p:spPr>
          <a:xfrm>
            <a:off x="7034053" y="5774828"/>
            <a:ext cx="2222090" cy="461665"/>
          </a:xfrm>
          <a:prstGeom prst="rect">
            <a:avLst/>
          </a:prstGeom>
          <a:noFill/>
        </p:spPr>
        <p:txBody>
          <a:bodyPr wrap="square" rtlCol="0">
            <a:spAutoFit/>
          </a:bodyPr>
          <a:lstStyle/>
          <a:p>
            <a:r>
              <a:rPr lang="bn-BD" sz="2400" dirty="0"/>
              <a:t>সুভাষচন্দ্র বসু</a:t>
            </a:r>
            <a:endParaRPr lang="en-US" sz="2400" dirty="0"/>
          </a:p>
        </p:txBody>
      </p:sp>
      <p:sp>
        <p:nvSpPr>
          <p:cNvPr id="15" name="TextBox 14">
            <a:extLst>
              <a:ext uri="{FF2B5EF4-FFF2-40B4-BE49-F238E27FC236}">
                <a16:creationId xmlns:a16="http://schemas.microsoft.com/office/drawing/2014/main" id="{D2EED460-A7E4-478A-A836-DD4F938C5AE8}"/>
              </a:ext>
            </a:extLst>
          </p:cNvPr>
          <p:cNvSpPr txBox="1"/>
          <p:nvPr/>
        </p:nvSpPr>
        <p:spPr>
          <a:xfrm>
            <a:off x="1270215" y="5744621"/>
            <a:ext cx="10726994" cy="461665"/>
          </a:xfrm>
          <a:prstGeom prst="rect">
            <a:avLst/>
          </a:prstGeom>
          <a:noFill/>
        </p:spPr>
        <p:txBody>
          <a:bodyPr wrap="square" rtlCol="0">
            <a:spAutoFit/>
          </a:bodyPr>
          <a:lstStyle/>
          <a:p>
            <a:r>
              <a:rPr lang="bn-BD" sz="2400" dirty="0"/>
              <a:t>ছাত্রজীবনেই এই রাজনীতিবীদদের সান্নিধ্য লাভ করেন ও রাজনীতিসংলগ্ন হয়ে ওঠেন।</a:t>
            </a:r>
            <a:endParaRPr lang="en-US" sz="2400" dirty="0"/>
          </a:p>
        </p:txBody>
      </p:sp>
    </p:spTree>
    <p:extLst>
      <p:ext uri="{BB962C8B-B14F-4D97-AF65-F5344CB8AC3E}">
        <p14:creationId xmlns:p14="http://schemas.microsoft.com/office/powerpoint/2010/main" val="34174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5"/>
                                        </p:tgtEl>
                                        <p:attrNameLst>
                                          <p:attrName>ppt_w</p:attrName>
                                        </p:attrNameLst>
                                      </p:cBhvr>
                                      <p:tavLst>
                                        <p:tav tm="0">
                                          <p:val>
                                            <p:strVal val="ppt_w"/>
                                          </p:val>
                                        </p:tav>
                                        <p:tav tm="100000">
                                          <p:val>
                                            <p:fltVal val="0"/>
                                          </p:val>
                                        </p:tav>
                                      </p:tavLst>
                                    </p:anim>
                                    <p:anim calcmode="lin" valueType="num">
                                      <p:cBhvr>
                                        <p:cTn id="29" dur="500"/>
                                        <p:tgtEl>
                                          <p:spTgt spid="5"/>
                                        </p:tgtEl>
                                        <p:attrNameLst>
                                          <p:attrName>ppt_h</p:attrName>
                                        </p:attrNameLst>
                                      </p:cBhvr>
                                      <p:tavLst>
                                        <p:tav tm="0">
                                          <p:val>
                                            <p:strVal val="ppt_h"/>
                                          </p:val>
                                        </p:tav>
                                        <p:tav tm="100000">
                                          <p:val>
                                            <p:fltVal val="0"/>
                                          </p:val>
                                        </p:tav>
                                      </p:tavLst>
                                    </p:anim>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7"/>
                                        </p:tgtEl>
                                        <p:attrNameLst>
                                          <p:attrName>ppt_w</p:attrName>
                                        </p:attrNameLst>
                                      </p:cBhvr>
                                      <p:tavLst>
                                        <p:tav tm="0">
                                          <p:val>
                                            <p:strVal val="ppt_w"/>
                                          </p:val>
                                        </p:tav>
                                        <p:tav tm="100000">
                                          <p:val>
                                            <p:fltVal val="0"/>
                                          </p:val>
                                        </p:tav>
                                      </p:tavLst>
                                    </p:anim>
                                    <p:anim calcmode="lin" valueType="num">
                                      <p:cBhvr>
                                        <p:cTn id="48" dur="500"/>
                                        <p:tgtEl>
                                          <p:spTgt spid="7"/>
                                        </p:tgtEl>
                                        <p:attrNameLst>
                                          <p:attrName>ppt_h</p:attrName>
                                        </p:attrNameLst>
                                      </p:cBhvr>
                                      <p:tavLst>
                                        <p:tav tm="0">
                                          <p:val>
                                            <p:strVal val="ppt_h"/>
                                          </p:val>
                                        </p:tav>
                                        <p:tav tm="100000">
                                          <p:val>
                                            <p:fltVal val="0"/>
                                          </p:val>
                                        </p:tav>
                                      </p:tavLst>
                                    </p:anim>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53" presetClass="exit" presetSubtype="32" fill="hold" grpId="1" nodeType="withEffect">
                                  <p:stCondLst>
                                    <p:cond delay="0"/>
                                  </p:stCondLst>
                                  <p:childTnLst>
                                    <p:anim calcmode="lin" valueType="num">
                                      <p:cBhvr>
                                        <p:cTn id="52" dur="500"/>
                                        <p:tgtEl>
                                          <p:spTgt spid="8"/>
                                        </p:tgtEl>
                                        <p:attrNameLst>
                                          <p:attrName>ppt_w</p:attrName>
                                        </p:attrNameLst>
                                      </p:cBhvr>
                                      <p:tavLst>
                                        <p:tav tm="0">
                                          <p:val>
                                            <p:strVal val="ppt_w"/>
                                          </p:val>
                                        </p:tav>
                                        <p:tav tm="100000">
                                          <p:val>
                                            <p:fltVal val="0"/>
                                          </p:val>
                                        </p:tav>
                                      </p:tavLst>
                                    </p:anim>
                                    <p:anim calcmode="lin" valueType="num">
                                      <p:cBhvr>
                                        <p:cTn id="53" dur="500"/>
                                        <p:tgtEl>
                                          <p:spTgt spid="8"/>
                                        </p:tgtEl>
                                        <p:attrNameLst>
                                          <p:attrName>ppt_h</p:attrName>
                                        </p:attrNameLst>
                                      </p:cBhvr>
                                      <p:tavLst>
                                        <p:tav tm="0">
                                          <p:val>
                                            <p:strVal val="ppt_h"/>
                                          </p:val>
                                        </p:tav>
                                        <p:tav tm="100000">
                                          <p:val>
                                            <p:fltVal val="0"/>
                                          </p:val>
                                        </p:tav>
                                      </p:tavLst>
                                    </p:anim>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10"/>
                                        </p:tgtEl>
                                        <p:attrNameLst>
                                          <p:attrName>ppt_w</p:attrName>
                                        </p:attrNameLst>
                                      </p:cBhvr>
                                      <p:tavLst>
                                        <p:tav tm="0">
                                          <p:val>
                                            <p:strVal val="ppt_w"/>
                                          </p:val>
                                        </p:tav>
                                        <p:tav tm="100000">
                                          <p:val>
                                            <p:fltVal val="0"/>
                                          </p:val>
                                        </p:tav>
                                      </p:tavLst>
                                    </p:anim>
                                    <p:anim calcmode="lin" valueType="num">
                                      <p:cBhvr>
                                        <p:cTn id="72" dur="500"/>
                                        <p:tgtEl>
                                          <p:spTgt spid="10"/>
                                        </p:tgtEl>
                                        <p:attrNameLst>
                                          <p:attrName>ppt_h</p:attrName>
                                        </p:attrNameLst>
                                      </p:cBhvr>
                                      <p:tavLst>
                                        <p:tav tm="0">
                                          <p:val>
                                            <p:strVal val="ppt_h"/>
                                          </p:val>
                                        </p:tav>
                                        <p:tav tm="100000">
                                          <p:val>
                                            <p:fltVal val="0"/>
                                          </p:val>
                                        </p:tav>
                                      </p:tavLst>
                                    </p:anim>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53" presetClass="exit" presetSubtype="32" fill="hold" grpId="1" nodeType="withEffect">
                                  <p:stCondLst>
                                    <p:cond delay="0"/>
                                  </p:stCondLst>
                                  <p:childTnLst>
                                    <p:anim calcmode="lin" valueType="num">
                                      <p:cBhvr>
                                        <p:cTn id="76" dur="500"/>
                                        <p:tgtEl>
                                          <p:spTgt spid="11"/>
                                        </p:tgtEl>
                                        <p:attrNameLst>
                                          <p:attrName>ppt_w</p:attrName>
                                        </p:attrNameLst>
                                      </p:cBhvr>
                                      <p:tavLst>
                                        <p:tav tm="0">
                                          <p:val>
                                            <p:strVal val="ppt_w"/>
                                          </p:val>
                                        </p:tav>
                                        <p:tav tm="100000">
                                          <p:val>
                                            <p:fltVal val="0"/>
                                          </p:val>
                                        </p:tav>
                                      </p:tavLst>
                                    </p:anim>
                                    <p:anim calcmode="lin" valueType="num">
                                      <p:cBhvr>
                                        <p:cTn id="77" dur="500"/>
                                        <p:tgtEl>
                                          <p:spTgt spid="11"/>
                                        </p:tgtEl>
                                        <p:attrNameLst>
                                          <p:attrName>ppt_h</p:attrName>
                                        </p:attrNameLst>
                                      </p:cBhvr>
                                      <p:tavLst>
                                        <p:tav tm="0">
                                          <p:val>
                                            <p:strVal val="ppt_h"/>
                                          </p:val>
                                        </p:tav>
                                        <p:tav tm="100000">
                                          <p:val>
                                            <p:fltVal val="0"/>
                                          </p:val>
                                        </p:tav>
                                      </p:tavLst>
                                    </p:anim>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animEffect transition="in" filter="fade">
                                      <p:cBhvr>
                                        <p:cTn id="86" dur="500"/>
                                        <p:tgtEl>
                                          <p:spTgt spid="1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5"/>
                                        </p:tgtEl>
                                        <p:attrNameLst>
                                          <p:attrName>ppt_y</p:attrName>
                                        </p:attrNameLst>
                                      </p:cBhvr>
                                      <p:tavLst>
                                        <p:tav tm="0">
                                          <p:val>
                                            <p:strVal val="#ppt_y"/>
                                          </p:val>
                                        </p:tav>
                                        <p:tav tm="100000">
                                          <p:val>
                                            <p:strVal val="#ppt_y"/>
                                          </p:val>
                                        </p:tav>
                                      </p:tavLst>
                                    </p:anim>
                                    <p:anim calcmode="lin" valueType="num">
                                      <p:cBhvr>
                                        <p:cTn id="9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5"/>
                                        </p:tgtEl>
                                      </p:cBhvr>
                                    </p:animEffect>
                                  </p:childTnLst>
                                </p:cTn>
                              </p:par>
                              <p:par>
                                <p:cTn id="101" presetID="53" presetClass="exit" presetSubtype="32" fill="hold" grpId="1" nodeType="withEffect">
                                  <p:stCondLst>
                                    <p:cond delay="0"/>
                                  </p:stCondLst>
                                  <p:childTnLst>
                                    <p:anim calcmode="lin" valueType="num">
                                      <p:cBhvr>
                                        <p:cTn id="102" dur="500"/>
                                        <p:tgtEl>
                                          <p:spTgt spid="14"/>
                                        </p:tgtEl>
                                        <p:attrNameLst>
                                          <p:attrName>ppt_w</p:attrName>
                                        </p:attrNameLst>
                                      </p:cBhvr>
                                      <p:tavLst>
                                        <p:tav tm="0">
                                          <p:val>
                                            <p:strVal val="ppt_w"/>
                                          </p:val>
                                        </p:tav>
                                        <p:tav tm="100000">
                                          <p:val>
                                            <p:fltVal val="0"/>
                                          </p:val>
                                        </p:tav>
                                      </p:tavLst>
                                    </p:anim>
                                    <p:anim calcmode="lin" valueType="num">
                                      <p:cBhvr>
                                        <p:cTn id="103" dur="500"/>
                                        <p:tgtEl>
                                          <p:spTgt spid="14"/>
                                        </p:tgtEl>
                                        <p:attrNameLst>
                                          <p:attrName>ppt_h</p:attrName>
                                        </p:attrNameLst>
                                      </p:cBhvr>
                                      <p:tavLst>
                                        <p:tav tm="0">
                                          <p:val>
                                            <p:strVal val="ppt_h"/>
                                          </p:val>
                                        </p:tav>
                                        <p:tav tm="100000">
                                          <p:val>
                                            <p:fltVal val="0"/>
                                          </p:val>
                                        </p:tav>
                                      </p:tavLst>
                                    </p:anim>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1"/>
      <p:bldP spid="8" grpId="0"/>
      <p:bldP spid="8" grpId="1"/>
      <p:bldP spid="11" grpId="0"/>
      <p:bldP spid="11" grpId="1"/>
      <p:bldP spid="14" grpId="0"/>
      <p:bldP spid="14"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B7798F-08D8-421C-A0C8-88FC6E4EA055}"/>
              </a:ext>
            </a:extLst>
          </p:cNvPr>
          <p:cNvSpPr txBox="1"/>
          <p:nvPr/>
        </p:nvSpPr>
        <p:spPr>
          <a:xfrm>
            <a:off x="2943045" y="0"/>
            <a:ext cx="6305910" cy="523220"/>
          </a:xfrm>
          <a:prstGeom prst="rect">
            <a:avLst/>
          </a:prstGeom>
          <a:noFill/>
        </p:spPr>
        <p:txBody>
          <a:bodyPr wrap="square" rtlCol="0">
            <a:spAutoFit/>
          </a:bodyPr>
          <a:lstStyle/>
          <a:p>
            <a:r>
              <a:rPr lang="bn-BD" sz="2800" dirty="0"/>
              <a:t>বলতে পারো কত সালে ধর্মঘট ডাকা হয়?</a:t>
            </a:r>
            <a:endParaRPr lang="en-US" sz="2800" dirty="0"/>
          </a:p>
        </p:txBody>
      </p:sp>
      <p:pic>
        <p:nvPicPr>
          <p:cNvPr id="4" name="Picture 3">
            <a:extLst>
              <a:ext uri="{FF2B5EF4-FFF2-40B4-BE49-F238E27FC236}">
                <a16:creationId xmlns:a16="http://schemas.microsoft.com/office/drawing/2014/main" id="{113A3DAD-D45A-48CE-8862-0100FAF84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385" y="974785"/>
            <a:ext cx="7461849" cy="4157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C04D41CB-7A5F-454D-B94D-133A8BA95027}"/>
              </a:ext>
            </a:extLst>
          </p:cNvPr>
          <p:cNvSpPr txBox="1"/>
          <p:nvPr/>
        </p:nvSpPr>
        <p:spPr>
          <a:xfrm>
            <a:off x="4626725" y="6375502"/>
            <a:ext cx="3191774" cy="461665"/>
          </a:xfrm>
          <a:prstGeom prst="rect">
            <a:avLst/>
          </a:prstGeom>
          <a:noFill/>
        </p:spPr>
        <p:txBody>
          <a:bodyPr wrap="square" rtlCol="0">
            <a:spAutoFit/>
          </a:bodyPr>
          <a:lstStyle/>
          <a:p>
            <a:r>
              <a:rPr lang="bn-BD" sz="2400" dirty="0"/>
              <a:t>১৯৪৮সালের ১১ই মার্চ </a:t>
            </a:r>
            <a:endParaRPr lang="en-US" sz="2400" dirty="0"/>
          </a:p>
        </p:txBody>
      </p:sp>
      <p:pic>
        <p:nvPicPr>
          <p:cNvPr id="7" name="Picture 6">
            <a:extLst>
              <a:ext uri="{FF2B5EF4-FFF2-40B4-BE49-F238E27FC236}">
                <a16:creationId xmlns:a16="http://schemas.microsoft.com/office/drawing/2014/main" id="{00874FE9-1645-4259-939C-89850D7C5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86" y="974785"/>
            <a:ext cx="7594027" cy="4355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1CB4EF96-6B34-429F-B6BC-0A485F02CCDC}"/>
              </a:ext>
            </a:extLst>
          </p:cNvPr>
          <p:cNvSpPr txBox="1"/>
          <p:nvPr/>
        </p:nvSpPr>
        <p:spPr>
          <a:xfrm>
            <a:off x="4472658" y="6423080"/>
            <a:ext cx="3982064" cy="461665"/>
          </a:xfrm>
          <a:prstGeom prst="rect">
            <a:avLst/>
          </a:prstGeom>
          <a:noFill/>
        </p:spPr>
        <p:txBody>
          <a:bodyPr wrap="square" rtlCol="0">
            <a:spAutoFit/>
          </a:bodyPr>
          <a:lstStyle/>
          <a:p>
            <a:r>
              <a:rPr lang="bn-BD" sz="2400" dirty="0"/>
              <a:t>বঙ্গবন্ধু শেখ মুজিবুর রহমান</a:t>
            </a:r>
            <a:endParaRPr lang="en-US" sz="2400" dirty="0"/>
          </a:p>
        </p:txBody>
      </p:sp>
      <p:pic>
        <p:nvPicPr>
          <p:cNvPr id="10" name="Picture 9">
            <a:extLst>
              <a:ext uri="{FF2B5EF4-FFF2-40B4-BE49-F238E27FC236}">
                <a16:creationId xmlns:a16="http://schemas.microsoft.com/office/drawing/2014/main" id="{CDEC1719-553D-48B8-8B92-81F86262BC03}"/>
              </a:ext>
            </a:extLst>
          </p:cNvPr>
          <p:cNvPicPr>
            <a:picLocks noChangeAspect="1"/>
          </p:cNvPicPr>
          <p:nvPr/>
        </p:nvPicPr>
        <p:blipFill rotWithShape="1">
          <a:blip r:embed="rId4">
            <a:extLst>
              <a:ext uri="{28A0092B-C50C-407E-A947-70E740481C1C}">
                <a14:useLocalDpi xmlns:a14="http://schemas.microsoft.com/office/drawing/2010/main" val="0"/>
              </a:ext>
            </a:extLst>
          </a:blip>
          <a:srcRect b="4365"/>
          <a:stretch/>
        </p:blipFill>
        <p:spPr>
          <a:xfrm>
            <a:off x="2346385" y="843599"/>
            <a:ext cx="7107887" cy="518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921614B6-288B-4672-BB5E-849BA9DC9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652" y="802025"/>
            <a:ext cx="7777314" cy="5287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92A4DC27-28B6-458A-B1DA-AA29F647D1B5}"/>
              </a:ext>
            </a:extLst>
          </p:cNvPr>
          <p:cNvSpPr txBox="1"/>
          <p:nvPr/>
        </p:nvSpPr>
        <p:spPr>
          <a:xfrm>
            <a:off x="4947480" y="6405429"/>
            <a:ext cx="2871019" cy="461665"/>
          </a:xfrm>
          <a:prstGeom prst="rect">
            <a:avLst/>
          </a:prstGeom>
          <a:noFill/>
        </p:spPr>
        <p:txBody>
          <a:bodyPr wrap="square" rtlCol="0">
            <a:spAutoFit/>
          </a:bodyPr>
          <a:lstStyle/>
          <a:p>
            <a:r>
              <a:rPr lang="bn-BD" sz="2400" dirty="0"/>
              <a:t>কাজী গোলাম মাহবুব</a:t>
            </a:r>
            <a:endParaRPr lang="en-US" sz="2400" dirty="0"/>
          </a:p>
        </p:txBody>
      </p:sp>
      <p:sp>
        <p:nvSpPr>
          <p:cNvPr id="14" name="TextBox 13">
            <a:extLst>
              <a:ext uri="{FF2B5EF4-FFF2-40B4-BE49-F238E27FC236}">
                <a16:creationId xmlns:a16="http://schemas.microsoft.com/office/drawing/2014/main" id="{92A1C4E3-50A1-4401-9B2C-14DA6657F35F}"/>
              </a:ext>
            </a:extLst>
          </p:cNvPr>
          <p:cNvSpPr txBox="1"/>
          <p:nvPr/>
        </p:nvSpPr>
        <p:spPr>
          <a:xfrm>
            <a:off x="3215055" y="6440731"/>
            <a:ext cx="7177549" cy="461665"/>
          </a:xfrm>
          <a:prstGeom prst="rect">
            <a:avLst/>
          </a:prstGeom>
          <a:noFill/>
        </p:spPr>
        <p:txBody>
          <a:bodyPr wrap="square" rtlCol="0">
            <a:spAutoFit/>
          </a:bodyPr>
          <a:lstStyle/>
          <a:p>
            <a:r>
              <a:rPr lang="bn-BD" sz="2400" dirty="0"/>
              <a:t>তাঁরাসহ অধিকাংশ ছাত্রনেতা ভাষার দাবীতে গ্রেপ্তার হন।  </a:t>
            </a:r>
            <a:endParaRPr lang="en-US" sz="2400" dirty="0"/>
          </a:p>
        </p:txBody>
      </p:sp>
    </p:spTree>
    <p:extLst>
      <p:ext uri="{BB962C8B-B14F-4D97-AF65-F5344CB8AC3E}">
        <p14:creationId xmlns:p14="http://schemas.microsoft.com/office/powerpoint/2010/main" val="37106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5"/>
                                        </p:tgtEl>
                                        <p:attrNameLst>
                                          <p:attrName>ppt_w</p:attrName>
                                        </p:attrNameLst>
                                      </p:cBhvr>
                                      <p:tavLst>
                                        <p:tav tm="0">
                                          <p:val>
                                            <p:strVal val="ppt_w"/>
                                          </p:val>
                                        </p:tav>
                                        <p:tav tm="100000">
                                          <p:val>
                                            <p:fltVal val="0"/>
                                          </p:val>
                                        </p:tav>
                                      </p:tavLst>
                                    </p:anim>
                                    <p:anim calcmode="lin" valueType="num">
                                      <p:cBhvr>
                                        <p:cTn id="29" dur="500"/>
                                        <p:tgtEl>
                                          <p:spTgt spid="5"/>
                                        </p:tgtEl>
                                        <p:attrNameLst>
                                          <p:attrName>ppt_h</p:attrName>
                                        </p:attrNameLst>
                                      </p:cBhvr>
                                      <p:tavLst>
                                        <p:tav tm="0">
                                          <p:val>
                                            <p:strVal val="ppt_h"/>
                                          </p:val>
                                        </p:tav>
                                        <p:tav tm="100000">
                                          <p:val>
                                            <p:fltVal val="0"/>
                                          </p:val>
                                        </p:tav>
                                      </p:tavLst>
                                    </p:anim>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53" presetClass="exit" presetSubtype="32" fill="hold" nodeType="with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xit" presetSubtype="32" fill="hold" nodeType="withEffect">
                                  <p:stCondLst>
                                    <p:cond delay="0"/>
                                  </p:stCondLst>
                                  <p:childTnLst>
                                    <p:anim calcmode="lin" valueType="num">
                                      <p:cBhvr>
                                        <p:cTn id="50" dur="500"/>
                                        <p:tgtEl>
                                          <p:spTgt spid="7"/>
                                        </p:tgtEl>
                                        <p:attrNameLst>
                                          <p:attrName>ppt_w</p:attrName>
                                        </p:attrNameLst>
                                      </p:cBhvr>
                                      <p:tavLst>
                                        <p:tav tm="0">
                                          <p:val>
                                            <p:strVal val="ppt_w"/>
                                          </p:val>
                                        </p:tav>
                                        <p:tav tm="100000">
                                          <p:val>
                                            <p:fltVal val="0"/>
                                          </p:val>
                                        </p:tav>
                                      </p:tavLst>
                                    </p:anim>
                                    <p:anim calcmode="lin" valueType="num">
                                      <p:cBhvr>
                                        <p:cTn id="51" dur="500"/>
                                        <p:tgtEl>
                                          <p:spTgt spid="7"/>
                                        </p:tgtEl>
                                        <p:attrNameLst>
                                          <p:attrName>ppt_h</p:attrName>
                                        </p:attrNameLst>
                                      </p:cBhvr>
                                      <p:tavLst>
                                        <p:tav tm="0">
                                          <p:val>
                                            <p:strVal val="ppt_h"/>
                                          </p:val>
                                        </p:tav>
                                        <p:tav tm="100000">
                                          <p:val>
                                            <p:fltVal val="0"/>
                                          </p:val>
                                        </p:tav>
                                      </p:tavLst>
                                    </p:anim>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8"/>
                                        </p:tgtEl>
                                        <p:attrNameLst>
                                          <p:attrName>ppt_w</p:attrName>
                                        </p:attrNameLst>
                                      </p:cBhvr>
                                      <p:tavLst>
                                        <p:tav tm="0">
                                          <p:val>
                                            <p:strVal val="ppt_w"/>
                                          </p:val>
                                        </p:tav>
                                        <p:tav tm="100000">
                                          <p:val>
                                            <p:fltVal val="0"/>
                                          </p:val>
                                        </p:tav>
                                      </p:tavLst>
                                    </p:anim>
                                    <p:anim calcmode="lin" valueType="num">
                                      <p:cBhvr>
                                        <p:cTn id="56" dur="500"/>
                                        <p:tgtEl>
                                          <p:spTgt spid="8"/>
                                        </p:tgtEl>
                                        <p:attrNameLst>
                                          <p:attrName>ppt_h</p:attrName>
                                        </p:attrNameLst>
                                      </p:cBhvr>
                                      <p:tavLst>
                                        <p:tav tm="0">
                                          <p:val>
                                            <p:strVal val="ppt_h"/>
                                          </p:val>
                                        </p:tav>
                                        <p:tav tm="100000">
                                          <p:val>
                                            <p:fltVal val="0"/>
                                          </p:val>
                                        </p:tav>
                                      </p:tavLst>
                                    </p:anim>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xit" presetSubtype="32" fill="hold" nodeType="withEffect">
                                  <p:stCondLst>
                                    <p:cond delay="0"/>
                                  </p:stCondLst>
                                  <p:childTnLst>
                                    <p:anim calcmode="lin" valueType="num">
                                      <p:cBhvr>
                                        <p:cTn id="67" dur="500"/>
                                        <p:tgtEl>
                                          <p:spTgt spid="10"/>
                                        </p:tgtEl>
                                        <p:attrNameLst>
                                          <p:attrName>ppt_w</p:attrName>
                                        </p:attrNameLst>
                                      </p:cBhvr>
                                      <p:tavLst>
                                        <p:tav tm="0">
                                          <p:val>
                                            <p:strVal val="ppt_w"/>
                                          </p:val>
                                        </p:tav>
                                        <p:tav tm="100000">
                                          <p:val>
                                            <p:fltVal val="0"/>
                                          </p:val>
                                        </p:tav>
                                      </p:tavLst>
                                    </p:anim>
                                    <p:anim calcmode="lin" valueType="num">
                                      <p:cBhvr>
                                        <p:cTn id="68" dur="500"/>
                                        <p:tgtEl>
                                          <p:spTgt spid="10"/>
                                        </p:tgtEl>
                                        <p:attrNameLst>
                                          <p:attrName>ppt_h</p:attrName>
                                        </p:attrNameLst>
                                      </p:cBhvr>
                                      <p:tavLst>
                                        <p:tav tm="0">
                                          <p:val>
                                            <p:strVal val="ppt_h"/>
                                          </p:val>
                                        </p:tav>
                                        <p:tav tm="100000">
                                          <p:val>
                                            <p:fltVal val="0"/>
                                          </p:val>
                                        </p:tav>
                                      </p:tavLst>
                                    </p:anim>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par>
                                <p:cTn id="85" presetID="53" presetClass="exit" presetSubtype="32" fill="hold" grpId="1" nodeType="withEffect">
                                  <p:stCondLst>
                                    <p:cond delay="0"/>
                                  </p:stCondLst>
                                  <p:childTnLst>
                                    <p:anim calcmode="lin" valueType="num">
                                      <p:cBhvr>
                                        <p:cTn id="86" dur="500"/>
                                        <p:tgtEl>
                                          <p:spTgt spid="13"/>
                                        </p:tgtEl>
                                        <p:attrNameLst>
                                          <p:attrName>ppt_w</p:attrName>
                                        </p:attrNameLst>
                                      </p:cBhvr>
                                      <p:tavLst>
                                        <p:tav tm="0">
                                          <p:val>
                                            <p:strVal val="ppt_w"/>
                                          </p:val>
                                        </p:tav>
                                        <p:tav tm="100000">
                                          <p:val>
                                            <p:fltVal val="0"/>
                                          </p:val>
                                        </p:tav>
                                      </p:tavLst>
                                    </p:anim>
                                    <p:anim calcmode="lin" valueType="num">
                                      <p:cBhvr>
                                        <p:cTn id="87" dur="500"/>
                                        <p:tgtEl>
                                          <p:spTgt spid="13"/>
                                        </p:tgtEl>
                                        <p:attrNameLst>
                                          <p:attrName>ppt_h</p:attrName>
                                        </p:attrNameLst>
                                      </p:cBhvr>
                                      <p:tavLst>
                                        <p:tav tm="0">
                                          <p:val>
                                            <p:strVal val="ppt_h"/>
                                          </p:val>
                                        </p:tav>
                                        <p:tav tm="100000">
                                          <p:val>
                                            <p:fltVal val="0"/>
                                          </p:val>
                                        </p:tav>
                                      </p:tavLst>
                                    </p:anim>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8" grpId="0"/>
      <p:bldP spid="8" grpId="1"/>
      <p:bldP spid="13" grpId="0"/>
      <p:bldP spid="13"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BB8F7-407E-45D2-9801-98FD661CD9EE}"/>
              </a:ext>
            </a:extLst>
          </p:cNvPr>
          <p:cNvSpPr txBox="1"/>
          <p:nvPr/>
        </p:nvSpPr>
        <p:spPr>
          <a:xfrm>
            <a:off x="2080403" y="77638"/>
            <a:ext cx="8031193" cy="523220"/>
          </a:xfrm>
          <a:prstGeom prst="rect">
            <a:avLst/>
          </a:prstGeom>
          <a:noFill/>
        </p:spPr>
        <p:txBody>
          <a:bodyPr wrap="square" rtlCol="0">
            <a:spAutoFit/>
          </a:bodyPr>
          <a:lstStyle/>
          <a:p>
            <a:r>
              <a:rPr lang="bn-BD" sz="2800" dirty="0"/>
              <a:t>বলতে পারো ৬ দফা কর্মসূচি কেন উপস্থাপন করা হয়? </a:t>
            </a:r>
            <a:endParaRPr lang="en-US" sz="2800" dirty="0"/>
          </a:p>
        </p:txBody>
      </p:sp>
      <p:pic>
        <p:nvPicPr>
          <p:cNvPr id="4" name="Picture 3">
            <a:extLst>
              <a:ext uri="{FF2B5EF4-FFF2-40B4-BE49-F238E27FC236}">
                <a16:creationId xmlns:a16="http://schemas.microsoft.com/office/drawing/2014/main" id="{A6B7F86A-04D4-4BA7-A9F4-1BC993F52AD7}"/>
              </a:ext>
            </a:extLst>
          </p:cNvPr>
          <p:cNvPicPr>
            <a:picLocks noChangeAspect="1"/>
          </p:cNvPicPr>
          <p:nvPr/>
        </p:nvPicPr>
        <p:blipFill rotWithShape="1">
          <a:blip r:embed="rId2">
            <a:extLst>
              <a:ext uri="{28A0092B-C50C-407E-A947-70E740481C1C}">
                <a14:useLocalDpi xmlns:a14="http://schemas.microsoft.com/office/drawing/2010/main" val="0"/>
              </a:ext>
            </a:extLst>
          </a:blip>
          <a:srcRect t="5467" b="5842"/>
          <a:stretch/>
        </p:blipFill>
        <p:spPr>
          <a:xfrm>
            <a:off x="2080403" y="793630"/>
            <a:ext cx="7874480" cy="4520242"/>
          </a:xfrm>
          <a:prstGeom prst="rect">
            <a:avLst/>
          </a:prstGeom>
          <a:ln w="28575">
            <a:solidFill>
              <a:srgbClr val="993366"/>
            </a:solidFill>
          </a:ln>
          <a:scene3d>
            <a:camera prst="orthographicFront"/>
            <a:lightRig rig="threePt" dir="t"/>
          </a:scene3d>
          <a:sp3d>
            <a:bevelT/>
          </a:sp3d>
        </p:spPr>
      </p:pic>
      <p:sp>
        <p:nvSpPr>
          <p:cNvPr id="5" name="TextBox 4">
            <a:extLst>
              <a:ext uri="{FF2B5EF4-FFF2-40B4-BE49-F238E27FC236}">
                <a16:creationId xmlns:a16="http://schemas.microsoft.com/office/drawing/2014/main" id="{F5305827-D474-4B59-84B6-46B236A82D3F}"/>
              </a:ext>
            </a:extLst>
          </p:cNvPr>
          <p:cNvSpPr txBox="1"/>
          <p:nvPr/>
        </p:nvSpPr>
        <p:spPr>
          <a:xfrm>
            <a:off x="1238587" y="5947217"/>
            <a:ext cx="9307902" cy="461665"/>
          </a:xfrm>
          <a:prstGeom prst="rect">
            <a:avLst/>
          </a:prstGeom>
          <a:noFill/>
        </p:spPr>
        <p:txBody>
          <a:bodyPr wrap="square" rtlCol="0">
            <a:spAutoFit/>
          </a:bodyPr>
          <a:lstStyle/>
          <a:p>
            <a:r>
              <a:rPr lang="bn-BD" sz="2400" dirty="0"/>
              <a:t>বঙ্গবন্ধু পূর্ব-পাকিস্থানে বাঙালির সব ধরনের অধিকার ফিরে পাওয়ার জন্য।</a:t>
            </a:r>
            <a:endParaRPr lang="en-US" sz="2400" dirty="0"/>
          </a:p>
        </p:txBody>
      </p:sp>
      <p:sp>
        <p:nvSpPr>
          <p:cNvPr id="6" name="TextBox 5">
            <a:extLst>
              <a:ext uri="{FF2B5EF4-FFF2-40B4-BE49-F238E27FC236}">
                <a16:creationId xmlns:a16="http://schemas.microsoft.com/office/drawing/2014/main" id="{B5EC8496-608E-4FD2-B0EA-E508F22E3376}"/>
              </a:ext>
            </a:extLst>
          </p:cNvPr>
          <p:cNvSpPr txBox="1"/>
          <p:nvPr/>
        </p:nvSpPr>
        <p:spPr>
          <a:xfrm>
            <a:off x="1393166" y="5947217"/>
            <a:ext cx="9248954" cy="830997"/>
          </a:xfrm>
          <a:prstGeom prst="rect">
            <a:avLst/>
          </a:prstGeom>
          <a:noFill/>
        </p:spPr>
        <p:txBody>
          <a:bodyPr wrap="square" rtlCol="0">
            <a:spAutoFit/>
          </a:bodyPr>
          <a:lstStyle/>
          <a:p>
            <a:r>
              <a:rPr lang="bn-BD" sz="2400" dirty="0"/>
              <a:t>৬ দফা আন্দোলনকে দমন করার জন্য পাকিস্থানি শাসকরা শেখ মুজিবুর রহমান ও অন্যান্য নেতার বিরুদ্ধে মামলা দায়ের করে।</a:t>
            </a:r>
            <a:endParaRPr lang="en-US" sz="2400" dirty="0"/>
          </a:p>
        </p:txBody>
      </p:sp>
    </p:spTree>
    <p:extLst>
      <p:ext uri="{BB962C8B-B14F-4D97-AF65-F5344CB8AC3E}">
        <p14:creationId xmlns:p14="http://schemas.microsoft.com/office/powerpoint/2010/main" val="26483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12" presetClass="exit" presetSubtype="4" fill="hold" grpId="1" nodeType="withEffect">
                                  <p:stCondLst>
                                    <p:cond delay="0"/>
                                  </p:stCondLst>
                                  <p:childTnLst>
                                    <p:anim calcmode="lin" valueType="num">
                                      <p:cBhvr additive="base">
                                        <p:cTn id="25" dur="500"/>
                                        <p:tgtEl>
                                          <p:spTgt spid="5"/>
                                        </p:tgtEl>
                                        <p:attrNameLst>
                                          <p:attrName>ppt_y</p:attrName>
                                        </p:attrNameLst>
                                      </p:cBhvr>
                                      <p:tavLst>
                                        <p:tav tm="0">
                                          <p:val>
                                            <p:strVal val="#ppt_y"/>
                                          </p:val>
                                        </p:tav>
                                        <p:tav tm="100000">
                                          <p:val>
                                            <p:strVal val="#ppt_y+#ppt_h*1.125000"/>
                                          </p:val>
                                        </p:tav>
                                      </p:tavLst>
                                    </p:anim>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F1FF10-A64E-49FC-89EA-C8DCF9A9E196}"/>
              </a:ext>
            </a:extLst>
          </p:cNvPr>
          <p:cNvSpPr txBox="1"/>
          <p:nvPr/>
        </p:nvSpPr>
        <p:spPr>
          <a:xfrm>
            <a:off x="1636862" y="86265"/>
            <a:ext cx="8918276" cy="523220"/>
          </a:xfrm>
          <a:prstGeom prst="rect">
            <a:avLst/>
          </a:prstGeom>
          <a:noFill/>
        </p:spPr>
        <p:txBody>
          <a:bodyPr wrap="square" rtlCol="0">
            <a:spAutoFit/>
          </a:bodyPr>
          <a:lstStyle/>
          <a:p>
            <a:r>
              <a:rPr lang="bn-BD" sz="2800" dirty="0"/>
              <a:t>বলতে পারো ঐতিহাসিক আগরতলা মামলার উদ্দেশ্য কি ছিল?</a:t>
            </a:r>
            <a:endParaRPr lang="en-US" sz="2800" dirty="0"/>
          </a:p>
        </p:txBody>
      </p:sp>
      <p:pic>
        <p:nvPicPr>
          <p:cNvPr id="4" name="Picture 3">
            <a:extLst>
              <a:ext uri="{FF2B5EF4-FFF2-40B4-BE49-F238E27FC236}">
                <a16:creationId xmlns:a16="http://schemas.microsoft.com/office/drawing/2014/main" id="{6D232246-4E15-4D9D-A15A-B058716B6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936" y="609485"/>
            <a:ext cx="8402128" cy="520065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E642EE8-9899-41EE-AB19-C608CC686CF0}"/>
              </a:ext>
            </a:extLst>
          </p:cNvPr>
          <p:cNvSpPr txBox="1"/>
          <p:nvPr/>
        </p:nvSpPr>
        <p:spPr>
          <a:xfrm>
            <a:off x="1371600" y="6047117"/>
            <a:ext cx="10601864" cy="830997"/>
          </a:xfrm>
          <a:prstGeom prst="rect">
            <a:avLst/>
          </a:prstGeom>
          <a:noFill/>
        </p:spPr>
        <p:txBody>
          <a:bodyPr wrap="square" rtlCol="0">
            <a:spAutoFit/>
          </a:bodyPr>
          <a:lstStyle/>
          <a:p>
            <a:r>
              <a:rPr lang="bn-BD" sz="2400" dirty="0"/>
              <a:t>পাকিস্থানি শাসকদের উদ্দেশ্য ছিল শেখ মুজিবুর রহমান ও সংশ্লিষ্ট নেতৃবৃন্দকে</a:t>
            </a:r>
          </a:p>
          <a:p>
            <a:r>
              <a:rPr lang="bn-BD" sz="2400" dirty="0"/>
              <a:t>গোপন বিচারের মাধ্যমে ফাঁসি দেওয়া,এবং নেতৃত্বশূন্য করে আন্দোলন থামিয়ে দেওয়া।</a:t>
            </a:r>
            <a:endParaRPr lang="en-US" sz="2400" dirty="0"/>
          </a:p>
        </p:txBody>
      </p:sp>
    </p:spTree>
    <p:extLst>
      <p:ext uri="{BB962C8B-B14F-4D97-AF65-F5344CB8AC3E}">
        <p14:creationId xmlns:p14="http://schemas.microsoft.com/office/powerpoint/2010/main" val="7331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FADA3-C017-4B23-83EE-33C436DC2127}"/>
              </a:ext>
            </a:extLst>
          </p:cNvPr>
          <p:cNvSpPr txBox="1"/>
          <p:nvPr/>
        </p:nvSpPr>
        <p:spPr>
          <a:xfrm>
            <a:off x="2080404" y="0"/>
            <a:ext cx="8031192" cy="523220"/>
          </a:xfrm>
          <a:prstGeom prst="rect">
            <a:avLst/>
          </a:prstGeom>
          <a:noFill/>
        </p:spPr>
        <p:txBody>
          <a:bodyPr wrap="square" rtlCol="0">
            <a:spAutoFit/>
          </a:bodyPr>
          <a:lstStyle/>
          <a:p>
            <a:r>
              <a:rPr lang="bn-BD" sz="2800" dirty="0"/>
              <a:t>জানো, আইয়ুব খানের স্বৈরশাসন টিকতে পারেনি কেন?</a:t>
            </a:r>
            <a:endParaRPr lang="en-US" sz="2800" dirty="0"/>
          </a:p>
        </p:txBody>
      </p:sp>
      <p:pic>
        <p:nvPicPr>
          <p:cNvPr id="4" name="Picture 3">
            <a:extLst>
              <a:ext uri="{FF2B5EF4-FFF2-40B4-BE49-F238E27FC236}">
                <a16:creationId xmlns:a16="http://schemas.microsoft.com/office/drawing/2014/main" id="{D7BE6641-F2F3-422C-8098-012C32639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608" y="742950"/>
            <a:ext cx="5960852" cy="4898725"/>
          </a:xfrm>
          <a:prstGeom prst="rect">
            <a:avLst/>
          </a:prstGeom>
        </p:spPr>
      </p:pic>
      <p:sp>
        <p:nvSpPr>
          <p:cNvPr id="5" name="TextBox 4">
            <a:extLst>
              <a:ext uri="{FF2B5EF4-FFF2-40B4-BE49-F238E27FC236}">
                <a16:creationId xmlns:a16="http://schemas.microsoft.com/office/drawing/2014/main" id="{747689C4-9E43-49D9-98F3-EBEBB71B2EEA}"/>
              </a:ext>
            </a:extLst>
          </p:cNvPr>
          <p:cNvSpPr txBox="1"/>
          <p:nvPr/>
        </p:nvSpPr>
        <p:spPr>
          <a:xfrm>
            <a:off x="5037826" y="5995358"/>
            <a:ext cx="1768415" cy="461665"/>
          </a:xfrm>
          <a:prstGeom prst="rect">
            <a:avLst/>
          </a:prstGeom>
          <a:noFill/>
        </p:spPr>
        <p:txBody>
          <a:bodyPr wrap="square" rtlCol="0">
            <a:spAutoFit/>
          </a:bodyPr>
          <a:lstStyle/>
          <a:p>
            <a:r>
              <a:rPr lang="bn-BD" sz="2400" dirty="0"/>
              <a:t>আইয়ুব খান </a:t>
            </a:r>
            <a:endParaRPr lang="en-US" sz="2400" dirty="0"/>
          </a:p>
        </p:txBody>
      </p:sp>
      <p:pic>
        <p:nvPicPr>
          <p:cNvPr id="11" name="Picture 10">
            <a:extLst>
              <a:ext uri="{FF2B5EF4-FFF2-40B4-BE49-F238E27FC236}">
                <a16:creationId xmlns:a16="http://schemas.microsoft.com/office/drawing/2014/main" id="{6ADC5BFA-D73F-4B18-BDF2-4F1B6DAC6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42" y="862781"/>
            <a:ext cx="7865805" cy="5132438"/>
          </a:xfrm>
          <a:prstGeom prst="rect">
            <a:avLst/>
          </a:prstGeom>
        </p:spPr>
      </p:pic>
      <p:sp>
        <p:nvSpPr>
          <p:cNvPr id="12" name="TextBox 11">
            <a:extLst>
              <a:ext uri="{FF2B5EF4-FFF2-40B4-BE49-F238E27FC236}">
                <a16:creationId xmlns:a16="http://schemas.microsoft.com/office/drawing/2014/main" id="{B100381D-0236-485E-90CA-1CF5DDE90291}"/>
              </a:ext>
            </a:extLst>
          </p:cNvPr>
          <p:cNvSpPr txBox="1"/>
          <p:nvPr/>
        </p:nvSpPr>
        <p:spPr>
          <a:xfrm>
            <a:off x="1875363" y="6041524"/>
            <a:ext cx="9861755" cy="830997"/>
          </a:xfrm>
          <a:prstGeom prst="rect">
            <a:avLst/>
          </a:prstGeom>
          <a:noFill/>
        </p:spPr>
        <p:txBody>
          <a:bodyPr wrap="square" rtlCol="0">
            <a:spAutoFit/>
          </a:bodyPr>
          <a:lstStyle/>
          <a:p>
            <a:r>
              <a:rPr lang="bn-BD" sz="2400" dirty="0"/>
              <a:t>১৯৬৯সালের জানুয়ারী থেকে শুরু করে ২৫মার্চ পর্যন্ত সংগঠিত গণঅভ্যুন্থানের জোয়ারের কারণে।  </a:t>
            </a:r>
            <a:endParaRPr lang="en-US" sz="2400" dirty="0"/>
          </a:p>
        </p:txBody>
      </p:sp>
    </p:spTree>
    <p:extLst>
      <p:ext uri="{BB962C8B-B14F-4D97-AF65-F5344CB8AC3E}">
        <p14:creationId xmlns:p14="http://schemas.microsoft.com/office/powerpoint/2010/main" val="260182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xit" presetSubtype="32" fill="hold" nodeType="with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xit" presetSubtype="32" fill="hold" grpId="1" nodeType="withEffect">
                                  <p:stCondLst>
                                    <p:cond delay="0"/>
                                  </p:stCondLst>
                                  <p:childTnLst>
                                    <p:anim calcmode="lin" valueType="num">
                                      <p:cBhvr>
                                        <p:cTn id="40" dur="500"/>
                                        <p:tgtEl>
                                          <p:spTgt spid="5"/>
                                        </p:tgtEl>
                                        <p:attrNameLst>
                                          <p:attrName>ppt_w</p:attrName>
                                        </p:attrNameLst>
                                      </p:cBhvr>
                                      <p:tavLst>
                                        <p:tav tm="0">
                                          <p:val>
                                            <p:strVal val="ppt_w"/>
                                          </p:val>
                                        </p:tav>
                                        <p:tav tm="100000">
                                          <p:val>
                                            <p:fltVal val="0"/>
                                          </p:val>
                                        </p:tav>
                                      </p:tavLst>
                                    </p:anim>
                                    <p:anim calcmode="lin" valueType="num">
                                      <p:cBhvr>
                                        <p:cTn id="41" dur="500"/>
                                        <p:tgtEl>
                                          <p:spTgt spid="5"/>
                                        </p:tgtEl>
                                        <p:attrNameLst>
                                          <p:attrName>ppt_h</p:attrName>
                                        </p:attrNameLst>
                                      </p:cBhvr>
                                      <p:tavLst>
                                        <p:tav tm="0">
                                          <p:val>
                                            <p:strVal val="ppt_h"/>
                                          </p:val>
                                        </p:tav>
                                        <p:tav tm="100000">
                                          <p:val>
                                            <p:fltVal val="0"/>
                                          </p:val>
                                        </p:tav>
                                      </p:tavLst>
                                    </p:anim>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096F0-A689-4C2C-A17D-A66DF15B2BA1}"/>
              </a:ext>
            </a:extLst>
          </p:cNvPr>
          <p:cNvSpPr txBox="1"/>
          <p:nvPr/>
        </p:nvSpPr>
        <p:spPr>
          <a:xfrm>
            <a:off x="1968260" y="69012"/>
            <a:ext cx="8255479" cy="523220"/>
          </a:xfrm>
          <a:prstGeom prst="rect">
            <a:avLst/>
          </a:prstGeom>
          <a:noFill/>
        </p:spPr>
        <p:txBody>
          <a:bodyPr wrap="square" rtlCol="0">
            <a:spAutoFit/>
          </a:bodyPr>
          <a:lstStyle/>
          <a:p>
            <a:r>
              <a:rPr lang="bn-BD" sz="2800" dirty="0"/>
              <a:t>বলতে পারো বঙ্গবন্ধুকে কোথায় গণসংবর্ধনা দেওয়া হয়? </a:t>
            </a:r>
            <a:endParaRPr lang="en-US" sz="2800" dirty="0"/>
          </a:p>
        </p:txBody>
      </p:sp>
      <p:pic>
        <p:nvPicPr>
          <p:cNvPr id="4" name="Picture 3">
            <a:extLst>
              <a:ext uri="{FF2B5EF4-FFF2-40B4-BE49-F238E27FC236}">
                <a16:creationId xmlns:a16="http://schemas.microsoft.com/office/drawing/2014/main" id="{5ECEBB73-8F7C-4AB6-8403-34A8AD69B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984" y="810882"/>
            <a:ext cx="8566030" cy="4615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57BD079-F24B-4F9F-AD90-D20202EE7D2F}"/>
              </a:ext>
            </a:extLst>
          </p:cNvPr>
          <p:cNvSpPr txBox="1"/>
          <p:nvPr/>
        </p:nvSpPr>
        <p:spPr>
          <a:xfrm>
            <a:off x="5263550" y="5986733"/>
            <a:ext cx="1664898" cy="461665"/>
          </a:xfrm>
          <a:prstGeom prst="rect">
            <a:avLst/>
          </a:prstGeom>
          <a:noFill/>
        </p:spPr>
        <p:txBody>
          <a:bodyPr wrap="square" rtlCol="0">
            <a:spAutoFit/>
          </a:bodyPr>
          <a:lstStyle/>
          <a:p>
            <a:r>
              <a:rPr lang="bn-BD" sz="2400" dirty="0"/>
              <a:t>গণসংবর্ধনা</a:t>
            </a:r>
            <a:endParaRPr lang="en-US" sz="2400" dirty="0"/>
          </a:p>
        </p:txBody>
      </p:sp>
      <p:pic>
        <p:nvPicPr>
          <p:cNvPr id="7" name="Picture 6">
            <a:extLst>
              <a:ext uri="{FF2B5EF4-FFF2-40B4-BE49-F238E27FC236}">
                <a16:creationId xmlns:a16="http://schemas.microsoft.com/office/drawing/2014/main" id="{ABE53009-4FA4-4F3C-A8A2-B817A08EB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360" y="767934"/>
            <a:ext cx="8842076" cy="4802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055B381-DC45-4BEC-A406-11D114C9BC27}"/>
              </a:ext>
            </a:extLst>
          </p:cNvPr>
          <p:cNvSpPr txBox="1"/>
          <p:nvPr/>
        </p:nvSpPr>
        <p:spPr>
          <a:xfrm>
            <a:off x="5181922" y="6122386"/>
            <a:ext cx="2311879" cy="461665"/>
          </a:xfrm>
          <a:prstGeom prst="rect">
            <a:avLst/>
          </a:prstGeom>
          <a:noFill/>
        </p:spPr>
        <p:txBody>
          <a:bodyPr wrap="square" rtlCol="0">
            <a:spAutoFit/>
          </a:bodyPr>
          <a:lstStyle/>
          <a:p>
            <a:r>
              <a:rPr lang="bn-BD" sz="2400" dirty="0"/>
              <a:t>রেসকোর্স ময়দান</a:t>
            </a:r>
            <a:endParaRPr lang="en-US" sz="2400" dirty="0"/>
          </a:p>
        </p:txBody>
      </p:sp>
      <p:sp>
        <p:nvSpPr>
          <p:cNvPr id="9" name="TextBox 8">
            <a:extLst>
              <a:ext uri="{FF2B5EF4-FFF2-40B4-BE49-F238E27FC236}">
                <a16:creationId xmlns:a16="http://schemas.microsoft.com/office/drawing/2014/main" id="{882D615A-9360-42A0-8601-4EE0C65F9B67}"/>
              </a:ext>
            </a:extLst>
          </p:cNvPr>
          <p:cNvSpPr txBox="1"/>
          <p:nvPr/>
        </p:nvSpPr>
        <p:spPr>
          <a:xfrm>
            <a:off x="2760659" y="6079310"/>
            <a:ext cx="6957762" cy="461665"/>
          </a:xfrm>
          <a:prstGeom prst="rect">
            <a:avLst/>
          </a:prstGeom>
          <a:noFill/>
        </p:spPr>
        <p:txBody>
          <a:bodyPr wrap="square" rtlCol="0">
            <a:spAutoFit/>
          </a:bodyPr>
          <a:lstStyle/>
          <a:p>
            <a:r>
              <a:rPr lang="bn-BD" sz="2400" dirty="0"/>
              <a:t>২৩ফেব্রুয়ারী রেসকোর্স ময়দানে গণসংবর্ধনা দেওয়া হয়।</a:t>
            </a:r>
            <a:endParaRPr lang="en-US" sz="2400" dirty="0"/>
          </a:p>
        </p:txBody>
      </p:sp>
      <p:pic>
        <p:nvPicPr>
          <p:cNvPr id="11" name="Picture 10">
            <a:extLst>
              <a:ext uri="{FF2B5EF4-FFF2-40B4-BE49-F238E27FC236}">
                <a16:creationId xmlns:a16="http://schemas.microsoft.com/office/drawing/2014/main" id="{E1ABF58B-5B35-4735-81EA-8A3DCE378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168" y="735614"/>
            <a:ext cx="9093472" cy="4976928"/>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4A929E84-4B25-4D1A-99B5-648A25B1C292}"/>
              </a:ext>
            </a:extLst>
          </p:cNvPr>
          <p:cNvSpPr txBox="1"/>
          <p:nvPr/>
        </p:nvSpPr>
        <p:spPr>
          <a:xfrm>
            <a:off x="886778" y="6090066"/>
            <a:ext cx="10902166" cy="461665"/>
          </a:xfrm>
          <a:prstGeom prst="rect">
            <a:avLst/>
          </a:prstGeom>
          <a:noFill/>
        </p:spPr>
        <p:txBody>
          <a:bodyPr wrap="square" rtlCol="0">
            <a:spAutoFit/>
          </a:bodyPr>
          <a:lstStyle/>
          <a:p>
            <a:r>
              <a:rPr lang="bn-BD" sz="2400" dirty="0"/>
              <a:t>এ-সমাবেশে ছাত্র সংগ্রাম পরিষদের পক্ষ থেকে তাঁকে ‘বঙ্গবন্ধু’ উপাধিতে ভূষিত করা হয়। </a:t>
            </a:r>
            <a:endParaRPr lang="en-US" sz="2400" dirty="0"/>
          </a:p>
        </p:txBody>
      </p:sp>
    </p:spTree>
    <p:extLst>
      <p:ext uri="{BB962C8B-B14F-4D97-AF65-F5344CB8AC3E}">
        <p14:creationId xmlns:p14="http://schemas.microsoft.com/office/powerpoint/2010/main" val="27831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xit" presetSubtype="32" fill="hold" nodeType="with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5"/>
                                        </p:tgtEl>
                                        <p:attrNameLst>
                                          <p:attrName>ppt_w</p:attrName>
                                        </p:attrNameLst>
                                      </p:cBhvr>
                                      <p:tavLst>
                                        <p:tav tm="0">
                                          <p:val>
                                            <p:strVal val="ppt_w"/>
                                          </p:val>
                                        </p:tav>
                                        <p:tav tm="100000">
                                          <p:val>
                                            <p:fltVal val="0"/>
                                          </p:val>
                                        </p:tav>
                                      </p:tavLst>
                                    </p:anim>
                                    <p:anim calcmode="lin" valueType="num">
                                      <p:cBhvr>
                                        <p:cTn id="36" dur="500"/>
                                        <p:tgtEl>
                                          <p:spTgt spid="5"/>
                                        </p:tgtEl>
                                        <p:attrNameLst>
                                          <p:attrName>ppt_h</p:attrName>
                                        </p:attrNameLst>
                                      </p:cBhvr>
                                      <p:tavLst>
                                        <p:tav tm="0">
                                          <p:val>
                                            <p:strVal val="ppt_h"/>
                                          </p:val>
                                        </p:tav>
                                        <p:tav tm="100000">
                                          <p:val>
                                            <p:fltVal val="0"/>
                                          </p:val>
                                        </p:tav>
                                      </p:tavLst>
                                    </p:anim>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par>
                                <p:cTn id="47" presetID="53" presetClass="exit" presetSubtype="32" fill="hold" grpId="1" nodeType="withEffect">
                                  <p:stCondLst>
                                    <p:cond delay="0"/>
                                  </p:stCondLst>
                                  <p:childTnLst>
                                    <p:anim calcmode="lin" valueType="num">
                                      <p:cBhvr>
                                        <p:cTn id="48" dur="500"/>
                                        <p:tgtEl>
                                          <p:spTgt spid="8"/>
                                        </p:tgtEl>
                                        <p:attrNameLst>
                                          <p:attrName>ppt_w</p:attrName>
                                        </p:attrNameLst>
                                      </p:cBhvr>
                                      <p:tavLst>
                                        <p:tav tm="0">
                                          <p:val>
                                            <p:strVal val="ppt_w"/>
                                          </p:val>
                                        </p:tav>
                                        <p:tav tm="100000">
                                          <p:val>
                                            <p:fltVal val="0"/>
                                          </p:val>
                                        </p:tav>
                                      </p:tavLst>
                                    </p:anim>
                                    <p:anim calcmode="lin" valueType="num">
                                      <p:cBhvr>
                                        <p:cTn id="49" dur="500"/>
                                        <p:tgtEl>
                                          <p:spTgt spid="8"/>
                                        </p:tgtEl>
                                        <p:attrNameLst>
                                          <p:attrName>ppt_h</p:attrName>
                                        </p:attrNameLst>
                                      </p:cBhvr>
                                      <p:tavLst>
                                        <p:tav tm="0">
                                          <p:val>
                                            <p:strVal val="ppt_h"/>
                                          </p:val>
                                        </p:tav>
                                        <p:tav tm="100000">
                                          <p:val>
                                            <p:fltVal val="0"/>
                                          </p:val>
                                        </p:tav>
                                      </p:tavLst>
                                    </p:anim>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xit" presetSubtype="32" fill="hold" nodeType="withEffect">
                                  <p:stCondLst>
                                    <p:cond delay="0"/>
                                  </p:stCondLst>
                                  <p:childTnLst>
                                    <p:anim calcmode="lin" valueType="num">
                                      <p:cBhvr>
                                        <p:cTn id="60" dur="500"/>
                                        <p:tgtEl>
                                          <p:spTgt spid="7"/>
                                        </p:tgtEl>
                                        <p:attrNameLst>
                                          <p:attrName>ppt_w</p:attrName>
                                        </p:attrNameLst>
                                      </p:cBhvr>
                                      <p:tavLst>
                                        <p:tav tm="0">
                                          <p:val>
                                            <p:strVal val="ppt_w"/>
                                          </p:val>
                                        </p:tav>
                                        <p:tav tm="100000">
                                          <p:val>
                                            <p:fltVal val="0"/>
                                          </p:val>
                                        </p:tav>
                                      </p:tavLst>
                                    </p:anim>
                                    <p:anim calcmode="lin" valueType="num">
                                      <p:cBhvr>
                                        <p:cTn id="61" dur="500"/>
                                        <p:tgtEl>
                                          <p:spTgt spid="7"/>
                                        </p:tgtEl>
                                        <p:attrNameLst>
                                          <p:attrName>ppt_h</p:attrName>
                                        </p:attrNameLst>
                                      </p:cBhvr>
                                      <p:tavLst>
                                        <p:tav tm="0">
                                          <p:val>
                                            <p:strVal val="ppt_h"/>
                                          </p:val>
                                        </p:tav>
                                        <p:tav tm="100000">
                                          <p:val>
                                            <p:fltVal val="0"/>
                                          </p:val>
                                        </p:tav>
                                      </p:tavLst>
                                    </p:anim>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9"/>
                                        </p:tgtEl>
                                        <p:attrNameLst>
                                          <p:attrName>ppt_w</p:attrName>
                                        </p:attrNameLst>
                                      </p:cBhvr>
                                      <p:tavLst>
                                        <p:tav tm="0">
                                          <p:val>
                                            <p:strVal val="ppt_w"/>
                                          </p:val>
                                        </p:tav>
                                        <p:tav tm="100000">
                                          <p:val>
                                            <p:fltVal val="0"/>
                                          </p:val>
                                        </p:tav>
                                      </p:tavLst>
                                    </p:anim>
                                    <p:anim calcmode="lin" valueType="num">
                                      <p:cBhvr>
                                        <p:cTn id="68" dur="500"/>
                                        <p:tgtEl>
                                          <p:spTgt spid="9"/>
                                        </p:tgtEl>
                                        <p:attrNameLst>
                                          <p:attrName>ppt_h</p:attrName>
                                        </p:attrNameLst>
                                      </p:cBhvr>
                                      <p:tavLst>
                                        <p:tav tm="0">
                                          <p:val>
                                            <p:strVal val="ppt_h"/>
                                          </p:val>
                                        </p:tav>
                                        <p:tav tm="100000">
                                          <p:val>
                                            <p:fltVal val="0"/>
                                          </p:val>
                                        </p:tav>
                                      </p:tavLst>
                                    </p:anim>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53" presetClass="entr" presetSubtype="16"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8" grpId="0"/>
      <p:bldP spid="8" grpId="1"/>
      <p:bldP spid="9" grpId="0"/>
      <p:bldP spid="9"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3B3E9-2ED7-4309-B2EC-E9DE9ABED186}"/>
              </a:ext>
            </a:extLst>
          </p:cNvPr>
          <p:cNvSpPr txBox="1"/>
          <p:nvPr/>
        </p:nvSpPr>
        <p:spPr>
          <a:xfrm>
            <a:off x="3076753" y="104429"/>
            <a:ext cx="6038491" cy="523220"/>
          </a:xfrm>
          <a:prstGeom prst="rect">
            <a:avLst/>
          </a:prstGeom>
          <a:noFill/>
        </p:spPr>
        <p:txBody>
          <a:bodyPr wrap="square" rtlCol="0">
            <a:spAutoFit/>
          </a:bodyPr>
          <a:lstStyle/>
          <a:p>
            <a:r>
              <a:rPr lang="bn-BD" sz="2800" dirty="0"/>
              <a:t>বলতে পারো অসহযোগ শুরু হয় কেন? </a:t>
            </a:r>
            <a:endParaRPr lang="en-US" sz="2800" dirty="0"/>
          </a:p>
        </p:txBody>
      </p:sp>
      <p:pic>
        <p:nvPicPr>
          <p:cNvPr id="4" name="Picture 3">
            <a:extLst>
              <a:ext uri="{FF2B5EF4-FFF2-40B4-BE49-F238E27FC236}">
                <a16:creationId xmlns:a16="http://schemas.microsoft.com/office/drawing/2014/main" id="{9AA463C6-0EB7-4301-B074-107DBF395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343" y="776378"/>
            <a:ext cx="8005313" cy="454612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BC5064F-F800-4943-90F5-924B07C59B1E}"/>
              </a:ext>
            </a:extLst>
          </p:cNvPr>
          <p:cNvSpPr txBox="1"/>
          <p:nvPr/>
        </p:nvSpPr>
        <p:spPr>
          <a:xfrm>
            <a:off x="1096992" y="5619957"/>
            <a:ext cx="9651522" cy="1200329"/>
          </a:xfrm>
          <a:prstGeom prst="rect">
            <a:avLst/>
          </a:prstGeom>
          <a:noFill/>
        </p:spPr>
        <p:txBody>
          <a:bodyPr wrap="square" rtlCol="0">
            <a:spAutoFit/>
          </a:bodyPr>
          <a:lstStyle/>
          <a:p>
            <a:r>
              <a:rPr lang="bn-BD" sz="2400" dirty="0"/>
              <a:t>১৯৭০সালের সাধারণ নির্বাচনে শেখ মুজিবুর রহমানের নেতৃত্বে আওয়ামীলীগ পাকিস্তান জাতীয় পরিষদের শতকরা আশি ভাগ আসনে বিজয়ী হয়েও তাঁকে সরকার গঠন করতে দেওয়া হয়নি বলে। </a:t>
            </a:r>
            <a:endParaRPr lang="en-US" sz="2400" dirty="0"/>
          </a:p>
        </p:txBody>
      </p:sp>
    </p:spTree>
    <p:extLst>
      <p:ext uri="{BB962C8B-B14F-4D97-AF65-F5344CB8AC3E}">
        <p14:creationId xmlns:p14="http://schemas.microsoft.com/office/powerpoint/2010/main" val="19725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67DB06-86B5-429E-8902-DC95C22C62DC}"/>
              </a:ext>
            </a:extLst>
          </p:cNvPr>
          <p:cNvSpPr txBox="1"/>
          <p:nvPr/>
        </p:nvSpPr>
        <p:spPr>
          <a:xfrm>
            <a:off x="2955984" y="69012"/>
            <a:ext cx="6280031" cy="523220"/>
          </a:xfrm>
          <a:prstGeom prst="rect">
            <a:avLst/>
          </a:prstGeom>
          <a:noFill/>
        </p:spPr>
        <p:txBody>
          <a:bodyPr wrap="square" rtlCol="0">
            <a:spAutoFit/>
          </a:bodyPr>
          <a:lstStyle/>
          <a:p>
            <a:r>
              <a:rPr lang="bn-BD" sz="2800" dirty="0"/>
              <a:t>বলতে পারো স্বাধীনতার ঘোষনা দেন কে?</a:t>
            </a:r>
            <a:endParaRPr lang="en-US" sz="2800" dirty="0"/>
          </a:p>
        </p:txBody>
      </p:sp>
      <p:pic>
        <p:nvPicPr>
          <p:cNvPr id="4" name="Picture 3">
            <a:extLst>
              <a:ext uri="{FF2B5EF4-FFF2-40B4-BE49-F238E27FC236}">
                <a16:creationId xmlns:a16="http://schemas.microsoft.com/office/drawing/2014/main" id="{83B87F5E-EB41-47DC-B062-06C03628824C}"/>
              </a:ext>
            </a:extLst>
          </p:cNvPr>
          <p:cNvPicPr>
            <a:picLocks noChangeAspect="1"/>
          </p:cNvPicPr>
          <p:nvPr/>
        </p:nvPicPr>
        <p:blipFill rotWithShape="1">
          <a:blip r:embed="rId2">
            <a:extLst>
              <a:ext uri="{28A0092B-C50C-407E-A947-70E740481C1C}">
                <a14:useLocalDpi xmlns:a14="http://schemas.microsoft.com/office/drawing/2010/main" val="0"/>
              </a:ext>
            </a:extLst>
          </a:blip>
          <a:srcRect l="8641" b="4784"/>
          <a:stretch/>
        </p:blipFill>
        <p:spPr>
          <a:xfrm>
            <a:off x="1656272" y="785004"/>
            <a:ext cx="8790675" cy="5283679"/>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7802012F-4C73-4F85-8910-1076C4C39C42}"/>
              </a:ext>
            </a:extLst>
          </p:cNvPr>
          <p:cNvSpPr txBox="1"/>
          <p:nvPr/>
        </p:nvSpPr>
        <p:spPr>
          <a:xfrm>
            <a:off x="859765" y="6090249"/>
            <a:ext cx="10472468" cy="830997"/>
          </a:xfrm>
          <a:prstGeom prst="rect">
            <a:avLst/>
          </a:prstGeom>
          <a:noFill/>
        </p:spPr>
        <p:txBody>
          <a:bodyPr wrap="square" rtlCol="0">
            <a:spAutoFit/>
          </a:bodyPr>
          <a:lstStyle/>
          <a:p>
            <a:r>
              <a:rPr lang="bn-BD" sz="2400" dirty="0"/>
              <a:t>বঙ্গবন্ধু শেখ মুজিবুর রহমান গ্রেফতারের আগে ২৬শে মার্চ প্রথম প্রহরেই বাংলাদেশের </a:t>
            </a:r>
          </a:p>
          <a:p>
            <a:r>
              <a:rPr lang="bn-BD" sz="2400" dirty="0"/>
              <a:t>স্বাধীনতা ঘোষনা করেন।   </a:t>
            </a:r>
            <a:endParaRPr lang="en-US" sz="2400" dirty="0"/>
          </a:p>
        </p:txBody>
      </p:sp>
    </p:spTree>
    <p:extLst>
      <p:ext uri="{BB962C8B-B14F-4D97-AF65-F5344CB8AC3E}">
        <p14:creationId xmlns:p14="http://schemas.microsoft.com/office/powerpoint/2010/main" val="31971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13509D-6095-43A6-B083-4A1D12D9C878}"/>
              </a:ext>
            </a:extLst>
          </p:cNvPr>
          <p:cNvSpPr txBox="1"/>
          <p:nvPr/>
        </p:nvSpPr>
        <p:spPr>
          <a:xfrm>
            <a:off x="4806351" y="86264"/>
            <a:ext cx="2579298" cy="646331"/>
          </a:xfrm>
          <a:prstGeom prst="rect">
            <a:avLst/>
          </a:prstGeom>
          <a:noFill/>
        </p:spPr>
        <p:txBody>
          <a:bodyPr wrap="square" rtlCol="0">
            <a:spAutoFit/>
          </a:bodyPr>
          <a:lstStyle/>
          <a:p>
            <a:r>
              <a:rPr lang="bn-BD" sz="3600" dirty="0">
                <a:solidFill>
                  <a:srgbClr val="0000FF"/>
                </a:solidFill>
              </a:rPr>
              <a:t>জোড়ায় কাজ </a:t>
            </a:r>
            <a:endParaRPr lang="en-US" sz="3600" dirty="0">
              <a:solidFill>
                <a:srgbClr val="0000FF"/>
              </a:solidFill>
            </a:endParaRPr>
          </a:p>
        </p:txBody>
      </p:sp>
      <p:pic>
        <p:nvPicPr>
          <p:cNvPr id="4" name="Picture 3">
            <a:extLst>
              <a:ext uri="{FF2B5EF4-FFF2-40B4-BE49-F238E27FC236}">
                <a16:creationId xmlns:a16="http://schemas.microsoft.com/office/drawing/2014/main" id="{5A52EE75-4EB3-40EB-B5E1-2E97FF826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212" y="854014"/>
            <a:ext cx="8091576" cy="4684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AC85A8C-FCC0-4136-8C11-29FD5B67B221}"/>
              </a:ext>
            </a:extLst>
          </p:cNvPr>
          <p:cNvSpPr txBox="1"/>
          <p:nvPr/>
        </p:nvSpPr>
        <p:spPr>
          <a:xfrm>
            <a:off x="2710132" y="5891841"/>
            <a:ext cx="6771736" cy="523220"/>
          </a:xfrm>
          <a:prstGeom prst="rect">
            <a:avLst/>
          </a:prstGeom>
          <a:noFill/>
        </p:spPr>
        <p:txBody>
          <a:bodyPr wrap="square" rtlCol="0">
            <a:spAutoFit/>
          </a:bodyPr>
          <a:lstStyle/>
          <a:p>
            <a:r>
              <a:rPr lang="bn-BD" sz="2800" dirty="0"/>
              <a:t>বঙ্গবন্ধুর নেতৃত্বের যে কোন দুইটি ধারা লেখ। </a:t>
            </a:r>
            <a:endParaRPr lang="en-US" sz="2800" dirty="0"/>
          </a:p>
        </p:txBody>
      </p:sp>
    </p:spTree>
    <p:extLst>
      <p:ext uri="{BB962C8B-B14F-4D97-AF65-F5344CB8AC3E}">
        <p14:creationId xmlns:p14="http://schemas.microsoft.com/office/powerpoint/2010/main" val="10482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3)">
                                      <p:cBhvr>
                                        <p:cTn id="12" dur="2000"/>
                                        <p:tgtEl>
                                          <p:spTgt spid="4"/>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D2078FA9-E4B4-4560-B39C-7F0DA16AAC9A}"/>
              </a:ext>
            </a:extLst>
          </p:cNvPr>
          <p:cNvSpPr/>
          <p:nvPr/>
        </p:nvSpPr>
        <p:spPr>
          <a:xfrm flipH="1">
            <a:off x="939944" y="1823310"/>
            <a:ext cx="4825154" cy="1584391"/>
          </a:xfrm>
          <a:prstGeom prst="triangle">
            <a:avLst>
              <a:gd name="adj" fmla="val 49812"/>
            </a:avLst>
          </a:prstGeom>
          <a:solidFill>
            <a:srgbClr val="FFA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B6C82E-AF9A-4160-B740-D5634B7C85EE}"/>
              </a:ext>
            </a:extLst>
          </p:cNvPr>
          <p:cNvSpPr/>
          <p:nvPr/>
        </p:nvSpPr>
        <p:spPr>
          <a:xfrm>
            <a:off x="923026" y="3429001"/>
            <a:ext cx="5094598" cy="30184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01740485-98D8-4D33-A6ED-A9156F24C140}"/>
              </a:ext>
            </a:extLst>
          </p:cNvPr>
          <p:cNvSpPr/>
          <p:nvPr/>
        </p:nvSpPr>
        <p:spPr>
          <a:xfrm flipH="1" flipV="1">
            <a:off x="923026" y="3429000"/>
            <a:ext cx="5094598" cy="2652622"/>
          </a:xfrm>
          <a:prstGeom prst="triangle">
            <a:avLst>
              <a:gd name="adj" fmla="val 49812"/>
            </a:avLst>
          </a:prstGeom>
          <a:solidFill>
            <a:srgbClr val="D0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A59FD8C-FAFF-4FC1-AC72-C767360E1699}"/>
              </a:ext>
            </a:extLst>
          </p:cNvPr>
          <p:cNvGrpSpPr/>
          <p:nvPr/>
        </p:nvGrpSpPr>
        <p:grpSpPr>
          <a:xfrm>
            <a:off x="868121" y="295640"/>
            <a:ext cx="5251352" cy="5528276"/>
            <a:chOff x="866757" y="2037739"/>
            <a:chExt cx="3308418" cy="4256419"/>
          </a:xfrm>
        </p:grpSpPr>
        <p:grpSp>
          <p:nvGrpSpPr>
            <p:cNvPr id="13" name="Group 12">
              <a:extLst>
                <a:ext uri="{FF2B5EF4-FFF2-40B4-BE49-F238E27FC236}">
                  <a16:creationId xmlns:a16="http://schemas.microsoft.com/office/drawing/2014/main" id="{528D5FE6-8BEE-4555-A822-4BC22717F1B1}"/>
                </a:ext>
              </a:extLst>
            </p:cNvPr>
            <p:cNvGrpSpPr/>
            <p:nvPr/>
          </p:nvGrpSpPr>
          <p:grpSpPr>
            <a:xfrm>
              <a:off x="866757" y="2037739"/>
              <a:ext cx="3257557" cy="4256419"/>
              <a:chOff x="5663381" y="1516057"/>
              <a:chExt cx="2890684" cy="4509228"/>
            </a:xfrm>
          </p:grpSpPr>
          <p:sp>
            <p:nvSpPr>
              <p:cNvPr id="3" name="Rectangle 2">
                <a:extLst>
                  <a:ext uri="{FF2B5EF4-FFF2-40B4-BE49-F238E27FC236}">
                    <a16:creationId xmlns:a16="http://schemas.microsoft.com/office/drawing/2014/main" id="{C303F7F3-1750-4A38-B22C-6848904C8474}"/>
                  </a:ext>
                </a:extLst>
              </p:cNvPr>
              <p:cNvSpPr/>
              <p:nvPr/>
            </p:nvSpPr>
            <p:spPr>
              <a:xfrm>
                <a:off x="5663381" y="4463845"/>
                <a:ext cx="2890684" cy="156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AF0AF5-5B75-4D73-BE9A-8FEEF20AAA72}"/>
                  </a:ext>
                </a:extLst>
              </p:cNvPr>
              <p:cNvSpPr/>
              <p:nvPr/>
            </p:nvSpPr>
            <p:spPr>
              <a:xfrm>
                <a:off x="5663381" y="3077497"/>
                <a:ext cx="2890684" cy="156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096AD4-FC30-4AFA-945C-D683AA70CA11}"/>
                  </a:ext>
                </a:extLst>
              </p:cNvPr>
              <p:cNvSpPr/>
              <p:nvPr/>
            </p:nvSpPr>
            <p:spPr>
              <a:xfrm>
                <a:off x="5663381" y="1516057"/>
                <a:ext cx="2890684" cy="156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8E333011-EEDB-4F42-A53A-97F347B833BA}"/>
                </a:ext>
              </a:extLst>
            </p:cNvPr>
            <p:cNvSpPr txBox="1"/>
            <p:nvPr/>
          </p:nvSpPr>
          <p:spPr>
            <a:xfrm>
              <a:off x="1374967" y="3915250"/>
              <a:ext cx="2800208" cy="1492900"/>
            </a:xfrm>
            <a:prstGeom prst="rect">
              <a:avLst/>
            </a:prstGeom>
            <a:noFill/>
            <a:ln>
              <a:noFill/>
            </a:ln>
          </p:spPr>
          <p:txBody>
            <a:bodyPr wrap="square" rtlCol="0">
              <a:spAutoFit/>
            </a:bodyPr>
            <a:lstStyle/>
            <a:p>
              <a:r>
                <a:rPr lang="bn-BD" sz="2000" dirty="0"/>
                <a:t>শাহনাজ আক্তার(এম.এ,এম.এড)</a:t>
              </a:r>
            </a:p>
            <a:p>
              <a:r>
                <a:rPr lang="bn-BD" sz="2000" dirty="0"/>
                <a:t>সিনিয়র শিক্ষক(বাংলা)</a:t>
              </a:r>
            </a:p>
            <a:p>
              <a:r>
                <a:rPr lang="bn-BD" sz="2000" dirty="0"/>
                <a:t>কোনাবাড়ী এম.এ কুদ্দুছ উচ্চ বিদ্যাঃ</a:t>
              </a:r>
            </a:p>
            <a:p>
              <a:r>
                <a:rPr lang="bn-BD" sz="2000" dirty="0"/>
                <a:t>গাজীপুর সদর,গাজীপুর৷</a:t>
              </a:r>
            </a:p>
            <a:p>
              <a:r>
                <a:rPr lang="bn-BD" dirty="0">
                  <a:hlinkClick r:id="rId2"/>
                </a:rPr>
                <a:t>ইমেইলঃ</a:t>
              </a:r>
              <a:r>
                <a:rPr lang="en-US" dirty="0">
                  <a:hlinkClick r:id="rId2"/>
                </a:rPr>
                <a:t>shahnazakternomi@gmail.com</a:t>
              </a:r>
              <a:endParaRPr lang="en-US" dirty="0"/>
            </a:p>
            <a:p>
              <a:r>
                <a:rPr lang="bn-BD" dirty="0"/>
                <a:t>মোবাইলঃ01717871696</a:t>
              </a:r>
              <a:endParaRPr lang="en-US" sz="1200" dirty="0"/>
            </a:p>
          </p:txBody>
        </p:sp>
        <p:pic>
          <p:nvPicPr>
            <p:cNvPr id="15" name="Picture 14">
              <a:extLst>
                <a:ext uri="{FF2B5EF4-FFF2-40B4-BE49-F238E27FC236}">
                  <a16:creationId xmlns:a16="http://schemas.microsoft.com/office/drawing/2014/main" id="{995DBF4D-E87B-46FC-A2C6-A34226352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617" y="2075388"/>
              <a:ext cx="1117850" cy="1516386"/>
            </a:xfrm>
            <a:prstGeom prst="rect">
              <a:avLst/>
            </a:prstGeom>
          </p:spPr>
        </p:pic>
      </p:grpSp>
      <p:sp>
        <p:nvSpPr>
          <p:cNvPr id="7" name="Isosceles Triangle 6">
            <a:extLst>
              <a:ext uri="{FF2B5EF4-FFF2-40B4-BE49-F238E27FC236}">
                <a16:creationId xmlns:a16="http://schemas.microsoft.com/office/drawing/2014/main" id="{72B3CB96-21D3-4BB1-8A4E-558598BCFCC1}"/>
              </a:ext>
            </a:extLst>
          </p:cNvPr>
          <p:cNvSpPr/>
          <p:nvPr/>
        </p:nvSpPr>
        <p:spPr>
          <a:xfrm flipH="1">
            <a:off x="802259" y="5211096"/>
            <a:ext cx="5293743" cy="1236394"/>
          </a:xfrm>
          <a:prstGeom prst="triangle">
            <a:avLst>
              <a:gd name="adj" fmla="val 50000"/>
            </a:avLst>
          </a:prstGeom>
          <a:solidFill>
            <a:srgbClr val="D0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CADD1303-B251-4C0D-B3D6-4620CF84675A}"/>
              </a:ext>
            </a:extLst>
          </p:cNvPr>
          <p:cNvSpPr/>
          <p:nvPr/>
        </p:nvSpPr>
        <p:spPr>
          <a:xfrm rot="16200000" flipH="1">
            <a:off x="3562386" y="3904202"/>
            <a:ext cx="2434007" cy="2631054"/>
          </a:xfrm>
          <a:prstGeom prst="triangle">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6A75723-E2B4-4EBB-B078-240B1133BDC2}"/>
              </a:ext>
            </a:extLst>
          </p:cNvPr>
          <p:cNvSpPr/>
          <p:nvPr/>
        </p:nvSpPr>
        <p:spPr>
          <a:xfrm rot="5400000">
            <a:off x="1042418" y="3773323"/>
            <a:ext cx="2434008" cy="2914329"/>
          </a:xfrm>
          <a:prstGeom prst="triangle">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6858BB8-F2FC-4B65-8DFB-9F6328393E6A}"/>
              </a:ext>
            </a:extLst>
          </p:cNvPr>
          <p:cNvSpPr/>
          <p:nvPr/>
        </p:nvSpPr>
        <p:spPr>
          <a:xfrm flipH="1">
            <a:off x="6473847" y="2685115"/>
            <a:ext cx="5145934" cy="1328363"/>
          </a:xfrm>
          <a:prstGeom prst="triangle">
            <a:avLst>
              <a:gd name="adj" fmla="val 49812"/>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7F51ED3-47CF-42AB-B713-1A3DAAA013C4}"/>
              </a:ext>
            </a:extLst>
          </p:cNvPr>
          <p:cNvSpPr/>
          <p:nvPr/>
        </p:nvSpPr>
        <p:spPr>
          <a:xfrm>
            <a:off x="6552225" y="4013481"/>
            <a:ext cx="5067556" cy="243401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19FD2867-FFFC-4FAC-A0C4-FA29D009C23C}"/>
              </a:ext>
            </a:extLst>
          </p:cNvPr>
          <p:cNvSpPr/>
          <p:nvPr/>
        </p:nvSpPr>
        <p:spPr>
          <a:xfrm flipH="1" flipV="1">
            <a:off x="6473847" y="4013477"/>
            <a:ext cx="5249451" cy="1328363"/>
          </a:xfrm>
          <a:prstGeom prst="triangle">
            <a:avLst>
              <a:gd name="adj" fmla="val 49812"/>
            </a:avLst>
          </a:prstGeom>
          <a:solidFill>
            <a:srgbClr val="00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01612B7-29DC-400B-B6B2-5C9853471271}"/>
              </a:ext>
            </a:extLst>
          </p:cNvPr>
          <p:cNvGrpSpPr/>
          <p:nvPr/>
        </p:nvGrpSpPr>
        <p:grpSpPr>
          <a:xfrm>
            <a:off x="6626785" y="646981"/>
            <a:ext cx="4992996" cy="5503653"/>
            <a:chOff x="6626785" y="638355"/>
            <a:chExt cx="4992996" cy="5512279"/>
          </a:xfrm>
        </p:grpSpPr>
        <p:sp>
          <p:nvSpPr>
            <p:cNvPr id="12" name="Rectangle 11">
              <a:extLst>
                <a:ext uri="{FF2B5EF4-FFF2-40B4-BE49-F238E27FC236}">
                  <a16:creationId xmlns:a16="http://schemas.microsoft.com/office/drawing/2014/main" id="{B2796FF1-B401-4283-80AA-DBD8634E5584}"/>
                </a:ext>
              </a:extLst>
            </p:cNvPr>
            <p:cNvSpPr/>
            <p:nvPr/>
          </p:nvSpPr>
          <p:spPr>
            <a:xfrm>
              <a:off x="6626785" y="638355"/>
              <a:ext cx="4992996" cy="5512279"/>
            </a:xfrm>
            <a:prstGeom prst="rect">
              <a:avLst/>
            </a:prstGeom>
            <a:gradFill>
              <a:gsLst>
                <a:gs pos="0">
                  <a:schemeClr val="bg1">
                    <a:lumMod val="95000"/>
                  </a:schemeClr>
                </a:gs>
                <a:gs pos="100000">
                  <a:schemeClr val="bg1">
                    <a:lumMod val="95000"/>
                    <a:alpha val="99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DE717C7-E7C7-4406-B460-CDBCF2964C5F}"/>
                </a:ext>
              </a:extLst>
            </p:cNvPr>
            <p:cNvSpPr txBox="1"/>
            <p:nvPr/>
          </p:nvSpPr>
          <p:spPr>
            <a:xfrm>
              <a:off x="7476587" y="2153840"/>
              <a:ext cx="3355676" cy="1938992"/>
            </a:xfrm>
            <a:prstGeom prst="rect">
              <a:avLst/>
            </a:prstGeom>
            <a:noFill/>
          </p:spPr>
          <p:txBody>
            <a:bodyPr wrap="square" rtlCol="0">
              <a:spAutoFit/>
            </a:bodyPr>
            <a:lstStyle/>
            <a:p>
              <a:r>
                <a:rPr lang="bn-BD" sz="2400" dirty="0"/>
                <a:t>বাংলা ব্যাকরণ ও নির্মিতি</a:t>
              </a:r>
            </a:p>
            <a:p>
              <a:r>
                <a:rPr lang="bn-BD" sz="2400" dirty="0"/>
                <a:t>শ্রেণি-ষষ্ঠ</a:t>
              </a:r>
            </a:p>
            <a:p>
              <a:r>
                <a:rPr lang="bn-BD" sz="2400" dirty="0"/>
                <a:t>বিষয়-বিরচন </a:t>
              </a:r>
            </a:p>
            <a:p>
              <a:r>
                <a:rPr lang="bn-BD" sz="2400" dirty="0"/>
                <a:t>মোট শিক্ষার্থী-৫০জন</a:t>
              </a:r>
            </a:p>
            <a:p>
              <a:r>
                <a:rPr lang="bn-BD" sz="2400" dirty="0"/>
                <a:t>সময়-৪৫মিনিট</a:t>
              </a:r>
              <a:endParaRPr lang="en-US" sz="2400" dirty="0"/>
            </a:p>
          </p:txBody>
        </p:sp>
      </p:grpSp>
      <p:sp>
        <p:nvSpPr>
          <p:cNvPr id="23" name="Isosceles Triangle 22">
            <a:extLst>
              <a:ext uri="{FF2B5EF4-FFF2-40B4-BE49-F238E27FC236}">
                <a16:creationId xmlns:a16="http://schemas.microsoft.com/office/drawing/2014/main" id="{67FA1981-A5AC-4613-AA5D-173779A6C611}"/>
              </a:ext>
            </a:extLst>
          </p:cNvPr>
          <p:cNvSpPr/>
          <p:nvPr/>
        </p:nvSpPr>
        <p:spPr>
          <a:xfrm flipH="1">
            <a:off x="6476200" y="5211098"/>
            <a:ext cx="5219604" cy="1225636"/>
          </a:xfrm>
          <a:prstGeom prst="triangle">
            <a:avLst>
              <a:gd name="adj" fmla="val 50000"/>
            </a:avLst>
          </a:prstGeom>
          <a:solidFill>
            <a:srgbClr val="00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8F57D1E4-D579-41D7-A7DA-3943BFE4B6EB}"/>
              </a:ext>
            </a:extLst>
          </p:cNvPr>
          <p:cNvSpPr/>
          <p:nvPr/>
        </p:nvSpPr>
        <p:spPr>
          <a:xfrm rot="16200000" flipH="1">
            <a:off x="9194520" y="3918712"/>
            <a:ext cx="2434008" cy="2623548"/>
          </a:xfrm>
          <a:prstGeom prst="triangle">
            <a:avLst>
              <a:gd name="adj" fmla="val 5000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2D0EC350-8B72-4C6A-A2D1-AC7700E5930D}"/>
              </a:ext>
            </a:extLst>
          </p:cNvPr>
          <p:cNvSpPr/>
          <p:nvPr/>
        </p:nvSpPr>
        <p:spPr>
          <a:xfrm rot="5400000">
            <a:off x="6570971" y="3918713"/>
            <a:ext cx="2434008" cy="2623547"/>
          </a:xfrm>
          <a:prstGeom prst="triangle">
            <a:avLst>
              <a:gd name="adj" fmla="val 5000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D93771C-4079-4911-A3A1-C98166564D9D}"/>
              </a:ext>
            </a:extLst>
          </p:cNvPr>
          <p:cNvSpPr txBox="1"/>
          <p:nvPr/>
        </p:nvSpPr>
        <p:spPr>
          <a:xfrm>
            <a:off x="4978880" y="94891"/>
            <a:ext cx="2234240" cy="707886"/>
          </a:xfrm>
          <a:prstGeom prst="rect">
            <a:avLst/>
          </a:prstGeom>
          <a:noFill/>
        </p:spPr>
        <p:txBody>
          <a:bodyPr wrap="square" rtlCol="0">
            <a:spAutoFit/>
            <a:scene3d>
              <a:camera prst="perspectiveLeft"/>
              <a:lightRig rig="harsh" dir="t"/>
            </a:scene3d>
            <a:sp3d extrusionH="57150" prstMaterial="matte">
              <a:bevelT w="63500" h="12700" prst="angle"/>
              <a:contourClr>
                <a:schemeClr val="bg1">
                  <a:lumMod val="65000"/>
                </a:schemeClr>
              </a:contourClr>
            </a:sp3d>
          </a:bodyPr>
          <a:lstStyle/>
          <a:p>
            <a:pPr algn="ctr"/>
            <a:r>
              <a:rPr lang="bn-BD" sz="4000" b="1" dirty="0">
                <a:ln w="38100"/>
                <a:solidFill>
                  <a:srgbClr val="C00000"/>
                </a:solidFill>
              </a:rPr>
              <a:t>পরিচিতি</a:t>
            </a:r>
            <a:endParaRPr lang="en-US" sz="4000" b="1" dirty="0">
              <a:ln w="38100"/>
              <a:solidFill>
                <a:srgbClr val="C00000"/>
              </a:solidFill>
            </a:endParaRPr>
          </a:p>
        </p:txBody>
      </p:sp>
    </p:spTree>
    <p:extLst>
      <p:ext uri="{BB962C8B-B14F-4D97-AF65-F5344CB8AC3E}">
        <p14:creationId xmlns:p14="http://schemas.microsoft.com/office/powerpoint/2010/main" val="23394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xit" presetSubtype="1" fill="hold" grpId="0" nodeType="clickEffect">
                                  <p:stCondLst>
                                    <p:cond delay="0"/>
                                  </p:stCondLst>
                                  <p:childTnLst>
                                    <p:anim calcmode="lin" valueType="num">
                                      <p:cBhvr>
                                        <p:cTn id="13" dur="500"/>
                                        <p:tgtEl>
                                          <p:spTgt spid="8"/>
                                        </p:tgtEl>
                                        <p:attrNameLst>
                                          <p:attrName>ppt_x</p:attrName>
                                        </p:attrNameLst>
                                      </p:cBhvr>
                                      <p:tavLst>
                                        <p:tav tm="0">
                                          <p:val>
                                            <p:strVal val="ppt_x"/>
                                          </p:val>
                                        </p:tav>
                                        <p:tav tm="100000">
                                          <p:val>
                                            <p:strVal val="ppt_x"/>
                                          </p:val>
                                        </p:tav>
                                      </p:tavLst>
                                    </p:anim>
                                    <p:anim calcmode="lin" valueType="num">
                                      <p:cBhvr>
                                        <p:cTn id="14" dur="500"/>
                                        <p:tgtEl>
                                          <p:spTgt spid="8"/>
                                        </p:tgtEl>
                                        <p:attrNameLst>
                                          <p:attrName>ppt_y</p:attrName>
                                        </p:attrNameLst>
                                      </p:cBhvr>
                                      <p:tavLst>
                                        <p:tav tm="0">
                                          <p:val>
                                            <p:strVal val="ppt_y"/>
                                          </p:val>
                                        </p:tav>
                                        <p:tav tm="100000">
                                          <p:val>
                                            <p:strVal val="ppt_y-ppt_h/2"/>
                                          </p:val>
                                        </p:tav>
                                      </p:tavLst>
                                    </p:anim>
                                    <p:anim calcmode="lin" valueType="num">
                                      <p:cBhvr>
                                        <p:cTn id="15" dur="500"/>
                                        <p:tgtEl>
                                          <p:spTgt spid="8"/>
                                        </p:tgtEl>
                                        <p:attrNameLst>
                                          <p:attrName>ppt_w</p:attrName>
                                        </p:attrNameLst>
                                      </p:cBhvr>
                                      <p:tavLst>
                                        <p:tav tm="0">
                                          <p:val>
                                            <p:strVal val="ppt_w"/>
                                          </p:val>
                                        </p:tav>
                                        <p:tav tm="100000">
                                          <p:val>
                                            <p:strVal val="ppt_w"/>
                                          </p:val>
                                        </p:tav>
                                      </p:tavLst>
                                    </p:anim>
                                    <p:anim calcmode="lin" valueType="num">
                                      <p:cBhvr>
                                        <p:cTn id="16" dur="500"/>
                                        <p:tgtEl>
                                          <p:spTgt spid="8"/>
                                        </p:tgtEl>
                                        <p:attrNameLst>
                                          <p:attrName>ppt_h</p:attrName>
                                        </p:attrNameLst>
                                      </p:cBhvr>
                                      <p:tavLst>
                                        <p:tav tm="0">
                                          <p:val>
                                            <p:strVal val="ppt_h"/>
                                          </p:val>
                                        </p:tav>
                                        <p:tav tm="100000">
                                          <p:val>
                                            <p:fltVal val="0"/>
                                          </p:val>
                                        </p:tav>
                                      </p:tavLst>
                                    </p:anim>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7"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2000" fill="hold"/>
                                        <p:tgtEl>
                                          <p:spTgt spid="16"/>
                                        </p:tgtEl>
                                        <p:attrNameLst>
                                          <p:attrName>ppt_x</p:attrName>
                                        </p:attrNameLst>
                                      </p:cBhvr>
                                      <p:tavLst>
                                        <p:tav tm="0">
                                          <p:val>
                                            <p:strVal val="#ppt_x"/>
                                          </p:val>
                                        </p:tav>
                                        <p:tav tm="100000">
                                          <p:val>
                                            <p:strVal val="#ppt_x"/>
                                          </p:val>
                                        </p:tav>
                                      </p:tavLst>
                                    </p:anim>
                                    <p:anim calcmode="lin" valueType="num">
                                      <p:cBhvr>
                                        <p:cTn id="22" dur="2000" fill="hold"/>
                                        <p:tgtEl>
                                          <p:spTgt spid="16"/>
                                        </p:tgtEl>
                                        <p:attrNameLst>
                                          <p:attrName>ppt_y</p:attrName>
                                        </p:attrNameLst>
                                      </p:cBhvr>
                                      <p:tavLst>
                                        <p:tav tm="0">
                                          <p:val>
                                            <p:strVal val="#ppt_y+#ppt_h/2"/>
                                          </p:val>
                                        </p:tav>
                                        <p:tav tm="100000">
                                          <p:val>
                                            <p:strVal val="#ppt_y"/>
                                          </p:val>
                                        </p:tav>
                                      </p:tavLst>
                                    </p:anim>
                                    <p:anim calcmode="lin" valueType="num">
                                      <p:cBhvr>
                                        <p:cTn id="23" dur="2000" fill="hold"/>
                                        <p:tgtEl>
                                          <p:spTgt spid="16"/>
                                        </p:tgtEl>
                                        <p:attrNameLst>
                                          <p:attrName>ppt_w</p:attrName>
                                        </p:attrNameLst>
                                      </p:cBhvr>
                                      <p:tavLst>
                                        <p:tav tm="0">
                                          <p:val>
                                            <p:strVal val="#ppt_w"/>
                                          </p:val>
                                        </p:tav>
                                        <p:tav tm="100000">
                                          <p:val>
                                            <p:strVal val="#ppt_w"/>
                                          </p:val>
                                        </p:tav>
                                      </p:tavLst>
                                    </p:anim>
                                    <p:anim calcmode="lin" valueType="num">
                                      <p:cBhvr>
                                        <p:cTn id="24" dur="2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xit" presetSubtype="1" fill="hold" grpId="0" nodeType="clickEffect">
                                  <p:stCondLst>
                                    <p:cond delay="0"/>
                                  </p:stCondLst>
                                  <p:childTnLst>
                                    <p:anim calcmode="lin" valueType="num">
                                      <p:cBhvr>
                                        <p:cTn id="28" dur="500"/>
                                        <p:tgtEl>
                                          <p:spTgt spid="21"/>
                                        </p:tgtEl>
                                        <p:attrNameLst>
                                          <p:attrName>ppt_x</p:attrName>
                                        </p:attrNameLst>
                                      </p:cBhvr>
                                      <p:tavLst>
                                        <p:tav tm="0">
                                          <p:val>
                                            <p:strVal val="ppt_x"/>
                                          </p:val>
                                        </p:tav>
                                        <p:tav tm="100000">
                                          <p:val>
                                            <p:strVal val="ppt_x"/>
                                          </p:val>
                                        </p:tav>
                                      </p:tavLst>
                                    </p:anim>
                                    <p:anim calcmode="lin" valueType="num">
                                      <p:cBhvr>
                                        <p:cTn id="29" dur="500"/>
                                        <p:tgtEl>
                                          <p:spTgt spid="21"/>
                                        </p:tgtEl>
                                        <p:attrNameLst>
                                          <p:attrName>ppt_y</p:attrName>
                                        </p:attrNameLst>
                                      </p:cBhvr>
                                      <p:tavLst>
                                        <p:tav tm="0">
                                          <p:val>
                                            <p:strVal val="ppt_y"/>
                                          </p:val>
                                        </p:tav>
                                        <p:tav tm="100000">
                                          <p:val>
                                            <p:strVal val="ppt_y-ppt_h/2"/>
                                          </p:val>
                                        </p:tav>
                                      </p:tavLst>
                                    </p:anim>
                                    <p:anim calcmode="lin" valueType="num">
                                      <p:cBhvr>
                                        <p:cTn id="30" dur="500"/>
                                        <p:tgtEl>
                                          <p:spTgt spid="21"/>
                                        </p:tgtEl>
                                        <p:attrNameLst>
                                          <p:attrName>ppt_w</p:attrName>
                                        </p:attrNameLst>
                                      </p:cBhvr>
                                      <p:tavLst>
                                        <p:tav tm="0">
                                          <p:val>
                                            <p:strVal val="ppt_w"/>
                                          </p:val>
                                        </p:tav>
                                        <p:tav tm="100000">
                                          <p:val>
                                            <p:strVal val="ppt_w"/>
                                          </p:val>
                                        </p:tav>
                                      </p:tavLst>
                                    </p:anim>
                                    <p:anim calcmode="lin" valueType="num">
                                      <p:cBhvr>
                                        <p:cTn id="31" dur="500"/>
                                        <p:tgtEl>
                                          <p:spTgt spid="21"/>
                                        </p:tgtEl>
                                        <p:attrNameLst>
                                          <p:attrName>ppt_h</p:attrName>
                                        </p:attrNameLst>
                                      </p:cBhvr>
                                      <p:tavLst>
                                        <p:tav tm="0">
                                          <p:val>
                                            <p:strVal val="ppt_h"/>
                                          </p:val>
                                        </p:tav>
                                        <p:tav tm="100000">
                                          <p:val>
                                            <p:fltVal val="0"/>
                                          </p:val>
                                        </p:tav>
                                      </p:tavLst>
                                    </p:anim>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500"/>
                            </p:stCondLst>
                            <p:childTnLst>
                              <p:par>
                                <p:cTn id="34" presetID="17"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000" fill="hold"/>
                                        <p:tgtEl>
                                          <p:spTgt spid="17"/>
                                        </p:tgtEl>
                                        <p:attrNameLst>
                                          <p:attrName>ppt_x</p:attrName>
                                        </p:attrNameLst>
                                      </p:cBhvr>
                                      <p:tavLst>
                                        <p:tav tm="0">
                                          <p:val>
                                            <p:strVal val="#ppt_x"/>
                                          </p:val>
                                        </p:tav>
                                        <p:tav tm="100000">
                                          <p:val>
                                            <p:strVal val="#ppt_x"/>
                                          </p:val>
                                        </p:tav>
                                      </p:tavLst>
                                    </p:anim>
                                    <p:anim calcmode="lin" valueType="num">
                                      <p:cBhvr>
                                        <p:cTn id="37" dur="2000" fill="hold"/>
                                        <p:tgtEl>
                                          <p:spTgt spid="17"/>
                                        </p:tgtEl>
                                        <p:attrNameLst>
                                          <p:attrName>ppt_y</p:attrName>
                                        </p:attrNameLst>
                                      </p:cBhvr>
                                      <p:tavLst>
                                        <p:tav tm="0">
                                          <p:val>
                                            <p:strVal val="#ppt_y+#ppt_h/2"/>
                                          </p:val>
                                        </p:tav>
                                        <p:tav tm="100000">
                                          <p:val>
                                            <p:strVal val="#ppt_y"/>
                                          </p:val>
                                        </p:tav>
                                      </p:tavLst>
                                    </p:anim>
                                    <p:anim calcmode="lin" valueType="num">
                                      <p:cBhvr>
                                        <p:cTn id="38" dur="2000" fill="hold"/>
                                        <p:tgtEl>
                                          <p:spTgt spid="17"/>
                                        </p:tgtEl>
                                        <p:attrNameLst>
                                          <p:attrName>ppt_w</p:attrName>
                                        </p:attrNameLst>
                                      </p:cBhvr>
                                      <p:tavLst>
                                        <p:tav tm="0">
                                          <p:val>
                                            <p:strVal val="#ppt_w"/>
                                          </p:val>
                                        </p:tav>
                                        <p:tav tm="100000">
                                          <p:val>
                                            <p:strVal val="#ppt_w"/>
                                          </p:val>
                                        </p:tav>
                                      </p:tavLst>
                                    </p:anim>
                                    <p:anim calcmode="lin" valueType="num">
                                      <p:cBhvr>
                                        <p:cTn id="39" dur="2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3F2B20-22E3-4574-91B6-52CDB419EC0F}"/>
              </a:ext>
            </a:extLst>
          </p:cNvPr>
          <p:cNvSpPr txBox="1"/>
          <p:nvPr/>
        </p:nvSpPr>
        <p:spPr>
          <a:xfrm>
            <a:off x="2645433" y="69011"/>
            <a:ext cx="7154175" cy="523220"/>
          </a:xfrm>
          <a:prstGeom prst="rect">
            <a:avLst/>
          </a:prstGeom>
          <a:noFill/>
        </p:spPr>
        <p:txBody>
          <a:bodyPr wrap="square" rtlCol="0">
            <a:spAutoFit/>
          </a:bodyPr>
          <a:lstStyle/>
          <a:p>
            <a:r>
              <a:rPr lang="bn-BD" sz="2800" dirty="0"/>
              <a:t>বলতে পারো ১৬ই ডিসেম্বর কিভাবে অর্জিত হয়? </a:t>
            </a:r>
            <a:endParaRPr lang="en-US" sz="2800" dirty="0"/>
          </a:p>
        </p:txBody>
      </p:sp>
      <p:pic>
        <p:nvPicPr>
          <p:cNvPr id="6" name="Picture 5">
            <a:extLst>
              <a:ext uri="{FF2B5EF4-FFF2-40B4-BE49-F238E27FC236}">
                <a16:creationId xmlns:a16="http://schemas.microsoft.com/office/drawing/2014/main" id="{CD7CFCFD-029D-4621-AF8A-B759C59CA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733245"/>
            <a:ext cx="9245600" cy="4856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E97B56A-0CB2-4622-B45F-742CDCF001FF}"/>
              </a:ext>
            </a:extLst>
          </p:cNvPr>
          <p:cNvSpPr txBox="1"/>
          <p:nvPr/>
        </p:nvSpPr>
        <p:spPr>
          <a:xfrm>
            <a:off x="1328468" y="5814204"/>
            <a:ext cx="10386203" cy="830997"/>
          </a:xfrm>
          <a:prstGeom prst="rect">
            <a:avLst/>
          </a:prstGeom>
          <a:noFill/>
        </p:spPr>
        <p:txBody>
          <a:bodyPr wrap="square" rtlCol="0">
            <a:spAutoFit/>
          </a:bodyPr>
          <a:lstStyle/>
          <a:p>
            <a:r>
              <a:rPr lang="bn-BD" sz="2400" dirty="0"/>
              <a:t>বাংলাদেশের স্বাধীনতাকামী জনগন দীর্ঘ নয় মাস যুদ্ধের পর ত্রিশ লক্ষ মানুষের প্রাণের</a:t>
            </a:r>
          </a:p>
          <a:p>
            <a:r>
              <a:rPr lang="bn-BD" sz="2400" dirty="0"/>
              <a:t>বিনিময়ে ১৬ই ডিসেম্বরে অর্জিত হয় বাঙালির বিজয়।  </a:t>
            </a:r>
            <a:endParaRPr lang="en-US" sz="2400" dirty="0"/>
          </a:p>
        </p:txBody>
      </p:sp>
    </p:spTree>
    <p:extLst>
      <p:ext uri="{BB962C8B-B14F-4D97-AF65-F5344CB8AC3E}">
        <p14:creationId xmlns:p14="http://schemas.microsoft.com/office/powerpoint/2010/main" val="14689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20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23DA5-01F1-4637-93DD-5D46F173D68F}"/>
              </a:ext>
            </a:extLst>
          </p:cNvPr>
          <p:cNvSpPr txBox="1"/>
          <p:nvPr/>
        </p:nvSpPr>
        <p:spPr>
          <a:xfrm>
            <a:off x="2238554" y="60385"/>
            <a:ext cx="7714892" cy="523220"/>
          </a:xfrm>
          <a:prstGeom prst="rect">
            <a:avLst/>
          </a:prstGeom>
          <a:noFill/>
        </p:spPr>
        <p:txBody>
          <a:bodyPr wrap="square" rtlCol="0">
            <a:spAutoFit/>
          </a:bodyPr>
          <a:lstStyle/>
          <a:p>
            <a:r>
              <a:rPr lang="bn-BD" sz="2800" dirty="0"/>
              <a:t>বলতে পারো বাংলাদেশের প্রথম রাষ্ট্রপতি কে ছিলেন?  </a:t>
            </a:r>
            <a:endParaRPr lang="en-US" sz="2800" dirty="0"/>
          </a:p>
        </p:txBody>
      </p:sp>
      <p:pic>
        <p:nvPicPr>
          <p:cNvPr id="5" name="Picture 4">
            <a:extLst>
              <a:ext uri="{FF2B5EF4-FFF2-40B4-BE49-F238E27FC236}">
                <a16:creationId xmlns:a16="http://schemas.microsoft.com/office/drawing/2014/main" id="{79192D3A-7B2A-4EF3-8731-7B96F530E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196" y="854015"/>
            <a:ext cx="7781027" cy="4623759"/>
          </a:xfrm>
          <a:prstGeom prst="rect">
            <a:avLst/>
          </a:prstGeom>
          <a:ln w="38100">
            <a:solidFill>
              <a:srgbClr val="9933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a:extLst>
              <a:ext uri="{FF2B5EF4-FFF2-40B4-BE49-F238E27FC236}">
                <a16:creationId xmlns:a16="http://schemas.microsoft.com/office/drawing/2014/main" id="{679121C1-2D85-4A5A-B771-F334184C033D}"/>
              </a:ext>
            </a:extLst>
          </p:cNvPr>
          <p:cNvSpPr txBox="1"/>
          <p:nvPr/>
        </p:nvSpPr>
        <p:spPr>
          <a:xfrm>
            <a:off x="2881222" y="6003985"/>
            <a:ext cx="6429555" cy="523220"/>
          </a:xfrm>
          <a:prstGeom prst="rect">
            <a:avLst/>
          </a:prstGeom>
          <a:noFill/>
        </p:spPr>
        <p:txBody>
          <a:bodyPr wrap="square" rtlCol="0">
            <a:spAutoFit/>
          </a:bodyPr>
          <a:lstStyle/>
          <a:p>
            <a:r>
              <a:rPr lang="bn-BD" sz="2800" dirty="0"/>
              <a:t>প্রথম রাষ্ট্রপতি বঙ্গবন্ধু শেখ মুজিবুর রহমান।</a:t>
            </a:r>
            <a:endParaRPr lang="en-US" sz="2800" dirty="0"/>
          </a:p>
        </p:txBody>
      </p:sp>
      <p:sp>
        <p:nvSpPr>
          <p:cNvPr id="7" name="TextBox 6">
            <a:extLst>
              <a:ext uri="{FF2B5EF4-FFF2-40B4-BE49-F238E27FC236}">
                <a16:creationId xmlns:a16="http://schemas.microsoft.com/office/drawing/2014/main" id="{0278A7B6-B06B-453F-A28A-80CCD3E1C6F9}"/>
              </a:ext>
            </a:extLst>
          </p:cNvPr>
          <p:cNvSpPr txBox="1"/>
          <p:nvPr/>
        </p:nvSpPr>
        <p:spPr>
          <a:xfrm>
            <a:off x="2685412" y="6003985"/>
            <a:ext cx="6625365" cy="523220"/>
          </a:xfrm>
          <a:prstGeom prst="rect">
            <a:avLst/>
          </a:prstGeom>
          <a:noFill/>
        </p:spPr>
        <p:txBody>
          <a:bodyPr wrap="square" rtlCol="0">
            <a:spAutoFit/>
          </a:bodyPr>
          <a:lstStyle/>
          <a:p>
            <a:r>
              <a:rPr lang="bn-BD" sz="2800" dirty="0"/>
              <a:t>তিনিই জাতিসংঘে বাংলায় প্রথম ভাষন দেন।  </a:t>
            </a:r>
            <a:endParaRPr lang="en-US" sz="2800" dirty="0"/>
          </a:p>
        </p:txBody>
      </p:sp>
    </p:spTree>
    <p:extLst>
      <p:ext uri="{BB962C8B-B14F-4D97-AF65-F5344CB8AC3E}">
        <p14:creationId xmlns:p14="http://schemas.microsoft.com/office/powerpoint/2010/main" val="388857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2)">
                                      <p:cBhvr>
                                        <p:cTn id="12" dur="20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53" presetClass="exit" presetSubtype="32" fill="hold" grpId="1" nodeType="with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D7633-1BDE-4657-91AD-914449ED3F06}"/>
              </a:ext>
            </a:extLst>
          </p:cNvPr>
          <p:cNvSpPr txBox="1"/>
          <p:nvPr/>
        </p:nvSpPr>
        <p:spPr>
          <a:xfrm>
            <a:off x="2861094" y="120770"/>
            <a:ext cx="6469811" cy="584775"/>
          </a:xfrm>
          <a:prstGeom prst="rect">
            <a:avLst/>
          </a:prstGeom>
          <a:noFill/>
        </p:spPr>
        <p:txBody>
          <a:bodyPr wrap="square" rtlCol="0">
            <a:spAutoFit/>
          </a:bodyPr>
          <a:lstStyle/>
          <a:p>
            <a:r>
              <a:rPr lang="bn-BD" sz="3200" dirty="0"/>
              <a:t>বলতে পারো কিভাবে তিনি মারা যান? </a:t>
            </a:r>
            <a:endParaRPr lang="en-US" sz="3200" dirty="0"/>
          </a:p>
        </p:txBody>
      </p:sp>
      <p:pic>
        <p:nvPicPr>
          <p:cNvPr id="4" name="Picture 3">
            <a:extLst>
              <a:ext uri="{FF2B5EF4-FFF2-40B4-BE49-F238E27FC236}">
                <a16:creationId xmlns:a16="http://schemas.microsoft.com/office/drawing/2014/main" id="{60A80464-92EE-41B7-B26F-EE4EC7E28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9" y="803335"/>
            <a:ext cx="8229600" cy="44577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D486379-18D4-4345-9308-68F487D5E01D}"/>
              </a:ext>
            </a:extLst>
          </p:cNvPr>
          <p:cNvSpPr txBox="1"/>
          <p:nvPr/>
        </p:nvSpPr>
        <p:spPr>
          <a:xfrm>
            <a:off x="1610981" y="5454500"/>
            <a:ext cx="8970035" cy="1200329"/>
          </a:xfrm>
          <a:prstGeom prst="rect">
            <a:avLst/>
          </a:prstGeom>
          <a:noFill/>
        </p:spPr>
        <p:txBody>
          <a:bodyPr wrap="square" rtlCol="0">
            <a:spAutoFit/>
          </a:bodyPr>
          <a:lstStyle/>
          <a:p>
            <a:r>
              <a:rPr lang="bn-BD" sz="2400" dirty="0"/>
              <a:t>১৯৭৫সালের ১৫ই আগস্ট কতিপয় বিপথগামী সেনাসদস্যদের হাতে</a:t>
            </a:r>
          </a:p>
          <a:p>
            <a:r>
              <a:rPr lang="bn-BD" sz="2400" dirty="0"/>
              <a:t>সর্বকালের সর্বশ্রেষ্ঠ বাঙালি,এ-জাতির প্রাণপ্রিয় নেতা বঙ্গবন্ধু শেখ মুজিবুর </a:t>
            </a:r>
          </a:p>
          <a:p>
            <a:r>
              <a:rPr lang="bn-BD" sz="2400" dirty="0"/>
              <a:t>রহমানকে সপরিবারে নিহত করে।  </a:t>
            </a:r>
            <a:endParaRPr lang="en-US" sz="2400" dirty="0"/>
          </a:p>
        </p:txBody>
      </p:sp>
    </p:spTree>
    <p:extLst>
      <p:ext uri="{BB962C8B-B14F-4D97-AF65-F5344CB8AC3E}">
        <p14:creationId xmlns:p14="http://schemas.microsoft.com/office/powerpoint/2010/main" val="42927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3"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3)">
                                      <p:cBhvr>
                                        <p:cTn id="15" dur="2000"/>
                                        <p:tgtEl>
                                          <p:spTgt spid="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16BB40-79E1-4CEC-8A22-339AB30B2698}"/>
              </a:ext>
            </a:extLst>
          </p:cNvPr>
          <p:cNvSpPr txBox="1"/>
          <p:nvPr/>
        </p:nvSpPr>
        <p:spPr>
          <a:xfrm>
            <a:off x="2343508" y="0"/>
            <a:ext cx="7504983" cy="584775"/>
          </a:xfrm>
          <a:prstGeom prst="rect">
            <a:avLst/>
          </a:prstGeom>
          <a:noFill/>
        </p:spPr>
        <p:txBody>
          <a:bodyPr wrap="square" rtlCol="0">
            <a:spAutoFit/>
          </a:bodyPr>
          <a:lstStyle/>
          <a:p>
            <a:r>
              <a:rPr lang="bn-BD" sz="3200" dirty="0">
                <a:solidFill>
                  <a:srgbClr val="0000FF"/>
                </a:solidFill>
              </a:rPr>
              <a:t>বলতে পারো তাঁকে কোথায় সমাহিত করা হয় </a:t>
            </a:r>
            <a:endParaRPr lang="en-US" sz="3200" dirty="0">
              <a:solidFill>
                <a:srgbClr val="0000FF"/>
              </a:solidFill>
            </a:endParaRPr>
          </a:p>
        </p:txBody>
      </p:sp>
      <p:sp>
        <p:nvSpPr>
          <p:cNvPr id="5" name="TextBox 4">
            <a:extLst>
              <a:ext uri="{FF2B5EF4-FFF2-40B4-BE49-F238E27FC236}">
                <a16:creationId xmlns:a16="http://schemas.microsoft.com/office/drawing/2014/main" id="{D236CAB9-C3F4-4624-91ED-3ACCC3895577}"/>
              </a:ext>
            </a:extLst>
          </p:cNvPr>
          <p:cNvSpPr txBox="1"/>
          <p:nvPr/>
        </p:nvSpPr>
        <p:spPr>
          <a:xfrm>
            <a:off x="1293962" y="5615796"/>
            <a:ext cx="9489057" cy="1200329"/>
          </a:xfrm>
          <a:prstGeom prst="rect">
            <a:avLst/>
          </a:prstGeom>
          <a:noFill/>
        </p:spPr>
        <p:txBody>
          <a:bodyPr wrap="square" rtlCol="0">
            <a:spAutoFit/>
          </a:bodyPr>
          <a:lstStyle/>
          <a:p>
            <a:r>
              <a:rPr lang="bn-BD" sz="2400" dirty="0"/>
              <a:t>যে মাটির সান্নিধ্যে ও যে-প্রকৃতির পরিচর্যায় তিনি জন্মগ্রহণ করেছিলেন,বেড়ে</a:t>
            </a:r>
          </a:p>
          <a:p>
            <a:r>
              <a:rPr lang="bn-BD" sz="2400" dirty="0"/>
              <a:t>উঠেছিলেন,সেই মাটির সান্নিধ্যে,প্রকৃতির শীতল স্নেহে ও একান্ত স্পর্শে তিনি শেষশয্যা গ্রহণ করেছেন।  </a:t>
            </a:r>
            <a:endParaRPr lang="en-US" sz="2400" dirty="0"/>
          </a:p>
        </p:txBody>
      </p:sp>
      <p:grpSp>
        <p:nvGrpSpPr>
          <p:cNvPr id="7" name="Group 6">
            <a:extLst>
              <a:ext uri="{FF2B5EF4-FFF2-40B4-BE49-F238E27FC236}">
                <a16:creationId xmlns:a16="http://schemas.microsoft.com/office/drawing/2014/main" id="{7A6DB729-DB3F-4D78-A51F-60F64DA77CA7}"/>
              </a:ext>
            </a:extLst>
          </p:cNvPr>
          <p:cNvGrpSpPr/>
          <p:nvPr/>
        </p:nvGrpSpPr>
        <p:grpSpPr>
          <a:xfrm>
            <a:off x="1674961" y="767751"/>
            <a:ext cx="8842076" cy="4598687"/>
            <a:chOff x="1674961" y="767751"/>
            <a:chExt cx="8842076" cy="4598687"/>
          </a:xfrm>
        </p:grpSpPr>
        <p:pic>
          <p:nvPicPr>
            <p:cNvPr id="4" name="Picture 3">
              <a:extLst>
                <a:ext uri="{FF2B5EF4-FFF2-40B4-BE49-F238E27FC236}">
                  <a16:creationId xmlns:a16="http://schemas.microsoft.com/office/drawing/2014/main" id="{3DD67F9C-BD5A-46DA-902F-CA5F31B60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961" y="767751"/>
              <a:ext cx="8842076" cy="4598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D535782-EB91-4008-8C4D-00F0B8024397}"/>
                </a:ext>
              </a:extLst>
            </p:cNvPr>
            <p:cNvSpPr txBox="1"/>
            <p:nvPr/>
          </p:nvSpPr>
          <p:spPr>
            <a:xfrm>
              <a:off x="4528867" y="897148"/>
              <a:ext cx="3148641" cy="461665"/>
            </a:xfrm>
            <a:prstGeom prst="rect">
              <a:avLst/>
            </a:prstGeom>
            <a:noFill/>
          </p:spPr>
          <p:txBody>
            <a:bodyPr wrap="square" rtlCol="0">
              <a:spAutoFit/>
            </a:bodyPr>
            <a:lstStyle/>
            <a:p>
              <a:r>
                <a:rPr lang="bn-BD" sz="2400" dirty="0"/>
                <a:t>বঙ্গবন্ধুর সমাধি সৌধ </a:t>
              </a:r>
              <a:endParaRPr lang="en-US" sz="2400" dirty="0"/>
            </a:p>
          </p:txBody>
        </p:sp>
      </p:grpSp>
    </p:spTree>
    <p:extLst>
      <p:ext uri="{BB962C8B-B14F-4D97-AF65-F5344CB8AC3E}">
        <p14:creationId xmlns:p14="http://schemas.microsoft.com/office/powerpoint/2010/main" val="218233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BF78B7-3DCF-4784-A646-F9693D5403FB}"/>
              </a:ext>
            </a:extLst>
          </p:cNvPr>
          <p:cNvSpPr txBox="1"/>
          <p:nvPr/>
        </p:nvSpPr>
        <p:spPr>
          <a:xfrm>
            <a:off x="5185913" y="0"/>
            <a:ext cx="1820174" cy="584775"/>
          </a:xfrm>
          <a:prstGeom prst="rect">
            <a:avLst/>
          </a:prstGeom>
          <a:noFill/>
        </p:spPr>
        <p:txBody>
          <a:bodyPr wrap="square" rtlCol="0">
            <a:spAutoFit/>
          </a:bodyPr>
          <a:lstStyle/>
          <a:p>
            <a:r>
              <a:rPr lang="bn-BD" sz="3200" dirty="0"/>
              <a:t>শেষ কথা </a:t>
            </a:r>
            <a:endParaRPr lang="en-US" sz="3200" dirty="0"/>
          </a:p>
        </p:txBody>
      </p:sp>
      <p:grpSp>
        <p:nvGrpSpPr>
          <p:cNvPr id="6" name="Group 5">
            <a:extLst>
              <a:ext uri="{FF2B5EF4-FFF2-40B4-BE49-F238E27FC236}">
                <a16:creationId xmlns:a16="http://schemas.microsoft.com/office/drawing/2014/main" id="{3960F14C-01D3-494A-B185-217D6438F0AE}"/>
              </a:ext>
            </a:extLst>
          </p:cNvPr>
          <p:cNvGrpSpPr/>
          <p:nvPr/>
        </p:nvGrpSpPr>
        <p:grpSpPr>
          <a:xfrm>
            <a:off x="803694" y="672861"/>
            <a:ext cx="10584611" cy="6185139"/>
            <a:chOff x="803694" y="181155"/>
            <a:chExt cx="10584611" cy="6495690"/>
          </a:xfrm>
        </p:grpSpPr>
        <p:sp>
          <p:nvSpPr>
            <p:cNvPr id="3" name="Rectangle: Rounded Corners 2">
              <a:extLst>
                <a:ext uri="{FF2B5EF4-FFF2-40B4-BE49-F238E27FC236}">
                  <a16:creationId xmlns:a16="http://schemas.microsoft.com/office/drawing/2014/main" id="{317E9A34-464D-47C2-BEBF-BDE1D2490C8A}"/>
                </a:ext>
              </a:extLst>
            </p:cNvPr>
            <p:cNvSpPr/>
            <p:nvPr/>
          </p:nvSpPr>
          <p:spPr>
            <a:xfrm>
              <a:off x="803694" y="931653"/>
              <a:ext cx="10584611" cy="5745192"/>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bodyPr>
            <a:lstStyle/>
            <a:p>
              <a:pPr algn="ctr"/>
              <a:r>
                <a:rPr lang="bn-BD" sz="2400" dirty="0">
                  <a:solidFill>
                    <a:schemeClr val="tx1"/>
                  </a:solidFill>
                </a:rPr>
                <a:t>একটি জাতির নেতা হতে হলে যে-সমস্ত গুণের প্রয়োজন বঙ্গবন্ধুর তার সবই ছিল।</a:t>
              </a:r>
            </a:p>
            <a:p>
              <a:pPr algn="ctr"/>
              <a:r>
                <a:rPr lang="bn-BD" sz="2400" dirty="0">
                  <a:solidFill>
                    <a:schemeClr val="tx1"/>
                  </a:solidFill>
                </a:rPr>
                <a:t>তিনি ছিলেন সাহসী ও স্বাধীনতাপ্রিয়।সকল প্রকার নিপীড়ন-নির্যাতনের বিরুদ্ধে প্রতিবাদী এবং অধিকার অর্জনের সংগ্রামে আপোসহীন।কোন প্রকার ভীতি কিংবা দ্বিধা তাঁকে কখনো বিচলিত করেনি।বাংলা ছিল তাঁর দেশ,বাংলা ছিল তাঁর ভাষা এবং তিনি নিজেকে বলতেন ‘আমি বাঙ্গালি’।তাই কবি কোটি বাঙ্গালির মনের কথা</a:t>
              </a:r>
            </a:p>
            <a:p>
              <a:pPr algn="ctr"/>
              <a:r>
                <a:rPr lang="bn-BD" sz="2400" dirty="0">
                  <a:solidFill>
                    <a:schemeClr val="tx1"/>
                  </a:solidFill>
                </a:rPr>
                <a:t>বলেছেন-</a:t>
              </a:r>
            </a:p>
            <a:p>
              <a:pPr algn="ctr"/>
              <a:r>
                <a:rPr lang="bn-BD" sz="2400" dirty="0">
                  <a:solidFill>
                    <a:schemeClr val="tx1"/>
                  </a:solidFill>
                </a:rPr>
                <a:t>যতদিন রবে পদ্মা-যমুনা-গৌরী-মেঘনা বহমান</a:t>
              </a:r>
            </a:p>
            <a:p>
              <a:pPr algn="ctr"/>
              <a:r>
                <a:rPr lang="bn-BD" sz="2400" dirty="0">
                  <a:solidFill>
                    <a:schemeClr val="tx1"/>
                  </a:solidFill>
                </a:rPr>
                <a:t>ততদিন রবে কীর্তি তোমার শেখ মুজিবুর রহমান।</a:t>
              </a:r>
            </a:p>
            <a:p>
              <a:pPr algn="ctr"/>
              <a:endParaRPr lang="en-US" sz="2400" dirty="0">
                <a:solidFill>
                  <a:schemeClr val="tx1"/>
                </a:solidFill>
              </a:endParaRPr>
            </a:p>
          </p:txBody>
        </p:sp>
        <p:pic>
          <p:nvPicPr>
            <p:cNvPr id="5" name="Picture 4">
              <a:extLst>
                <a:ext uri="{FF2B5EF4-FFF2-40B4-BE49-F238E27FC236}">
                  <a16:creationId xmlns:a16="http://schemas.microsoft.com/office/drawing/2014/main" id="{5A30F876-8DE4-476D-8C2B-90CCD5E48A48}"/>
                </a:ext>
              </a:extLst>
            </p:cNvPr>
            <p:cNvPicPr>
              <a:picLocks noChangeAspect="1"/>
            </p:cNvPicPr>
            <p:nvPr/>
          </p:nvPicPr>
          <p:blipFill rotWithShape="1">
            <a:blip r:embed="rId2">
              <a:extLst>
                <a:ext uri="{28A0092B-C50C-407E-A947-70E740481C1C}">
                  <a14:useLocalDpi xmlns:a14="http://schemas.microsoft.com/office/drawing/2010/main" val="0"/>
                </a:ext>
              </a:extLst>
            </a:blip>
            <a:srcRect l="13712" t="535" r="18453"/>
            <a:stretch/>
          </p:blipFill>
          <p:spPr>
            <a:xfrm>
              <a:off x="5322498" y="181155"/>
              <a:ext cx="1949569" cy="19236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29817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52DD7-AF31-4F9E-AFB0-F6B0C5D7E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811" y="1155939"/>
            <a:ext cx="8652296" cy="478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323C3B06-94AD-4801-94CF-43399C5AAC43}"/>
              </a:ext>
            </a:extLst>
          </p:cNvPr>
          <p:cNvSpPr txBox="1"/>
          <p:nvPr/>
        </p:nvSpPr>
        <p:spPr>
          <a:xfrm>
            <a:off x="4908430" y="207034"/>
            <a:ext cx="2889849" cy="769441"/>
          </a:xfrm>
          <a:prstGeom prst="rect">
            <a:avLst/>
          </a:prstGeom>
          <a:noFill/>
        </p:spPr>
        <p:txBody>
          <a:bodyPr wrap="square" rtlCol="0">
            <a:spAutoFit/>
          </a:bodyPr>
          <a:lstStyle/>
          <a:p>
            <a:r>
              <a:rPr lang="bn-BD" sz="4400" dirty="0">
                <a:solidFill>
                  <a:srgbClr val="0000FF"/>
                </a:solidFill>
              </a:rPr>
              <a:t>দলীয় কাজ </a:t>
            </a:r>
            <a:endParaRPr lang="en-US" sz="4400" dirty="0">
              <a:solidFill>
                <a:srgbClr val="0000FF"/>
              </a:solidFill>
            </a:endParaRPr>
          </a:p>
        </p:txBody>
      </p:sp>
      <p:sp>
        <p:nvSpPr>
          <p:cNvPr id="5" name="TextBox 4">
            <a:extLst>
              <a:ext uri="{FF2B5EF4-FFF2-40B4-BE49-F238E27FC236}">
                <a16:creationId xmlns:a16="http://schemas.microsoft.com/office/drawing/2014/main" id="{EDFB1A09-D3BD-4BE7-AC92-04493A404E9B}"/>
              </a:ext>
            </a:extLst>
          </p:cNvPr>
          <p:cNvSpPr txBox="1"/>
          <p:nvPr/>
        </p:nvSpPr>
        <p:spPr>
          <a:xfrm>
            <a:off x="3032185" y="6127746"/>
            <a:ext cx="6383548" cy="523220"/>
          </a:xfrm>
          <a:prstGeom prst="rect">
            <a:avLst/>
          </a:prstGeom>
          <a:noFill/>
        </p:spPr>
        <p:txBody>
          <a:bodyPr wrap="square" rtlCol="0">
            <a:spAutoFit/>
          </a:bodyPr>
          <a:lstStyle/>
          <a:p>
            <a:r>
              <a:rPr lang="bn-BD" sz="2800" dirty="0"/>
              <a:t>বঙ্গবন্ধুর পরিচয় সম্পর্কে পাঁচটি বাক্য লিখ।</a:t>
            </a:r>
            <a:endParaRPr lang="en-US" sz="2800" dirty="0"/>
          </a:p>
        </p:txBody>
      </p:sp>
    </p:spTree>
    <p:extLst>
      <p:ext uri="{BB962C8B-B14F-4D97-AF65-F5344CB8AC3E}">
        <p14:creationId xmlns:p14="http://schemas.microsoft.com/office/powerpoint/2010/main" val="48551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A6FDB-0DC1-4BB2-B2E7-AEB57930952A}"/>
              </a:ext>
            </a:extLst>
          </p:cNvPr>
          <p:cNvSpPr txBox="1"/>
          <p:nvPr/>
        </p:nvSpPr>
        <p:spPr>
          <a:xfrm>
            <a:off x="5237672" y="69011"/>
            <a:ext cx="1716656" cy="646331"/>
          </a:xfrm>
          <a:prstGeom prst="rect">
            <a:avLst/>
          </a:prstGeom>
          <a:noFill/>
        </p:spPr>
        <p:txBody>
          <a:bodyPr wrap="square" rtlCol="0">
            <a:spAutoFit/>
          </a:bodyPr>
          <a:lstStyle/>
          <a:p>
            <a:r>
              <a:rPr lang="bn-BD" sz="3600" dirty="0"/>
              <a:t>মূল্যায়ন </a:t>
            </a:r>
            <a:endParaRPr lang="en-US" sz="3600" dirty="0"/>
          </a:p>
        </p:txBody>
      </p:sp>
      <p:sp>
        <p:nvSpPr>
          <p:cNvPr id="3" name="TextBox 2">
            <a:extLst>
              <a:ext uri="{FF2B5EF4-FFF2-40B4-BE49-F238E27FC236}">
                <a16:creationId xmlns:a16="http://schemas.microsoft.com/office/drawing/2014/main" id="{CAA03E5C-3A67-4041-8A34-F17A3555EEBB}"/>
              </a:ext>
            </a:extLst>
          </p:cNvPr>
          <p:cNvSpPr txBox="1"/>
          <p:nvPr/>
        </p:nvSpPr>
        <p:spPr>
          <a:xfrm>
            <a:off x="457200" y="948906"/>
            <a:ext cx="11205714" cy="4832092"/>
          </a:xfrm>
          <a:prstGeom prst="rect">
            <a:avLst/>
          </a:prstGeom>
          <a:noFill/>
        </p:spPr>
        <p:txBody>
          <a:bodyPr wrap="square" rtlCol="0">
            <a:spAutoFit/>
          </a:bodyPr>
          <a:lstStyle/>
          <a:p>
            <a:r>
              <a:rPr lang="bn-BD" sz="3200" dirty="0">
                <a:solidFill>
                  <a:srgbClr val="0000FF"/>
                </a:solidFill>
              </a:rPr>
              <a:t>১।বঙ্গবন্ধুর জন্ম কত সালে?</a:t>
            </a:r>
          </a:p>
          <a:p>
            <a:r>
              <a:rPr lang="bn-BD" sz="2400" dirty="0"/>
              <a:t>উত্তর-১৯২০ সালের ১৭ই মার্চ।</a:t>
            </a:r>
          </a:p>
          <a:p>
            <a:r>
              <a:rPr lang="bn-BD" sz="2800" dirty="0">
                <a:solidFill>
                  <a:srgbClr val="0000FF"/>
                </a:solidFill>
              </a:rPr>
              <a:t>২।কত সালে ধর্মঘট ডাকা হয়?</a:t>
            </a:r>
          </a:p>
          <a:p>
            <a:r>
              <a:rPr lang="bn-BD" sz="3200" dirty="0"/>
              <a:t> </a:t>
            </a:r>
            <a:r>
              <a:rPr lang="bn-BD" sz="2400" dirty="0"/>
              <a:t>উত্তর-১৯৪৮ সালের ১১ই মার্চ।</a:t>
            </a:r>
          </a:p>
          <a:p>
            <a:r>
              <a:rPr lang="bn-BD" sz="3200" dirty="0">
                <a:solidFill>
                  <a:srgbClr val="0000FF"/>
                </a:solidFill>
              </a:rPr>
              <a:t>৩।১৯৭০সালের নির্বাচনে আওয়ামীলীগ শতকরা কতটি আসন পায়?</a:t>
            </a:r>
          </a:p>
          <a:p>
            <a:r>
              <a:rPr lang="bn-BD" sz="2400" dirty="0"/>
              <a:t>উত্তর- শতকরা আশিটি।</a:t>
            </a:r>
          </a:p>
          <a:p>
            <a:r>
              <a:rPr lang="bn-BD" sz="3200" dirty="0">
                <a:solidFill>
                  <a:srgbClr val="0000FF"/>
                </a:solidFill>
              </a:rPr>
              <a:t>৪।বাংলাদেশের স্বাধীনতা ঘোষণা করেন কে?</a:t>
            </a:r>
          </a:p>
          <a:p>
            <a:r>
              <a:rPr lang="bn-BD" sz="2400" dirty="0"/>
              <a:t>উত্তর-গ্রেফতারের আগে বঙ্গবন্ধু ২৬শে মার্চ প্রথম প্রহরেই বাংলাদেশের</a:t>
            </a:r>
          </a:p>
          <a:p>
            <a:r>
              <a:rPr lang="bn-BD" sz="2400" dirty="0"/>
              <a:t>স্বাধীনতা ঘোষণা করেন।</a:t>
            </a:r>
          </a:p>
          <a:p>
            <a:r>
              <a:rPr lang="bn-BD" sz="3200" dirty="0">
                <a:solidFill>
                  <a:srgbClr val="0000FF"/>
                </a:solidFill>
              </a:rPr>
              <a:t>৫।বঙ্গবন্ধু কত সালে মারা যান? </a:t>
            </a:r>
          </a:p>
          <a:p>
            <a:r>
              <a:rPr lang="bn-BD" sz="2400" dirty="0"/>
              <a:t>উত্তর-১৯৭৫সালের ১৫ই আগস্ট।</a:t>
            </a:r>
            <a:endParaRPr lang="en-US" sz="3200" dirty="0"/>
          </a:p>
        </p:txBody>
      </p:sp>
    </p:spTree>
    <p:extLst>
      <p:ext uri="{BB962C8B-B14F-4D97-AF65-F5344CB8AC3E}">
        <p14:creationId xmlns:p14="http://schemas.microsoft.com/office/powerpoint/2010/main" val="32076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nodeType="clickEffect">
                                  <p:stCondLst>
                                    <p:cond delay="0"/>
                                  </p:stCondLst>
                                  <p:iterate type="lt">
                                    <p:tmPct val="10000"/>
                                  </p:iterate>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5"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nodeType="clickEffect">
                                  <p:stCondLst>
                                    <p:cond delay="0"/>
                                  </p:stCondLst>
                                  <p:iterate type="lt">
                                    <p:tmPct val="10000"/>
                                  </p:iterate>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1"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
                                            <p:txEl>
                                              <p:pRg st="7" end="7"/>
                                            </p:txEl>
                                          </p:spTgt>
                                        </p:tgtEl>
                                      </p:cBhvr>
                                    </p:animEffect>
                                  </p:childTnLst>
                                </p:cTn>
                              </p:par>
                              <p:par>
                                <p:cTn id="74" presetID="41" presetClass="entr" presetSubtype="0" fill="hold" nodeType="withEffect">
                                  <p:stCondLst>
                                    <p:cond delay="0"/>
                                  </p:stCondLst>
                                  <p:iterate type="lt">
                                    <p:tmPct val="10000"/>
                                  </p:iterate>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78"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 calcmode="lin" valueType="num">
                                      <p:cBhvr>
                                        <p:cTn id="8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87" dur="500"/>
                                        <p:tgtEl>
                                          <p:spTgt spid="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nodeType="clickEffect">
                                  <p:stCondLst>
                                    <p:cond delay="0"/>
                                  </p:stCondLst>
                                  <p:iterate type="lt">
                                    <p:tmPct val="10000"/>
                                  </p:iterate>
                                  <p:childTnLst>
                                    <p:set>
                                      <p:cBhvr>
                                        <p:cTn id="91" dur="1" fill="hold">
                                          <p:stCondLst>
                                            <p:cond delay="0"/>
                                          </p:stCondLst>
                                        </p:cTn>
                                        <p:tgtEl>
                                          <p:spTgt spid="3">
                                            <p:txEl>
                                              <p:pRg st="10" end="10"/>
                                            </p:txEl>
                                          </p:spTgt>
                                        </p:tgtEl>
                                        <p:attrNameLst>
                                          <p:attrName>style.visibility</p:attrName>
                                        </p:attrNameLst>
                                      </p:cBhvr>
                                      <p:to>
                                        <p:strVal val="visible"/>
                                      </p:to>
                                    </p:set>
                                    <p:anim calcmode="lin" valueType="num">
                                      <p:cBhvr>
                                        <p:cTn id="92"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4"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ED35F-FBC4-4869-8DE6-CBAD5C6EA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464" y="887871"/>
            <a:ext cx="8057071" cy="4779034"/>
          </a:xfrm>
          <a:prstGeom prst="rect">
            <a:avLst/>
          </a:prstGeom>
        </p:spPr>
      </p:pic>
      <p:sp>
        <p:nvSpPr>
          <p:cNvPr id="4" name="TextBox 3">
            <a:extLst>
              <a:ext uri="{FF2B5EF4-FFF2-40B4-BE49-F238E27FC236}">
                <a16:creationId xmlns:a16="http://schemas.microsoft.com/office/drawing/2014/main" id="{A27AA3AD-F699-4746-8075-D1B9303FBEBC}"/>
              </a:ext>
            </a:extLst>
          </p:cNvPr>
          <p:cNvSpPr txBox="1"/>
          <p:nvPr/>
        </p:nvSpPr>
        <p:spPr>
          <a:xfrm>
            <a:off x="4886863" y="241540"/>
            <a:ext cx="2544793" cy="646331"/>
          </a:xfrm>
          <a:prstGeom prst="rect">
            <a:avLst/>
          </a:prstGeom>
          <a:noFill/>
        </p:spPr>
        <p:txBody>
          <a:bodyPr wrap="square" rtlCol="0">
            <a:spAutoFit/>
          </a:bodyPr>
          <a:lstStyle/>
          <a:p>
            <a:r>
              <a:rPr lang="bn-BD" sz="3600" dirty="0"/>
              <a:t>বাড়ির কাজ</a:t>
            </a:r>
            <a:endParaRPr lang="en-US" sz="3600" dirty="0"/>
          </a:p>
        </p:txBody>
      </p:sp>
      <p:sp>
        <p:nvSpPr>
          <p:cNvPr id="5" name="TextBox 4">
            <a:extLst>
              <a:ext uri="{FF2B5EF4-FFF2-40B4-BE49-F238E27FC236}">
                <a16:creationId xmlns:a16="http://schemas.microsoft.com/office/drawing/2014/main" id="{03252CB4-C135-4DB8-B63E-126DF51D26D8}"/>
              </a:ext>
            </a:extLst>
          </p:cNvPr>
          <p:cNvSpPr txBox="1"/>
          <p:nvPr/>
        </p:nvSpPr>
        <p:spPr>
          <a:xfrm>
            <a:off x="1881995" y="5836182"/>
            <a:ext cx="8428007" cy="954107"/>
          </a:xfrm>
          <a:prstGeom prst="rect">
            <a:avLst/>
          </a:prstGeom>
          <a:noFill/>
        </p:spPr>
        <p:txBody>
          <a:bodyPr wrap="square" rtlCol="0">
            <a:spAutoFit/>
          </a:bodyPr>
          <a:lstStyle/>
          <a:p>
            <a:r>
              <a:rPr lang="bn-BD" sz="2800" dirty="0"/>
              <a:t>তোমার এই বয়সে জাতির পিতা সম্পর্কে যতটুকু জেনেছ তা দশটি বাক্যে লিখে আনবে।</a:t>
            </a:r>
            <a:endParaRPr lang="en-US" sz="2800" dirty="0"/>
          </a:p>
        </p:txBody>
      </p:sp>
    </p:spTree>
    <p:extLst>
      <p:ext uri="{BB962C8B-B14F-4D97-AF65-F5344CB8AC3E}">
        <p14:creationId xmlns:p14="http://schemas.microsoft.com/office/powerpoint/2010/main" val="191351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191DB40-C415-462F-8A0F-E8D86CCDEAA4}"/>
              </a:ext>
            </a:extLst>
          </p:cNvPr>
          <p:cNvGrpSpPr/>
          <p:nvPr/>
        </p:nvGrpSpPr>
        <p:grpSpPr>
          <a:xfrm>
            <a:off x="2708694" y="284671"/>
            <a:ext cx="6832121" cy="6461185"/>
            <a:chOff x="2708694" y="284671"/>
            <a:chExt cx="6832121" cy="6461185"/>
          </a:xfrm>
        </p:grpSpPr>
        <p:pic>
          <p:nvPicPr>
            <p:cNvPr id="7" name="Picture 6">
              <a:extLst>
                <a:ext uri="{FF2B5EF4-FFF2-40B4-BE49-F238E27FC236}">
                  <a16:creationId xmlns:a16="http://schemas.microsoft.com/office/drawing/2014/main" id="{5DADEEE9-EF51-4213-A635-7CB6AEE5B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694" y="284671"/>
              <a:ext cx="6832121" cy="6461185"/>
            </a:xfrm>
            <a:prstGeom prst="rect">
              <a:avLst/>
            </a:prstGeom>
          </p:spPr>
        </p:pic>
        <p:sp>
          <p:nvSpPr>
            <p:cNvPr id="8" name="TextBox 7">
              <a:extLst>
                <a:ext uri="{FF2B5EF4-FFF2-40B4-BE49-F238E27FC236}">
                  <a16:creationId xmlns:a16="http://schemas.microsoft.com/office/drawing/2014/main" id="{ECD57BF1-13D2-411D-B38D-456CB159C169}"/>
                </a:ext>
              </a:extLst>
            </p:cNvPr>
            <p:cNvSpPr txBox="1"/>
            <p:nvPr/>
          </p:nvSpPr>
          <p:spPr>
            <a:xfrm>
              <a:off x="5175849" y="491706"/>
              <a:ext cx="3726611" cy="1323439"/>
            </a:xfrm>
            <a:prstGeom prst="rect">
              <a:avLst/>
            </a:prstGeom>
            <a:noFill/>
          </p:spPr>
          <p:txBody>
            <a:bodyPr wrap="square" rtlCol="0">
              <a:spAutoFit/>
            </a:bodyPr>
            <a:lstStyle/>
            <a:p>
              <a:r>
                <a:rPr lang="bn-BD" sz="4400" dirty="0">
                  <a:solidFill>
                    <a:srgbClr val="0000FF"/>
                  </a:solidFill>
                </a:rPr>
                <a:t>সবাইকে ধন্যবাদ</a:t>
              </a:r>
            </a:p>
            <a:p>
              <a:r>
                <a:rPr lang="bn-BD" sz="3600" dirty="0">
                  <a:solidFill>
                    <a:srgbClr val="0000FF"/>
                  </a:solidFill>
                </a:rPr>
                <a:t>    আল্লাহ হাফেজ </a:t>
              </a:r>
              <a:endParaRPr lang="en-US" sz="3600" dirty="0">
                <a:solidFill>
                  <a:srgbClr val="0000FF"/>
                </a:solidFill>
              </a:endParaRPr>
            </a:p>
          </p:txBody>
        </p:sp>
      </p:grpSp>
    </p:spTree>
    <p:extLst>
      <p:ext uri="{BB962C8B-B14F-4D97-AF65-F5344CB8AC3E}">
        <p14:creationId xmlns:p14="http://schemas.microsoft.com/office/powerpoint/2010/main" val="26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658585-60F5-4D53-B086-D06DA1085E5A}"/>
              </a:ext>
            </a:extLst>
          </p:cNvPr>
          <p:cNvSpPr txBox="1"/>
          <p:nvPr/>
        </p:nvSpPr>
        <p:spPr>
          <a:xfrm>
            <a:off x="2820838" y="103517"/>
            <a:ext cx="8229600" cy="584775"/>
          </a:xfrm>
          <a:prstGeom prst="rect">
            <a:avLst/>
          </a:prstGeom>
          <a:noFill/>
        </p:spPr>
        <p:txBody>
          <a:bodyPr wrap="square" rtlCol="0">
            <a:spAutoFit/>
          </a:bodyPr>
          <a:lstStyle/>
          <a:p>
            <a:r>
              <a:rPr lang="bn-BD" sz="3200" dirty="0"/>
              <a:t>নিচের চিত্রটি মনোযোগ দিয়ে দেখো এবং বলো</a:t>
            </a:r>
            <a:endParaRPr lang="en-US" sz="3200" dirty="0"/>
          </a:p>
        </p:txBody>
      </p:sp>
      <p:pic>
        <p:nvPicPr>
          <p:cNvPr id="6" name="Picture 5">
            <a:extLst>
              <a:ext uri="{FF2B5EF4-FFF2-40B4-BE49-F238E27FC236}">
                <a16:creationId xmlns:a16="http://schemas.microsoft.com/office/drawing/2014/main" id="{07C82524-DDA3-42CF-9B8A-F1536051D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466" y="793631"/>
            <a:ext cx="5334719" cy="4856672"/>
          </a:xfrm>
          <a:prstGeom prst="rect">
            <a:avLst/>
          </a:prstGeom>
          <a:ln w="88900" cap="sq" cmpd="thickThin">
            <a:solidFill>
              <a:srgbClr val="993366"/>
            </a:solidFill>
            <a:prstDash val="solid"/>
            <a:miter lim="800000"/>
          </a:ln>
          <a:effectLst>
            <a:innerShdw blurRad="76200">
              <a:srgbClr val="000000"/>
            </a:innerShdw>
          </a:effectLst>
          <a:scene3d>
            <a:camera prst="obliqueBottomLeft"/>
            <a:lightRig rig="threePt" dir="t"/>
          </a:scene3d>
          <a:sp3d>
            <a:bevelT/>
          </a:sp3d>
        </p:spPr>
      </p:pic>
      <p:sp>
        <p:nvSpPr>
          <p:cNvPr id="7" name="TextBox 6">
            <a:extLst>
              <a:ext uri="{FF2B5EF4-FFF2-40B4-BE49-F238E27FC236}">
                <a16:creationId xmlns:a16="http://schemas.microsoft.com/office/drawing/2014/main" id="{BDD6CC87-6622-4D84-A22E-03423EA1BA92}"/>
              </a:ext>
            </a:extLst>
          </p:cNvPr>
          <p:cNvSpPr txBox="1"/>
          <p:nvPr/>
        </p:nvSpPr>
        <p:spPr>
          <a:xfrm>
            <a:off x="2503096" y="6108152"/>
            <a:ext cx="7701952" cy="646331"/>
          </a:xfrm>
          <a:prstGeom prst="rect">
            <a:avLst/>
          </a:prstGeom>
          <a:noFill/>
        </p:spPr>
        <p:txBody>
          <a:bodyPr wrap="square" rtlCol="0">
            <a:spAutoFit/>
          </a:bodyPr>
          <a:lstStyle/>
          <a:p>
            <a:pPr algn="ctr"/>
            <a:r>
              <a:rPr lang="bn-BD" sz="3600" dirty="0"/>
              <a:t>বলতে পারো কে এই মহান ব্যাক্তি?হ্যাঁ </a:t>
            </a:r>
            <a:endParaRPr lang="en-US" sz="3600" dirty="0"/>
          </a:p>
        </p:txBody>
      </p:sp>
    </p:spTree>
    <p:extLst>
      <p:ext uri="{BB962C8B-B14F-4D97-AF65-F5344CB8AC3E}">
        <p14:creationId xmlns:p14="http://schemas.microsoft.com/office/powerpoint/2010/main" val="7479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F11EC-2FE1-4C03-8B6B-E55F62D9270F}"/>
              </a:ext>
            </a:extLst>
          </p:cNvPr>
          <p:cNvSpPr txBox="1"/>
          <p:nvPr/>
        </p:nvSpPr>
        <p:spPr>
          <a:xfrm>
            <a:off x="3590025" y="0"/>
            <a:ext cx="5011947" cy="707886"/>
          </a:xfrm>
          <a:prstGeom prst="rect">
            <a:avLst/>
          </a:prstGeom>
          <a:noFill/>
        </p:spPr>
        <p:txBody>
          <a:bodyPr wrap="square" rtlCol="0">
            <a:spAutoFit/>
          </a:bodyPr>
          <a:lstStyle/>
          <a:p>
            <a:r>
              <a:rPr lang="bn-BD" sz="4000" dirty="0"/>
              <a:t>আমাদের আজকের পাঠ </a:t>
            </a:r>
            <a:endParaRPr lang="en-US" sz="4000" dirty="0"/>
          </a:p>
        </p:txBody>
      </p:sp>
      <p:pic>
        <p:nvPicPr>
          <p:cNvPr id="4" name="Picture 3">
            <a:extLst>
              <a:ext uri="{FF2B5EF4-FFF2-40B4-BE49-F238E27FC236}">
                <a16:creationId xmlns:a16="http://schemas.microsoft.com/office/drawing/2014/main" id="{0AF642F8-D653-4BAD-81FC-25CF5CE4B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345" y="657225"/>
            <a:ext cx="6435306" cy="5543550"/>
          </a:xfrm>
          <a:prstGeom prst="rect">
            <a:avLst/>
          </a:prstGeom>
          <a:ln>
            <a:solidFill>
              <a:srgbClr val="FF0000"/>
            </a:solidFill>
          </a:ln>
          <a:scene3d>
            <a:camera prst="orthographicFront"/>
            <a:lightRig rig="threePt" dir="t"/>
          </a:scene3d>
          <a:sp3d>
            <a:bevelT w="114300" prst="artDeco"/>
          </a:sp3d>
        </p:spPr>
      </p:pic>
      <p:sp>
        <p:nvSpPr>
          <p:cNvPr id="5" name="TextBox 4">
            <a:extLst>
              <a:ext uri="{FF2B5EF4-FFF2-40B4-BE49-F238E27FC236}">
                <a16:creationId xmlns:a16="http://schemas.microsoft.com/office/drawing/2014/main" id="{AFF8ACA5-7BD0-4080-B1C4-8BE80D2AF306}"/>
              </a:ext>
            </a:extLst>
          </p:cNvPr>
          <p:cNvSpPr txBox="1"/>
          <p:nvPr/>
        </p:nvSpPr>
        <p:spPr>
          <a:xfrm>
            <a:off x="3173888" y="6334780"/>
            <a:ext cx="6305910" cy="523220"/>
          </a:xfrm>
          <a:prstGeom prst="rect">
            <a:avLst/>
          </a:prstGeom>
          <a:noFill/>
        </p:spPr>
        <p:txBody>
          <a:bodyPr wrap="square" rtlCol="0">
            <a:spAutoFit/>
          </a:bodyPr>
          <a:lstStyle/>
          <a:p>
            <a:r>
              <a:rPr lang="bn-BD" sz="2800" dirty="0"/>
              <a:t>জাতির পিতা বঙ্গবন্ধু শেখ মুজিবুর রহমান </a:t>
            </a:r>
            <a:endParaRPr lang="en-US" sz="2800" dirty="0"/>
          </a:p>
        </p:txBody>
      </p:sp>
    </p:spTree>
    <p:extLst>
      <p:ext uri="{BB962C8B-B14F-4D97-AF65-F5344CB8AC3E}">
        <p14:creationId xmlns:p14="http://schemas.microsoft.com/office/powerpoint/2010/main" val="14691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7F6A478-AACA-457A-9E17-B17581F724D0}"/>
              </a:ext>
            </a:extLst>
          </p:cNvPr>
          <p:cNvSpPr txBox="1"/>
          <p:nvPr/>
        </p:nvSpPr>
        <p:spPr>
          <a:xfrm>
            <a:off x="2231411" y="1112808"/>
            <a:ext cx="4853354" cy="523220"/>
          </a:xfrm>
          <a:prstGeom prst="rect">
            <a:avLst/>
          </a:prstGeom>
          <a:noFill/>
        </p:spPr>
        <p:txBody>
          <a:bodyPr wrap="square" rtlCol="0">
            <a:spAutoFit/>
          </a:bodyPr>
          <a:lstStyle/>
          <a:p>
            <a:r>
              <a:rPr lang="bn-BD" sz="2800" dirty="0"/>
              <a:t>বঙ্গবন্ধুর পরিচয় বলতে পারবে। </a:t>
            </a:r>
            <a:endParaRPr lang="en-US" sz="2800" dirty="0"/>
          </a:p>
        </p:txBody>
      </p:sp>
      <p:sp>
        <p:nvSpPr>
          <p:cNvPr id="2" name="Frame 1">
            <a:extLst>
              <a:ext uri="{FF2B5EF4-FFF2-40B4-BE49-F238E27FC236}">
                <a16:creationId xmlns:a16="http://schemas.microsoft.com/office/drawing/2014/main" id="{10F2D945-507E-4B0D-83C2-33294884E9EA}"/>
              </a:ext>
            </a:extLst>
          </p:cNvPr>
          <p:cNvSpPr/>
          <p:nvPr/>
        </p:nvSpPr>
        <p:spPr>
          <a:xfrm>
            <a:off x="1518249" y="1112808"/>
            <a:ext cx="569343" cy="483079"/>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E28B95AA-8FEF-4FA5-841E-470FB81A280E}"/>
              </a:ext>
            </a:extLst>
          </p:cNvPr>
          <p:cNvSpPr txBox="1"/>
          <p:nvPr/>
        </p:nvSpPr>
        <p:spPr>
          <a:xfrm>
            <a:off x="1662068" y="1174364"/>
            <a:ext cx="336430" cy="461665"/>
          </a:xfrm>
          <a:prstGeom prst="rect">
            <a:avLst/>
          </a:prstGeom>
          <a:noFill/>
        </p:spPr>
        <p:txBody>
          <a:bodyPr wrap="square" rtlCol="0">
            <a:spAutoFit/>
          </a:bodyPr>
          <a:lstStyle/>
          <a:p>
            <a:r>
              <a:rPr lang="bn-BD" sz="2400" b="1" dirty="0"/>
              <a:t>১</a:t>
            </a:r>
            <a:endParaRPr lang="en-US" sz="2400" b="1" dirty="0"/>
          </a:p>
        </p:txBody>
      </p:sp>
      <p:grpSp>
        <p:nvGrpSpPr>
          <p:cNvPr id="5" name="Group 4">
            <a:extLst>
              <a:ext uri="{FF2B5EF4-FFF2-40B4-BE49-F238E27FC236}">
                <a16:creationId xmlns:a16="http://schemas.microsoft.com/office/drawing/2014/main" id="{1D930F9E-A36F-4A98-A07D-3391CB47799A}"/>
              </a:ext>
            </a:extLst>
          </p:cNvPr>
          <p:cNvGrpSpPr/>
          <p:nvPr/>
        </p:nvGrpSpPr>
        <p:grpSpPr>
          <a:xfrm>
            <a:off x="1530631" y="1112808"/>
            <a:ext cx="1138686" cy="966158"/>
            <a:chOff x="8190271" y="1455174"/>
            <a:chExt cx="1138686" cy="966158"/>
          </a:xfrm>
        </p:grpSpPr>
        <p:sp>
          <p:nvSpPr>
            <p:cNvPr id="4" name="Frame 3">
              <a:extLst>
                <a:ext uri="{FF2B5EF4-FFF2-40B4-BE49-F238E27FC236}">
                  <a16:creationId xmlns:a16="http://schemas.microsoft.com/office/drawing/2014/main" id="{1DAD5604-E1A5-4159-BE86-C23DA5CDA3D4}"/>
                </a:ext>
              </a:extLst>
            </p:cNvPr>
            <p:cNvSpPr/>
            <p:nvPr/>
          </p:nvSpPr>
          <p:spPr>
            <a:xfrm>
              <a:off x="8190271" y="1455174"/>
              <a:ext cx="569343" cy="483079"/>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DF20AE7A-69B6-4265-B59E-FADDC5019BDC}"/>
                </a:ext>
              </a:extLst>
            </p:cNvPr>
            <p:cNvSpPr/>
            <p:nvPr/>
          </p:nvSpPr>
          <p:spPr>
            <a:xfrm>
              <a:off x="8759614" y="1938253"/>
              <a:ext cx="569343" cy="483079"/>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9885311B-0AB0-42EF-A945-A54F29402329}"/>
              </a:ext>
            </a:extLst>
          </p:cNvPr>
          <p:cNvSpPr txBox="1"/>
          <p:nvPr/>
        </p:nvSpPr>
        <p:spPr>
          <a:xfrm>
            <a:off x="2788371" y="1595887"/>
            <a:ext cx="5751780" cy="523220"/>
          </a:xfrm>
          <a:prstGeom prst="rect">
            <a:avLst/>
          </a:prstGeom>
          <a:noFill/>
        </p:spPr>
        <p:txBody>
          <a:bodyPr wrap="square" rtlCol="0">
            <a:spAutoFit/>
          </a:bodyPr>
          <a:lstStyle/>
          <a:p>
            <a:r>
              <a:rPr lang="bn-BD" sz="2800" dirty="0"/>
              <a:t>বঙ্গবন্ধুর শিক্ষা সম্পর্কে বলতে পারবে।  </a:t>
            </a:r>
            <a:endParaRPr lang="en-US" sz="2800" dirty="0"/>
          </a:p>
        </p:txBody>
      </p:sp>
      <p:sp>
        <p:nvSpPr>
          <p:cNvPr id="24" name="TextBox 23">
            <a:extLst>
              <a:ext uri="{FF2B5EF4-FFF2-40B4-BE49-F238E27FC236}">
                <a16:creationId xmlns:a16="http://schemas.microsoft.com/office/drawing/2014/main" id="{7C54E635-4984-4285-A925-D232EBE92ADD}"/>
              </a:ext>
            </a:extLst>
          </p:cNvPr>
          <p:cNvSpPr txBox="1"/>
          <p:nvPr/>
        </p:nvSpPr>
        <p:spPr>
          <a:xfrm>
            <a:off x="2219029" y="1657443"/>
            <a:ext cx="336430" cy="461665"/>
          </a:xfrm>
          <a:prstGeom prst="rect">
            <a:avLst/>
          </a:prstGeom>
          <a:noFill/>
        </p:spPr>
        <p:txBody>
          <a:bodyPr wrap="square" rtlCol="0">
            <a:spAutoFit/>
          </a:bodyPr>
          <a:lstStyle/>
          <a:p>
            <a:r>
              <a:rPr lang="bn-BD" sz="2400" b="1" dirty="0"/>
              <a:t>২</a:t>
            </a:r>
            <a:endParaRPr lang="en-US" sz="2400" b="1" dirty="0"/>
          </a:p>
        </p:txBody>
      </p:sp>
      <p:grpSp>
        <p:nvGrpSpPr>
          <p:cNvPr id="25" name="Group 24">
            <a:extLst>
              <a:ext uri="{FF2B5EF4-FFF2-40B4-BE49-F238E27FC236}">
                <a16:creationId xmlns:a16="http://schemas.microsoft.com/office/drawing/2014/main" id="{4E7D3152-E9F4-47A1-BA96-26B8C518AD30}"/>
              </a:ext>
            </a:extLst>
          </p:cNvPr>
          <p:cNvGrpSpPr/>
          <p:nvPr/>
        </p:nvGrpSpPr>
        <p:grpSpPr>
          <a:xfrm>
            <a:off x="2087592" y="1595887"/>
            <a:ext cx="1138686" cy="966158"/>
            <a:chOff x="8190271" y="1455174"/>
            <a:chExt cx="1138686" cy="966158"/>
          </a:xfrm>
        </p:grpSpPr>
        <p:sp>
          <p:nvSpPr>
            <p:cNvPr id="26" name="Frame 25">
              <a:extLst>
                <a:ext uri="{FF2B5EF4-FFF2-40B4-BE49-F238E27FC236}">
                  <a16:creationId xmlns:a16="http://schemas.microsoft.com/office/drawing/2014/main" id="{5485CDEF-2DE0-40ED-BE1D-B45F6EFAD37F}"/>
                </a:ext>
              </a:extLst>
            </p:cNvPr>
            <p:cNvSpPr/>
            <p:nvPr/>
          </p:nvSpPr>
          <p:spPr>
            <a:xfrm>
              <a:off x="8190271" y="1455174"/>
              <a:ext cx="569343" cy="483079"/>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7A4732CB-20B1-4BE0-99F2-13E6EB8AD99A}"/>
                </a:ext>
              </a:extLst>
            </p:cNvPr>
            <p:cNvSpPr/>
            <p:nvPr/>
          </p:nvSpPr>
          <p:spPr>
            <a:xfrm>
              <a:off x="8759614" y="1938253"/>
              <a:ext cx="569343" cy="483079"/>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C5FCA925-50DE-4C6C-8C43-4982C104014B}"/>
              </a:ext>
            </a:extLst>
          </p:cNvPr>
          <p:cNvSpPr txBox="1"/>
          <p:nvPr/>
        </p:nvSpPr>
        <p:spPr>
          <a:xfrm>
            <a:off x="3370096" y="2078966"/>
            <a:ext cx="8068529" cy="523220"/>
          </a:xfrm>
          <a:prstGeom prst="rect">
            <a:avLst/>
          </a:prstGeom>
          <a:noFill/>
        </p:spPr>
        <p:txBody>
          <a:bodyPr wrap="square" rtlCol="0">
            <a:spAutoFit/>
          </a:bodyPr>
          <a:lstStyle/>
          <a:p>
            <a:r>
              <a:rPr lang="bn-BD" sz="2800" dirty="0"/>
              <a:t>দেশের প্রতি তাঁর অবদান কি ছিল তা বলতে পারবে।</a:t>
            </a:r>
            <a:endParaRPr lang="en-US" sz="2800" dirty="0"/>
          </a:p>
        </p:txBody>
      </p:sp>
      <p:sp>
        <p:nvSpPr>
          <p:cNvPr id="29" name="TextBox 28">
            <a:extLst>
              <a:ext uri="{FF2B5EF4-FFF2-40B4-BE49-F238E27FC236}">
                <a16:creationId xmlns:a16="http://schemas.microsoft.com/office/drawing/2014/main" id="{C726A06D-C019-4ACA-8011-AF6DF6DAE3B2}"/>
              </a:ext>
            </a:extLst>
          </p:cNvPr>
          <p:cNvSpPr txBox="1"/>
          <p:nvPr/>
        </p:nvSpPr>
        <p:spPr>
          <a:xfrm>
            <a:off x="2800754" y="2140522"/>
            <a:ext cx="336430" cy="461665"/>
          </a:xfrm>
          <a:prstGeom prst="rect">
            <a:avLst/>
          </a:prstGeom>
          <a:noFill/>
        </p:spPr>
        <p:txBody>
          <a:bodyPr wrap="square" rtlCol="0">
            <a:spAutoFit/>
          </a:bodyPr>
          <a:lstStyle/>
          <a:p>
            <a:r>
              <a:rPr lang="bn-BD" sz="2400" b="1" dirty="0"/>
              <a:t>৩</a:t>
            </a:r>
            <a:endParaRPr lang="en-US" sz="2400" b="1" dirty="0"/>
          </a:p>
        </p:txBody>
      </p:sp>
      <p:grpSp>
        <p:nvGrpSpPr>
          <p:cNvPr id="30" name="Group 29">
            <a:extLst>
              <a:ext uri="{FF2B5EF4-FFF2-40B4-BE49-F238E27FC236}">
                <a16:creationId xmlns:a16="http://schemas.microsoft.com/office/drawing/2014/main" id="{DA36BF31-0B78-410C-BFC2-4ECA86789E99}"/>
              </a:ext>
            </a:extLst>
          </p:cNvPr>
          <p:cNvGrpSpPr/>
          <p:nvPr/>
        </p:nvGrpSpPr>
        <p:grpSpPr>
          <a:xfrm>
            <a:off x="2669317" y="2078966"/>
            <a:ext cx="1138686" cy="966158"/>
            <a:chOff x="8190271" y="1455174"/>
            <a:chExt cx="1138686" cy="966158"/>
          </a:xfrm>
        </p:grpSpPr>
        <p:sp>
          <p:nvSpPr>
            <p:cNvPr id="31" name="Frame 30">
              <a:extLst>
                <a:ext uri="{FF2B5EF4-FFF2-40B4-BE49-F238E27FC236}">
                  <a16:creationId xmlns:a16="http://schemas.microsoft.com/office/drawing/2014/main" id="{F3D71B5E-7B9A-40FB-9B9E-A6EF4E2EE56D}"/>
                </a:ext>
              </a:extLst>
            </p:cNvPr>
            <p:cNvSpPr/>
            <p:nvPr/>
          </p:nvSpPr>
          <p:spPr>
            <a:xfrm>
              <a:off x="8190271" y="1455174"/>
              <a:ext cx="569343" cy="483079"/>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4BF91BEF-7EDC-47FF-80AD-9B89201B9BE9}"/>
                </a:ext>
              </a:extLst>
            </p:cNvPr>
            <p:cNvSpPr/>
            <p:nvPr/>
          </p:nvSpPr>
          <p:spPr>
            <a:xfrm>
              <a:off x="8759614" y="1938253"/>
              <a:ext cx="569343" cy="483079"/>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TextBox 32">
            <a:extLst>
              <a:ext uri="{FF2B5EF4-FFF2-40B4-BE49-F238E27FC236}">
                <a16:creationId xmlns:a16="http://schemas.microsoft.com/office/drawing/2014/main" id="{AAE8905A-049A-448F-B57D-2A2274B68DB5}"/>
              </a:ext>
            </a:extLst>
          </p:cNvPr>
          <p:cNvSpPr txBox="1"/>
          <p:nvPr/>
        </p:nvSpPr>
        <p:spPr>
          <a:xfrm>
            <a:off x="3927057" y="2562045"/>
            <a:ext cx="7778987" cy="523220"/>
          </a:xfrm>
          <a:prstGeom prst="rect">
            <a:avLst/>
          </a:prstGeom>
          <a:noFill/>
        </p:spPr>
        <p:txBody>
          <a:bodyPr wrap="square" rtlCol="0">
            <a:spAutoFit/>
          </a:bodyPr>
          <a:lstStyle/>
          <a:p>
            <a:r>
              <a:rPr lang="bn-BD" sz="2800" dirty="0"/>
              <a:t>দেশ স্বাধীনতায় তাঁর ভূমিকা সম্পর্কে বলতে পারবে। </a:t>
            </a:r>
            <a:endParaRPr lang="en-US" sz="2800" dirty="0"/>
          </a:p>
        </p:txBody>
      </p:sp>
      <p:sp>
        <p:nvSpPr>
          <p:cNvPr id="34" name="TextBox 33">
            <a:extLst>
              <a:ext uri="{FF2B5EF4-FFF2-40B4-BE49-F238E27FC236}">
                <a16:creationId xmlns:a16="http://schemas.microsoft.com/office/drawing/2014/main" id="{55FFEE56-05C7-4CF6-B317-796B7F9DE935}"/>
              </a:ext>
            </a:extLst>
          </p:cNvPr>
          <p:cNvSpPr txBox="1"/>
          <p:nvPr/>
        </p:nvSpPr>
        <p:spPr>
          <a:xfrm>
            <a:off x="3357715" y="2623601"/>
            <a:ext cx="336430" cy="461665"/>
          </a:xfrm>
          <a:prstGeom prst="rect">
            <a:avLst/>
          </a:prstGeom>
          <a:noFill/>
        </p:spPr>
        <p:txBody>
          <a:bodyPr wrap="square" rtlCol="0">
            <a:spAutoFit/>
          </a:bodyPr>
          <a:lstStyle/>
          <a:p>
            <a:r>
              <a:rPr lang="bn-BD" sz="2400" b="1" dirty="0"/>
              <a:t>৪</a:t>
            </a:r>
            <a:endParaRPr lang="en-US" sz="2400" b="1" dirty="0"/>
          </a:p>
        </p:txBody>
      </p:sp>
      <p:grpSp>
        <p:nvGrpSpPr>
          <p:cNvPr id="35" name="Group 34">
            <a:extLst>
              <a:ext uri="{FF2B5EF4-FFF2-40B4-BE49-F238E27FC236}">
                <a16:creationId xmlns:a16="http://schemas.microsoft.com/office/drawing/2014/main" id="{DEEC6C60-260F-4979-A8C6-1E6B67CE6C13}"/>
              </a:ext>
            </a:extLst>
          </p:cNvPr>
          <p:cNvGrpSpPr/>
          <p:nvPr/>
        </p:nvGrpSpPr>
        <p:grpSpPr>
          <a:xfrm>
            <a:off x="3226278" y="2562045"/>
            <a:ext cx="1138686" cy="966158"/>
            <a:chOff x="8190271" y="1455174"/>
            <a:chExt cx="1138686" cy="966158"/>
          </a:xfrm>
        </p:grpSpPr>
        <p:sp>
          <p:nvSpPr>
            <p:cNvPr id="36" name="Frame 35">
              <a:extLst>
                <a:ext uri="{FF2B5EF4-FFF2-40B4-BE49-F238E27FC236}">
                  <a16:creationId xmlns:a16="http://schemas.microsoft.com/office/drawing/2014/main" id="{B8698DE1-59F0-4ED4-B605-3742B2C316A6}"/>
                </a:ext>
              </a:extLst>
            </p:cNvPr>
            <p:cNvSpPr/>
            <p:nvPr/>
          </p:nvSpPr>
          <p:spPr>
            <a:xfrm>
              <a:off x="8190271" y="1455174"/>
              <a:ext cx="569343" cy="483079"/>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ame 36">
              <a:extLst>
                <a:ext uri="{FF2B5EF4-FFF2-40B4-BE49-F238E27FC236}">
                  <a16:creationId xmlns:a16="http://schemas.microsoft.com/office/drawing/2014/main" id="{83B90B00-1F17-43F4-9A77-ED6263A71DA2}"/>
                </a:ext>
              </a:extLst>
            </p:cNvPr>
            <p:cNvSpPr/>
            <p:nvPr/>
          </p:nvSpPr>
          <p:spPr>
            <a:xfrm>
              <a:off x="8759614" y="1938253"/>
              <a:ext cx="569343" cy="483079"/>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TextBox 37">
            <a:extLst>
              <a:ext uri="{FF2B5EF4-FFF2-40B4-BE49-F238E27FC236}">
                <a16:creationId xmlns:a16="http://schemas.microsoft.com/office/drawing/2014/main" id="{45C20375-25F6-4896-AD55-CC6919DB7CF0}"/>
              </a:ext>
            </a:extLst>
          </p:cNvPr>
          <p:cNvSpPr txBox="1"/>
          <p:nvPr/>
        </p:nvSpPr>
        <p:spPr>
          <a:xfrm>
            <a:off x="4508782" y="3045124"/>
            <a:ext cx="6550282" cy="523220"/>
          </a:xfrm>
          <a:prstGeom prst="rect">
            <a:avLst/>
          </a:prstGeom>
          <a:noFill/>
        </p:spPr>
        <p:txBody>
          <a:bodyPr wrap="square" rtlCol="0">
            <a:spAutoFit/>
          </a:bodyPr>
          <a:lstStyle/>
          <a:p>
            <a:r>
              <a:rPr lang="bn-BD" sz="2800" dirty="0"/>
              <a:t>স্বাধীনতার ঘোষক কে তা বলতে পারবে। </a:t>
            </a:r>
            <a:endParaRPr lang="en-US" sz="2800" dirty="0"/>
          </a:p>
        </p:txBody>
      </p:sp>
      <p:sp>
        <p:nvSpPr>
          <p:cNvPr id="39" name="TextBox 38">
            <a:extLst>
              <a:ext uri="{FF2B5EF4-FFF2-40B4-BE49-F238E27FC236}">
                <a16:creationId xmlns:a16="http://schemas.microsoft.com/office/drawing/2014/main" id="{BA445F80-8B43-4D57-ADFE-943896833B8D}"/>
              </a:ext>
            </a:extLst>
          </p:cNvPr>
          <p:cNvSpPr txBox="1"/>
          <p:nvPr/>
        </p:nvSpPr>
        <p:spPr>
          <a:xfrm>
            <a:off x="3939440" y="3106680"/>
            <a:ext cx="336430" cy="461665"/>
          </a:xfrm>
          <a:prstGeom prst="rect">
            <a:avLst/>
          </a:prstGeom>
          <a:noFill/>
        </p:spPr>
        <p:txBody>
          <a:bodyPr wrap="square" rtlCol="0">
            <a:spAutoFit/>
          </a:bodyPr>
          <a:lstStyle/>
          <a:p>
            <a:r>
              <a:rPr lang="bn-BD" sz="2400" b="1" dirty="0"/>
              <a:t>৫</a:t>
            </a:r>
            <a:endParaRPr lang="en-US" sz="2400" b="1" dirty="0"/>
          </a:p>
        </p:txBody>
      </p:sp>
      <p:grpSp>
        <p:nvGrpSpPr>
          <p:cNvPr id="40" name="Group 39">
            <a:extLst>
              <a:ext uri="{FF2B5EF4-FFF2-40B4-BE49-F238E27FC236}">
                <a16:creationId xmlns:a16="http://schemas.microsoft.com/office/drawing/2014/main" id="{96AB5940-631F-4F67-83C7-F185EFC247D7}"/>
              </a:ext>
            </a:extLst>
          </p:cNvPr>
          <p:cNvGrpSpPr/>
          <p:nvPr/>
        </p:nvGrpSpPr>
        <p:grpSpPr>
          <a:xfrm>
            <a:off x="3808003" y="3045124"/>
            <a:ext cx="1138686" cy="966158"/>
            <a:chOff x="8190271" y="1455174"/>
            <a:chExt cx="1138686" cy="966158"/>
          </a:xfrm>
        </p:grpSpPr>
        <p:sp>
          <p:nvSpPr>
            <p:cNvPr id="41" name="Frame 40">
              <a:extLst>
                <a:ext uri="{FF2B5EF4-FFF2-40B4-BE49-F238E27FC236}">
                  <a16:creationId xmlns:a16="http://schemas.microsoft.com/office/drawing/2014/main" id="{AA1416DC-D601-42B3-BC90-F2D4D6A5FE1B}"/>
                </a:ext>
              </a:extLst>
            </p:cNvPr>
            <p:cNvSpPr/>
            <p:nvPr/>
          </p:nvSpPr>
          <p:spPr>
            <a:xfrm>
              <a:off x="8190271" y="1455174"/>
              <a:ext cx="569343" cy="483079"/>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a:extLst>
                <a:ext uri="{FF2B5EF4-FFF2-40B4-BE49-F238E27FC236}">
                  <a16:creationId xmlns:a16="http://schemas.microsoft.com/office/drawing/2014/main" id="{DEC26D17-5455-4CAE-985A-150B3595E7BD}"/>
                </a:ext>
              </a:extLst>
            </p:cNvPr>
            <p:cNvSpPr/>
            <p:nvPr/>
          </p:nvSpPr>
          <p:spPr>
            <a:xfrm>
              <a:off x="8759614" y="1938253"/>
              <a:ext cx="569343" cy="483079"/>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TextBox 42">
            <a:extLst>
              <a:ext uri="{FF2B5EF4-FFF2-40B4-BE49-F238E27FC236}">
                <a16:creationId xmlns:a16="http://schemas.microsoft.com/office/drawing/2014/main" id="{4597AAD9-CDA4-4CC7-9E50-7D93D3902240}"/>
              </a:ext>
            </a:extLst>
          </p:cNvPr>
          <p:cNvSpPr txBox="1"/>
          <p:nvPr/>
        </p:nvSpPr>
        <p:spPr>
          <a:xfrm>
            <a:off x="4953000" y="0"/>
            <a:ext cx="2286000" cy="707886"/>
          </a:xfrm>
          <a:prstGeom prst="rect">
            <a:avLst/>
          </a:prstGeom>
          <a:noFill/>
        </p:spPr>
        <p:txBody>
          <a:bodyPr wrap="square" rtlCol="0">
            <a:spAutoFit/>
          </a:bodyPr>
          <a:lstStyle/>
          <a:p>
            <a:r>
              <a:rPr lang="bn-BD" sz="4000" dirty="0"/>
              <a:t>শিখনফল</a:t>
            </a:r>
            <a:endParaRPr lang="en-US" sz="4000" dirty="0"/>
          </a:p>
        </p:txBody>
      </p:sp>
      <p:sp>
        <p:nvSpPr>
          <p:cNvPr id="44" name="TextBox 43">
            <a:extLst>
              <a:ext uri="{FF2B5EF4-FFF2-40B4-BE49-F238E27FC236}">
                <a16:creationId xmlns:a16="http://schemas.microsoft.com/office/drawing/2014/main" id="{3D326001-FE71-4F89-9D03-F9471CB0C047}"/>
              </a:ext>
            </a:extLst>
          </p:cNvPr>
          <p:cNvSpPr txBox="1"/>
          <p:nvPr/>
        </p:nvSpPr>
        <p:spPr>
          <a:xfrm>
            <a:off x="6935460" y="407198"/>
            <a:ext cx="4408098" cy="523220"/>
          </a:xfrm>
          <a:prstGeom prst="rect">
            <a:avLst/>
          </a:prstGeom>
          <a:noFill/>
        </p:spPr>
        <p:txBody>
          <a:bodyPr wrap="square" rtlCol="0">
            <a:spAutoFit/>
          </a:bodyPr>
          <a:lstStyle/>
          <a:p>
            <a:r>
              <a:rPr lang="bn-BD" sz="2800" dirty="0"/>
              <a:t>এই পাঠ শেষে শিক্ষার্থীরা- </a:t>
            </a:r>
            <a:endParaRPr lang="en-US" sz="2800" dirty="0"/>
          </a:p>
        </p:txBody>
      </p:sp>
    </p:spTree>
    <p:extLst>
      <p:ext uri="{BB962C8B-B14F-4D97-AF65-F5344CB8AC3E}">
        <p14:creationId xmlns:p14="http://schemas.microsoft.com/office/powerpoint/2010/main" val="1340811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000"/>
                            </p:stCondLst>
                            <p:childTnLst>
                              <p:par>
                                <p:cTn id="30" presetID="17" presetClass="entr" presetSubtype="8"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ppt_x</p:attrName>
                                        </p:attrNameLst>
                                      </p:cBhvr>
                                      <p:tavLst>
                                        <p:tav tm="0">
                                          <p:val>
                                            <p:strVal val="#ppt_x-#ppt_w/2"/>
                                          </p:val>
                                        </p:tav>
                                        <p:tav tm="100000">
                                          <p:val>
                                            <p:strVal val="#ppt_x"/>
                                          </p:val>
                                        </p:tav>
                                      </p:tavLst>
                                    </p:anim>
                                    <p:anim calcmode="lin" valueType="num">
                                      <p:cBhvr>
                                        <p:cTn id="33" dur="500" fill="hold"/>
                                        <p:tgtEl>
                                          <p:spTgt spid="106"/>
                                        </p:tgtEl>
                                        <p:attrNameLst>
                                          <p:attrName>ppt_y</p:attrName>
                                        </p:attrNameLst>
                                      </p:cBhvr>
                                      <p:tavLst>
                                        <p:tav tm="0">
                                          <p:val>
                                            <p:strVal val="#ppt_y"/>
                                          </p:val>
                                        </p:tav>
                                        <p:tav tm="100000">
                                          <p:val>
                                            <p:strVal val="#ppt_y"/>
                                          </p:val>
                                        </p:tav>
                                      </p:tavLst>
                                    </p:anim>
                                    <p:anim calcmode="lin" valueType="num">
                                      <p:cBhvr>
                                        <p:cTn id="34" dur="500" fill="hold"/>
                                        <p:tgtEl>
                                          <p:spTgt spid="106"/>
                                        </p:tgtEl>
                                        <p:attrNameLst>
                                          <p:attrName>ppt_w</p:attrName>
                                        </p:attrNameLst>
                                      </p:cBhvr>
                                      <p:tavLst>
                                        <p:tav tm="0">
                                          <p:val>
                                            <p:fltVal val="0"/>
                                          </p:val>
                                        </p:tav>
                                        <p:tav tm="100000">
                                          <p:val>
                                            <p:strVal val="#ppt_w"/>
                                          </p:val>
                                        </p:tav>
                                      </p:tavLst>
                                    </p:anim>
                                    <p:anim calcmode="lin" valueType="num">
                                      <p:cBhvr>
                                        <p:cTn id="35" dur="5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10800000">
                                      <p:cBhvr>
                                        <p:cTn id="39" dur="500" fill="hold"/>
                                        <p:tgtEl>
                                          <p:spTgt spid="5"/>
                                        </p:tgtEl>
                                        <p:attrNameLst>
                                          <p:attrName>r</p:attrName>
                                        </p:attrNameLst>
                                      </p:cBhvr>
                                    </p:animRo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ppt_w/2"/>
                                          </p:val>
                                        </p:tav>
                                        <p:tav tm="100000">
                                          <p:val>
                                            <p:strVal val="#ppt_x"/>
                                          </p:val>
                                        </p:tav>
                                      </p:tavLst>
                                    </p:anim>
                                    <p:anim calcmode="lin" valueType="num">
                                      <p:cBhvr>
                                        <p:cTn id="51" dur="500" fill="hold"/>
                                        <p:tgtEl>
                                          <p:spTgt spid="23"/>
                                        </p:tgtEl>
                                        <p:attrNameLst>
                                          <p:attrName>ppt_y</p:attrName>
                                        </p:attrNameLst>
                                      </p:cBhvr>
                                      <p:tavLst>
                                        <p:tav tm="0">
                                          <p:val>
                                            <p:strVal val="#ppt_y"/>
                                          </p:val>
                                        </p:tav>
                                        <p:tav tm="100000">
                                          <p:val>
                                            <p:strVal val="#ppt_y"/>
                                          </p:val>
                                        </p:tav>
                                      </p:tavLst>
                                    </p:anim>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10800000">
                                      <p:cBhvr>
                                        <p:cTn id="57" dur="500" fill="hold"/>
                                        <p:tgtEl>
                                          <p:spTgt spid="25"/>
                                        </p:tgtEl>
                                        <p:attrNameLst>
                                          <p:attrName>r</p:attrName>
                                        </p:attrNameLst>
                                      </p:cBhvr>
                                    </p:animRo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1000"/>
                            </p:stCondLst>
                            <p:childTnLst>
                              <p:par>
                                <p:cTn id="66" presetID="17"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10800000">
                                      <p:cBhvr>
                                        <p:cTn id="75" dur="500" fill="hold"/>
                                        <p:tgtEl>
                                          <p:spTgt spid="30"/>
                                        </p:tgtEl>
                                        <p:attrNameLst>
                                          <p:attrName>r</p:attrName>
                                        </p:attrNameLst>
                                      </p:cBhvr>
                                    </p:animRo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1000"/>
                            </p:stCondLst>
                            <p:childTnLst>
                              <p:par>
                                <p:cTn id="84" presetID="17" presetClass="entr" presetSubtype="8"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ppt_x</p:attrName>
                                        </p:attrNameLst>
                                      </p:cBhvr>
                                      <p:tavLst>
                                        <p:tav tm="0">
                                          <p:val>
                                            <p:strVal val="#ppt_x-#ppt_w/2"/>
                                          </p:val>
                                        </p:tav>
                                        <p:tav tm="100000">
                                          <p:val>
                                            <p:strVal val="#ppt_x"/>
                                          </p:val>
                                        </p:tav>
                                      </p:tavLst>
                                    </p:anim>
                                    <p:anim calcmode="lin" valueType="num">
                                      <p:cBhvr>
                                        <p:cTn id="87" dur="500" fill="hold"/>
                                        <p:tgtEl>
                                          <p:spTgt spid="33"/>
                                        </p:tgtEl>
                                        <p:attrNameLst>
                                          <p:attrName>ppt_y</p:attrName>
                                        </p:attrNameLst>
                                      </p:cBhvr>
                                      <p:tavLst>
                                        <p:tav tm="0">
                                          <p:val>
                                            <p:strVal val="#ppt_y"/>
                                          </p:val>
                                        </p:tav>
                                        <p:tav tm="100000">
                                          <p:val>
                                            <p:strVal val="#ppt_y"/>
                                          </p:val>
                                        </p:tav>
                                      </p:tavLst>
                                    </p:anim>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8" presetClass="emph" presetSubtype="0" fill="hold" nodeType="clickEffect">
                                  <p:stCondLst>
                                    <p:cond delay="0"/>
                                  </p:stCondLst>
                                  <p:childTnLst>
                                    <p:animRot by="10800000">
                                      <p:cBhvr>
                                        <p:cTn id="93" dur="500" fill="hold"/>
                                        <p:tgtEl>
                                          <p:spTgt spid="35"/>
                                        </p:tgtEl>
                                        <p:attrNameLst>
                                          <p:attrName>r</p:attrName>
                                        </p:attrNameLst>
                                      </p:cBhvr>
                                    </p:animRot>
                                  </p:childTnLst>
                                </p:cTn>
                              </p:par>
                            </p:childTnLst>
                          </p:cTn>
                        </p:par>
                        <p:par>
                          <p:cTn id="94" fill="hold">
                            <p:stCondLst>
                              <p:cond delay="500"/>
                            </p:stCondLst>
                            <p:childTnLst>
                              <p:par>
                                <p:cTn id="95" presetID="1" presetClass="entr" presetSubtype="0"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par>
                          <p:cTn id="101" fill="hold">
                            <p:stCondLst>
                              <p:cond delay="1000"/>
                            </p:stCondLst>
                            <p:childTnLst>
                              <p:par>
                                <p:cTn id="102" presetID="17" presetClass="entr" presetSubtype="8"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p:cTn id="104" dur="500" fill="hold"/>
                                        <p:tgtEl>
                                          <p:spTgt spid="38"/>
                                        </p:tgtEl>
                                        <p:attrNameLst>
                                          <p:attrName>ppt_x</p:attrName>
                                        </p:attrNameLst>
                                      </p:cBhvr>
                                      <p:tavLst>
                                        <p:tav tm="0">
                                          <p:val>
                                            <p:strVal val="#ppt_x-#ppt_w/2"/>
                                          </p:val>
                                        </p:tav>
                                        <p:tav tm="100000">
                                          <p:val>
                                            <p:strVal val="#ppt_x"/>
                                          </p:val>
                                        </p:tav>
                                      </p:tavLst>
                                    </p:anim>
                                    <p:anim calcmode="lin" valueType="num">
                                      <p:cBhvr>
                                        <p:cTn id="105" dur="500" fill="hold"/>
                                        <p:tgtEl>
                                          <p:spTgt spid="38"/>
                                        </p:tgtEl>
                                        <p:attrNameLst>
                                          <p:attrName>ppt_y</p:attrName>
                                        </p:attrNameLst>
                                      </p:cBhvr>
                                      <p:tavLst>
                                        <p:tav tm="0">
                                          <p:val>
                                            <p:strVal val="#ppt_y"/>
                                          </p:val>
                                        </p:tav>
                                        <p:tav tm="100000">
                                          <p:val>
                                            <p:strVal val="#ppt_y"/>
                                          </p:val>
                                        </p:tav>
                                      </p:tavLst>
                                    </p:anim>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2" grpId="0" animBg="1"/>
      <p:bldP spid="3" grpId="0"/>
      <p:bldP spid="23" grpId="0"/>
      <p:bldP spid="24" grpId="0"/>
      <p:bldP spid="28" grpId="0"/>
      <p:bldP spid="29" grpId="0"/>
      <p:bldP spid="33" grpId="0"/>
      <p:bldP spid="34" grpId="0"/>
      <p:bldP spid="38" grpId="0"/>
      <p:bldP spid="39"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82ABC2DC-2793-4D7B-9976-951B4BD1ED9E}"/>
              </a:ext>
            </a:extLst>
          </p:cNvPr>
          <p:cNvSpPr/>
          <p:nvPr/>
        </p:nvSpPr>
        <p:spPr>
          <a:xfrm>
            <a:off x="1952446" y="77639"/>
            <a:ext cx="2677065" cy="1104180"/>
          </a:xfrm>
          <a:prstGeom prst="wedgeEllipseCallout">
            <a:avLst>
              <a:gd name="adj1" fmla="val -22444"/>
              <a:gd name="adj2" fmla="val 75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FF99FF"/>
                </a:solidFill>
              </a:rPr>
              <a:t>আদর্শ পাঠ</a:t>
            </a:r>
            <a:endParaRPr lang="en-US" sz="3200" dirty="0">
              <a:solidFill>
                <a:srgbClr val="FF99FF"/>
              </a:solidFill>
            </a:endParaRPr>
          </a:p>
        </p:txBody>
      </p:sp>
      <p:sp>
        <p:nvSpPr>
          <p:cNvPr id="3" name="Speech Bubble: Oval 2">
            <a:extLst>
              <a:ext uri="{FF2B5EF4-FFF2-40B4-BE49-F238E27FC236}">
                <a16:creationId xmlns:a16="http://schemas.microsoft.com/office/drawing/2014/main" id="{C3AA9B69-22C6-432A-A60E-F6573B0320CC}"/>
              </a:ext>
            </a:extLst>
          </p:cNvPr>
          <p:cNvSpPr/>
          <p:nvPr/>
        </p:nvSpPr>
        <p:spPr>
          <a:xfrm>
            <a:off x="8149086" y="146650"/>
            <a:ext cx="2677065" cy="1035169"/>
          </a:xfrm>
          <a:prstGeom prst="wedgeEllipseCallout">
            <a:avLst>
              <a:gd name="adj1" fmla="val -24055"/>
              <a:gd name="adj2" fmla="val 741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FF99FF"/>
                </a:solidFill>
              </a:rPr>
              <a:t>সরব পাঠ</a:t>
            </a:r>
            <a:endParaRPr lang="en-US" sz="3200" dirty="0">
              <a:solidFill>
                <a:srgbClr val="FF99FF"/>
              </a:solidFill>
            </a:endParaRPr>
          </a:p>
        </p:txBody>
      </p:sp>
      <p:pic>
        <p:nvPicPr>
          <p:cNvPr id="5" name="Picture 4">
            <a:extLst>
              <a:ext uri="{FF2B5EF4-FFF2-40B4-BE49-F238E27FC236}">
                <a16:creationId xmlns:a16="http://schemas.microsoft.com/office/drawing/2014/main" id="{B4E4704F-54A9-4DA0-AE73-AA568EC78262}"/>
              </a:ext>
            </a:extLst>
          </p:cNvPr>
          <p:cNvPicPr>
            <a:picLocks noChangeAspect="1"/>
          </p:cNvPicPr>
          <p:nvPr/>
        </p:nvPicPr>
        <p:blipFill rotWithShape="1">
          <a:blip r:embed="rId2">
            <a:extLst>
              <a:ext uri="{28A0092B-C50C-407E-A947-70E740481C1C}">
                <a14:useLocalDpi xmlns:a14="http://schemas.microsoft.com/office/drawing/2010/main" val="0"/>
              </a:ext>
            </a:extLst>
          </a:blip>
          <a:srcRect l="2608" t="2256" r="2460" b="2256"/>
          <a:stretch/>
        </p:blipFill>
        <p:spPr>
          <a:xfrm>
            <a:off x="431319" y="1560692"/>
            <a:ext cx="5512279" cy="4901184"/>
          </a:xfrm>
          <a:prstGeom prst="rect">
            <a:avLst/>
          </a:prstGeom>
        </p:spPr>
      </p:pic>
      <p:pic>
        <p:nvPicPr>
          <p:cNvPr id="7" name="Picture 6">
            <a:extLst>
              <a:ext uri="{FF2B5EF4-FFF2-40B4-BE49-F238E27FC236}">
                <a16:creationId xmlns:a16="http://schemas.microsoft.com/office/drawing/2014/main" id="{1C5939CD-C35D-4EF9-9F9A-46581BC8C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449" y="1565005"/>
            <a:ext cx="5023104" cy="4901184"/>
          </a:xfrm>
          <a:prstGeom prst="rect">
            <a:avLst/>
          </a:prstGeom>
        </p:spPr>
      </p:pic>
    </p:spTree>
    <p:extLst>
      <p:ext uri="{BB962C8B-B14F-4D97-AF65-F5344CB8AC3E}">
        <p14:creationId xmlns:p14="http://schemas.microsoft.com/office/powerpoint/2010/main" val="34204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9B0E49-DC06-42E8-B34F-2DE9CE63C0C9}"/>
              </a:ext>
            </a:extLst>
          </p:cNvPr>
          <p:cNvSpPr txBox="1"/>
          <p:nvPr/>
        </p:nvSpPr>
        <p:spPr>
          <a:xfrm>
            <a:off x="2563483" y="112143"/>
            <a:ext cx="7065034" cy="523220"/>
          </a:xfrm>
          <a:prstGeom prst="rect">
            <a:avLst/>
          </a:prstGeom>
          <a:noFill/>
        </p:spPr>
        <p:txBody>
          <a:bodyPr wrap="square" rtlCol="0">
            <a:spAutoFit/>
          </a:bodyPr>
          <a:lstStyle/>
          <a:p>
            <a:r>
              <a:rPr lang="bn-BD" sz="2800" dirty="0"/>
              <a:t>বলতে পারো হাজার বছরের শ্রেষ্ঠ বাঙ্গালী কে? </a:t>
            </a:r>
            <a:endParaRPr lang="en-US" sz="2800" dirty="0"/>
          </a:p>
        </p:txBody>
      </p:sp>
      <p:pic>
        <p:nvPicPr>
          <p:cNvPr id="4" name="Picture 3">
            <a:extLst>
              <a:ext uri="{FF2B5EF4-FFF2-40B4-BE49-F238E27FC236}">
                <a16:creationId xmlns:a16="http://schemas.microsoft.com/office/drawing/2014/main" id="{E0001368-8F05-46C9-974F-D8C3C9A8C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909" y="983410"/>
            <a:ext cx="7962181" cy="4554747"/>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artDeco"/>
          </a:sp3d>
        </p:spPr>
      </p:pic>
      <p:sp>
        <p:nvSpPr>
          <p:cNvPr id="5" name="TextBox 4">
            <a:extLst>
              <a:ext uri="{FF2B5EF4-FFF2-40B4-BE49-F238E27FC236}">
                <a16:creationId xmlns:a16="http://schemas.microsoft.com/office/drawing/2014/main" id="{FD43FF51-2B33-4C88-B22B-11ED771B4933}"/>
              </a:ext>
            </a:extLst>
          </p:cNvPr>
          <p:cNvSpPr txBox="1"/>
          <p:nvPr/>
        </p:nvSpPr>
        <p:spPr>
          <a:xfrm>
            <a:off x="1828800" y="5805577"/>
            <a:ext cx="8962845" cy="523220"/>
          </a:xfrm>
          <a:prstGeom prst="rect">
            <a:avLst/>
          </a:prstGeom>
          <a:noFill/>
        </p:spPr>
        <p:txBody>
          <a:bodyPr wrap="square" rtlCol="0">
            <a:spAutoFit/>
          </a:bodyPr>
          <a:lstStyle/>
          <a:p>
            <a:r>
              <a:rPr lang="bn-BD" sz="2800" dirty="0"/>
              <a:t>তিনি আমাদের জাতির পিতা বঙ্গবন্ধু শেখ মুজিবুর রহমান।</a:t>
            </a:r>
            <a:endParaRPr lang="en-US" sz="2800" dirty="0"/>
          </a:p>
        </p:txBody>
      </p:sp>
      <p:sp>
        <p:nvSpPr>
          <p:cNvPr id="3" name="TextBox 2">
            <a:extLst>
              <a:ext uri="{FF2B5EF4-FFF2-40B4-BE49-F238E27FC236}">
                <a16:creationId xmlns:a16="http://schemas.microsoft.com/office/drawing/2014/main" id="{5C6D29B5-F502-429A-BF25-82EC0168418E}"/>
              </a:ext>
            </a:extLst>
          </p:cNvPr>
          <p:cNvSpPr txBox="1"/>
          <p:nvPr/>
        </p:nvSpPr>
        <p:spPr>
          <a:xfrm>
            <a:off x="875580" y="5805577"/>
            <a:ext cx="10869283" cy="830997"/>
          </a:xfrm>
          <a:prstGeom prst="rect">
            <a:avLst/>
          </a:prstGeom>
          <a:noFill/>
        </p:spPr>
        <p:txBody>
          <a:bodyPr wrap="square" rtlCol="0">
            <a:spAutoFit/>
          </a:bodyPr>
          <a:lstStyle/>
          <a:p>
            <a:r>
              <a:rPr lang="bn-BD" sz="2400" dirty="0"/>
              <a:t>বাঙালির অধিকার ও স্বতন্ত্র মর্যাদা প্রতিষ্ঠায় ভাষা আন্দোলন থেকে শুরু করে গণমানুষের</a:t>
            </a:r>
          </a:p>
          <a:p>
            <a:r>
              <a:rPr lang="bn-BD" sz="2400" dirty="0"/>
              <a:t>মুক্তির জন্য তিনিই ছিলেন প্রধান চালিকাশক্তি।</a:t>
            </a:r>
            <a:endParaRPr lang="en-US" sz="2400" dirty="0"/>
          </a:p>
        </p:txBody>
      </p:sp>
    </p:spTree>
    <p:extLst>
      <p:ext uri="{BB962C8B-B14F-4D97-AF65-F5344CB8AC3E}">
        <p14:creationId xmlns:p14="http://schemas.microsoft.com/office/powerpoint/2010/main" val="2866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22" presetClass="exit" presetSubtype="4" fill="hold" grpId="1" nodeType="withEffect">
                                  <p:stCondLst>
                                    <p:cond delay="0"/>
                                  </p:stCondLst>
                                  <p:iterate type="lt">
                                    <p:tmPct val="0"/>
                                  </p:iterate>
                                  <p:childTnLst>
                                    <p:animEffect transition="out" filter="wipe(down)">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2B30D-8C41-4B11-8CAF-1E30DC651C65}"/>
              </a:ext>
            </a:extLst>
          </p:cNvPr>
          <p:cNvSpPr txBox="1"/>
          <p:nvPr/>
        </p:nvSpPr>
        <p:spPr>
          <a:xfrm>
            <a:off x="1966822" y="0"/>
            <a:ext cx="9420045" cy="461665"/>
          </a:xfrm>
          <a:prstGeom prst="rect">
            <a:avLst/>
          </a:prstGeom>
          <a:noFill/>
        </p:spPr>
        <p:txBody>
          <a:bodyPr wrap="square" rtlCol="0">
            <a:spAutoFit/>
          </a:bodyPr>
          <a:lstStyle/>
          <a:p>
            <a:r>
              <a:rPr lang="bn-BD" sz="2400" dirty="0"/>
              <a:t>বলতে পারো সৃষ্টি সুখের উল্লাসে কাঁপা মহান পু্রুষের জন্ম কোথায় ?</a:t>
            </a:r>
            <a:endParaRPr lang="en-US" sz="2400" dirty="0"/>
          </a:p>
        </p:txBody>
      </p:sp>
      <p:pic>
        <p:nvPicPr>
          <p:cNvPr id="4" name="Picture 3">
            <a:extLst>
              <a:ext uri="{FF2B5EF4-FFF2-40B4-BE49-F238E27FC236}">
                <a16:creationId xmlns:a16="http://schemas.microsoft.com/office/drawing/2014/main" id="{E3C3BB41-C1AF-440B-ACBB-D4D68FB19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822" y="810883"/>
            <a:ext cx="8471139" cy="4642179"/>
          </a:xfrm>
          <a:prstGeom prst="rect">
            <a:avLst/>
          </a:prstGeom>
          <a:ln w="38100" cap="sq">
            <a:solidFill>
              <a:srgbClr val="000000"/>
            </a:solidFill>
            <a:prstDash val="solid"/>
            <a:miter lim="800000"/>
          </a:ln>
          <a:effectLst>
            <a:glow rad="139700">
              <a:schemeClr val="accent3">
                <a:satMod val="175000"/>
                <a:alpha val="40000"/>
              </a:schemeClr>
            </a:glow>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CF1CB35-B952-403C-BC44-EF0213AF232A}"/>
              </a:ext>
            </a:extLst>
          </p:cNvPr>
          <p:cNvSpPr txBox="1"/>
          <p:nvPr/>
        </p:nvSpPr>
        <p:spPr>
          <a:xfrm>
            <a:off x="1121432" y="5981791"/>
            <a:ext cx="10161917" cy="830997"/>
          </a:xfrm>
          <a:prstGeom prst="rect">
            <a:avLst/>
          </a:prstGeom>
          <a:noFill/>
        </p:spPr>
        <p:txBody>
          <a:bodyPr wrap="square" rtlCol="0">
            <a:spAutoFit/>
          </a:bodyPr>
          <a:lstStyle/>
          <a:p>
            <a:r>
              <a:rPr lang="bn-BD" dirty="0"/>
              <a:t>.</a:t>
            </a:r>
            <a:r>
              <a:rPr lang="bn-BD" sz="2400" dirty="0"/>
              <a:t>১৯২০ সালের ১৭ই মার্চের এক শুভক্ষণে গোপালগঞ্জ জেলার টুঙ্গি পাড়া গ্রামে জন্ম গ্রহণ করেন। </a:t>
            </a:r>
            <a:endParaRPr lang="en-US" dirty="0"/>
          </a:p>
        </p:txBody>
      </p:sp>
      <p:pic>
        <p:nvPicPr>
          <p:cNvPr id="7" name="Picture 6">
            <a:extLst>
              <a:ext uri="{FF2B5EF4-FFF2-40B4-BE49-F238E27FC236}">
                <a16:creationId xmlns:a16="http://schemas.microsoft.com/office/drawing/2014/main" id="{FAC7B9DC-6924-4FBF-9837-E5FBB6599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821" y="808619"/>
            <a:ext cx="8471138" cy="46421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8B9F804-97C3-425D-A97B-B354CF3BE594}"/>
              </a:ext>
            </a:extLst>
          </p:cNvPr>
          <p:cNvSpPr txBox="1"/>
          <p:nvPr/>
        </p:nvSpPr>
        <p:spPr>
          <a:xfrm>
            <a:off x="908651" y="5961158"/>
            <a:ext cx="10696757" cy="830997"/>
          </a:xfrm>
          <a:prstGeom prst="rect">
            <a:avLst/>
          </a:prstGeom>
          <a:noFill/>
        </p:spPr>
        <p:txBody>
          <a:bodyPr wrap="square" rtlCol="0">
            <a:spAutoFit/>
          </a:bodyPr>
          <a:lstStyle/>
          <a:p>
            <a:r>
              <a:rPr lang="bn-BD" sz="2400" dirty="0"/>
              <a:t>বাবা শেখ লুৎফর রহমান ও মা সায়েরা খাতুনের সন্তান আমাদের জাতির পিতা বঙ্গবন্ধু শেখ মুজিবুর রহমান ।</a:t>
            </a:r>
            <a:endParaRPr lang="en-US" sz="2400" dirty="0"/>
          </a:p>
        </p:txBody>
      </p:sp>
    </p:spTree>
    <p:extLst>
      <p:ext uri="{BB962C8B-B14F-4D97-AF65-F5344CB8AC3E}">
        <p14:creationId xmlns:p14="http://schemas.microsoft.com/office/powerpoint/2010/main" val="216019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xit" presetSubtype="32"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fltVal val="0"/>
                                          </p:val>
                                        </p:tav>
                                      </p:tavLst>
                                    </p:anim>
                                    <p:anim calcmode="lin" valueType="num">
                                      <p:cBhvr>
                                        <p:cTn id="31" dur="500"/>
                                        <p:tgtEl>
                                          <p:spTgt spid="4"/>
                                        </p:tgtEl>
                                        <p:attrNameLst>
                                          <p:attrName>ppt_h</p:attrName>
                                        </p:attrNameLst>
                                      </p:cBhvr>
                                      <p:tavLst>
                                        <p:tav tm="0">
                                          <p:val>
                                            <p:strVal val="ppt_h"/>
                                          </p:val>
                                        </p:tav>
                                        <p:tav tm="100000">
                                          <p:val>
                                            <p:fltVal val="0"/>
                                          </p:val>
                                        </p:tav>
                                      </p:tavLst>
                                    </p:anim>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xit" presetSubtype="32" fill="hold" grpId="1" nodeType="with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F2D2F-D302-43B8-85E5-7B2C87825B39}"/>
              </a:ext>
            </a:extLst>
          </p:cNvPr>
          <p:cNvSpPr txBox="1"/>
          <p:nvPr/>
        </p:nvSpPr>
        <p:spPr>
          <a:xfrm>
            <a:off x="1483743" y="120770"/>
            <a:ext cx="9411419" cy="461665"/>
          </a:xfrm>
          <a:prstGeom prst="rect">
            <a:avLst/>
          </a:prstGeom>
          <a:noFill/>
        </p:spPr>
        <p:txBody>
          <a:bodyPr wrap="square" rtlCol="0">
            <a:spAutoFit/>
          </a:bodyPr>
          <a:lstStyle/>
          <a:p>
            <a:r>
              <a:rPr lang="bn-BD" sz="2400" dirty="0"/>
              <a:t>চলো বজ্র কণ্ঠের অধিকারী এই মহান নেতার শিক্ষা সম্পর্কে জেনে নেই</a:t>
            </a:r>
            <a:endParaRPr lang="en-US" sz="2400" dirty="0"/>
          </a:p>
        </p:txBody>
      </p:sp>
      <p:sp>
        <p:nvSpPr>
          <p:cNvPr id="5" name="TextBox 4">
            <a:extLst>
              <a:ext uri="{FF2B5EF4-FFF2-40B4-BE49-F238E27FC236}">
                <a16:creationId xmlns:a16="http://schemas.microsoft.com/office/drawing/2014/main" id="{5AC70767-0FA6-48A5-96C0-40087362B0B0}"/>
              </a:ext>
            </a:extLst>
          </p:cNvPr>
          <p:cNvSpPr txBox="1"/>
          <p:nvPr/>
        </p:nvSpPr>
        <p:spPr>
          <a:xfrm>
            <a:off x="2053087" y="6261135"/>
            <a:ext cx="7651630" cy="461665"/>
          </a:xfrm>
          <a:prstGeom prst="rect">
            <a:avLst/>
          </a:prstGeom>
          <a:noFill/>
        </p:spPr>
        <p:txBody>
          <a:bodyPr wrap="square" rtlCol="0">
            <a:spAutoFit/>
          </a:bodyPr>
          <a:lstStyle/>
          <a:p>
            <a:r>
              <a:rPr lang="bn-BD" sz="2400" dirty="0"/>
              <a:t>গোপালগঞ্জ মিশন হাই স্কুল থেকে ম্যাট্রিকুলেশন পাস করেন।</a:t>
            </a:r>
            <a:endParaRPr lang="en-US" sz="2400" dirty="0"/>
          </a:p>
        </p:txBody>
      </p:sp>
      <p:grpSp>
        <p:nvGrpSpPr>
          <p:cNvPr id="8" name="Group 7">
            <a:extLst>
              <a:ext uri="{FF2B5EF4-FFF2-40B4-BE49-F238E27FC236}">
                <a16:creationId xmlns:a16="http://schemas.microsoft.com/office/drawing/2014/main" id="{85FB2825-32F5-4CB4-985A-2B4DFD5F12AF}"/>
              </a:ext>
            </a:extLst>
          </p:cNvPr>
          <p:cNvGrpSpPr/>
          <p:nvPr/>
        </p:nvGrpSpPr>
        <p:grpSpPr>
          <a:xfrm>
            <a:off x="1574321" y="850785"/>
            <a:ext cx="8428008" cy="4727275"/>
            <a:chOff x="1587260" y="785004"/>
            <a:chExt cx="8428008" cy="4727275"/>
          </a:xfrm>
        </p:grpSpPr>
        <p:pic>
          <p:nvPicPr>
            <p:cNvPr id="4" name="Picture 3">
              <a:extLst>
                <a:ext uri="{FF2B5EF4-FFF2-40B4-BE49-F238E27FC236}">
                  <a16:creationId xmlns:a16="http://schemas.microsoft.com/office/drawing/2014/main" id="{997B7D33-1C30-46B5-A177-BCBA796C2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260" y="785004"/>
              <a:ext cx="8428008" cy="472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ACC2C13-6F70-4581-ADEB-DD5E18E1D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886" y="785004"/>
              <a:ext cx="1531997" cy="170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6" name="Picture 5">
            <a:extLst>
              <a:ext uri="{FF2B5EF4-FFF2-40B4-BE49-F238E27FC236}">
                <a16:creationId xmlns:a16="http://schemas.microsoft.com/office/drawing/2014/main" id="{72D47361-3DB9-400E-AAF0-8E9A3F5E1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321" y="813268"/>
            <a:ext cx="8609162" cy="4787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ABAE8843-6164-4116-9100-9B66B93A640A}"/>
              </a:ext>
            </a:extLst>
          </p:cNvPr>
          <p:cNvSpPr txBox="1"/>
          <p:nvPr/>
        </p:nvSpPr>
        <p:spPr>
          <a:xfrm>
            <a:off x="2678187" y="6239581"/>
            <a:ext cx="6835626" cy="461665"/>
          </a:xfrm>
          <a:prstGeom prst="rect">
            <a:avLst/>
          </a:prstGeom>
          <a:noFill/>
        </p:spPr>
        <p:txBody>
          <a:bodyPr wrap="square" rtlCol="0">
            <a:spAutoFit/>
          </a:bodyPr>
          <a:lstStyle/>
          <a:p>
            <a:r>
              <a:rPr lang="bn-BD" sz="2400" dirty="0"/>
              <a:t>কলকাতার ইসলামিয়া কলেজ থেকে বি.এ পাস করেন। </a:t>
            </a:r>
            <a:endParaRPr lang="en-US" sz="2400" dirty="0"/>
          </a:p>
        </p:txBody>
      </p:sp>
      <p:sp>
        <p:nvSpPr>
          <p:cNvPr id="10" name="TextBox 9">
            <a:extLst>
              <a:ext uri="{FF2B5EF4-FFF2-40B4-BE49-F238E27FC236}">
                <a16:creationId xmlns:a16="http://schemas.microsoft.com/office/drawing/2014/main" id="{B83C3180-D8F0-49C5-86D0-6C4BFF8127A7}"/>
              </a:ext>
            </a:extLst>
          </p:cNvPr>
          <p:cNvSpPr txBox="1"/>
          <p:nvPr/>
        </p:nvSpPr>
        <p:spPr>
          <a:xfrm>
            <a:off x="2053087" y="6282689"/>
            <a:ext cx="6987396" cy="461665"/>
          </a:xfrm>
          <a:prstGeom prst="rect">
            <a:avLst/>
          </a:prstGeom>
          <a:noFill/>
        </p:spPr>
        <p:txBody>
          <a:bodyPr wrap="square" rtlCol="0">
            <a:spAutoFit/>
          </a:bodyPr>
          <a:lstStyle/>
          <a:p>
            <a:r>
              <a:rPr lang="bn-BD" sz="2400" dirty="0"/>
              <a:t>এরপর ঢাকা বিশ্ববিদ্যালয়ে আইনশাস্ত্রে পড়াশুনা করেন।</a:t>
            </a:r>
            <a:endParaRPr lang="en-US" sz="2400" dirty="0"/>
          </a:p>
        </p:txBody>
      </p:sp>
      <p:pic>
        <p:nvPicPr>
          <p:cNvPr id="12" name="Picture 11">
            <a:extLst>
              <a:ext uri="{FF2B5EF4-FFF2-40B4-BE49-F238E27FC236}">
                <a16:creationId xmlns:a16="http://schemas.microsoft.com/office/drawing/2014/main" id="{E16CE5B6-C5D6-427F-AFB7-B5093814E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299" y="783075"/>
            <a:ext cx="8747184" cy="4848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03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6"/>
                                        </p:tgtEl>
                                        <p:attrNameLst>
                                          <p:attrName>ppt_w</p:attrName>
                                        </p:attrNameLst>
                                      </p:cBhvr>
                                      <p:tavLst>
                                        <p:tav tm="0">
                                          <p:val>
                                            <p:strVal val="ppt_w"/>
                                          </p:val>
                                        </p:tav>
                                        <p:tav tm="100000">
                                          <p:val>
                                            <p:fltVal val="0"/>
                                          </p:val>
                                        </p:tav>
                                      </p:tavLst>
                                    </p:anim>
                                    <p:anim calcmode="lin" valueType="num">
                                      <p:cBhvr>
                                        <p:cTn id="52" dur="500"/>
                                        <p:tgtEl>
                                          <p:spTgt spid="6"/>
                                        </p:tgtEl>
                                        <p:attrNameLst>
                                          <p:attrName>ppt_h</p:attrName>
                                        </p:attrNameLst>
                                      </p:cBhvr>
                                      <p:tavLst>
                                        <p:tav tm="0">
                                          <p:val>
                                            <p:strVal val="ppt_h"/>
                                          </p:val>
                                        </p:tav>
                                        <p:tav tm="100000">
                                          <p:val>
                                            <p:fltVal val="0"/>
                                          </p:val>
                                        </p:tav>
                                      </p:tavLst>
                                    </p:anim>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53" presetClass="exit" presetSubtype="32" fill="hold" grpId="1" nodeType="with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9" grpId="0"/>
      <p:bldP spid="9" grpId="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800</Words>
  <Application>Microsoft Office PowerPoint</Application>
  <PresentationFormat>Widescreen</PresentationFormat>
  <Paragraphs>114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Shadman Sifat Noman</dc:creator>
  <cp:lastModifiedBy>Shadman Sifat Noman</cp:lastModifiedBy>
  <cp:revision>77</cp:revision>
  <dcterms:created xsi:type="dcterms:W3CDTF">2020-12-05T12:40:32Z</dcterms:created>
  <dcterms:modified xsi:type="dcterms:W3CDTF">2020-12-14T15:15:51Z</dcterms:modified>
</cp:coreProperties>
</file>