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9" r:id="rId2"/>
    <p:sldId id="282" r:id="rId3"/>
    <p:sldId id="261" r:id="rId4"/>
    <p:sldId id="260" r:id="rId5"/>
    <p:sldId id="275" r:id="rId6"/>
    <p:sldId id="269" r:id="rId7"/>
    <p:sldId id="288" r:id="rId8"/>
    <p:sldId id="265" r:id="rId9"/>
    <p:sldId id="264" r:id="rId10"/>
    <p:sldId id="291" r:id="rId11"/>
    <p:sldId id="266" r:id="rId12"/>
    <p:sldId id="292" r:id="rId13"/>
    <p:sldId id="267" r:id="rId14"/>
    <p:sldId id="277" r:id="rId15"/>
    <p:sldId id="315" r:id="rId16"/>
    <p:sldId id="276" r:id="rId17"/>
    <p:sldId id="314" r:id="rId18"/>
    <p:sldId id="268" r:id="rId19"/>
    <p:sldId id="278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2CC"/>
    <a:srgbClr val="1313BD"/>
    <a:srgbClr val="3333FF"/>
    <a:srgbClr val="049CAC"/>
    <a:srgbClr val="FFFF00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19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DBFC-6D05-44A7-BB38-DEDDC88128C5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12B9-2487-480C-B24D-23044A198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84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3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67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96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90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CD Audio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8762999" cy="6705600"/>
          </a:xfrm>
          <a:prstGeom prst="rect">
            <a:avLst/>
          </a:prstGeom>
        </p:spPr>
      </p:pic>
      <p:pic>
        <p:nvPicPr>
          <p:cNvPr id="7" name="Picture 6" descr="20200208_140531.jpg"/>
          <p:cNvPicPr>
            <a:picLocks noChangeAspect="1"/>
          </p:cNvPicPr>
          <p:nvPr/>
        </p:nvPicPr>
        <p:blipFill rotWithShape="1">
          <a:blip r:embed="rId7" cstate="print"/>
          <a:srcRect t="13483" r="2449" b="16479"/>
          <a:stretch/>
        </p:blipFill>
        <p:spPr>
          <a:xfrm>
            <a:off x="304800" y="304800"/>
            <a:ext cx="3007659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1" y="38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POM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ত্রিভূজে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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কোণের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সাপেক্ষে</a:t>
            </a:r>
            <a:endParaRPr lang="en-US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bn-IN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কোণের ত্রিকোণমিতিক অনুপাত</a:t>
                </a:r>
                <a:endParaRPr lang="bn-IN" sz="200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/>
                  <a:t>Sin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IN" sz="2000" dirty="0" smtClean="0"/>
                  <a:t>       </a:t>
                </a:r>
                <a:endParaRPr lang="en-US" sz="2000" dirty="0" smtClean="0"/>
              </a:p>
              <a:p>
                <a:r>
                  <a:rPr lang="en-US" sz="2800" dirty="0" smtClean="0"/>
                  <a:t> cos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dirty="0" smtClean="0"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000" b="1" dirty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t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an</a:t>
                </a:r>
                <a:r>
                  <a:rPr lang="el-GR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𝑷𝑴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𝑶𝑴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blipFill>
                <a:blip r:embed="rId2" cstate="print"/>
                <a:stretch>
                  <a:fillRect l="-2949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3276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POM </a:t>
            </a:r>
            <a:r>
              <a:rPr lang="en-US" sz="2000" dirty="0" err="1" smtClean="0"/>
              <a:t>সমকোণী</a:t>
            </a:r>
            <a:r>
              <a:rPr lang="en-US" sz="2000" dirty="0" smtClean="0"/>
              <a:t> </a:t>
            </a:r>
            <a:r>
              <a:rPr lang="en-US" sz="2000" dirty="0" err="1" smtClean="0"/>
              <a:t>ত্রিভূজে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 </a:t>
            </a:r>
            <a:r>
              <a:rPr lang="en-US" sz="2000" dirty="0" err="1" smtClean="0">
                <a:sym typeface="Symbol"/>
              </a:rPr>
              <a:t>কোণের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সাপেক্ষে</a:t>
            </a:r>
            <a:r>
              <a:rPr lang="en-US" sz="2000" dirty="0" smtClean="0">
                <a:sym typeface="Symbol"/>
              </a:rPr>
              <a:t>  </a:t>
            </a:r>
            <a:r>
              <a:rPr lang="en-US" sz="2000" dirty="0" err="1" smtClean="0">
                <a:sym typeface="Symbol"/>
              </a:rPr>
              <a:t>ত্রিকোণমিতিক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সমুহ</a:t>
            </a:r>
            <a:r>
              <a:rPr lang="bn-IN" sz="2000" dirty="0">
                <a:sym typeface="Symbol"/>
              </a:rPr>
              <a:t>ঃ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3124200" y="27432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00B050"/>
                    </a:solidFill>
                  </a:rPr>
                  <a:t>এদের বিপরীত অনুপাত</a:t>
                </a: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</a:rPr>
                  <a:t>Cosec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Cot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blipFill>
                <a:blip r:embed="rId3" cstate="print"/>
                <a:stretch>
                  <a:fillRect l="-114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864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অনুপাতগুলোর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সম্পর্কঃ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04801" y="1301393"/>
                <a:ext cx="4267200" cy="182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232CC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①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sin</a:t>
                </a:r>
                <a:r>
                  <a:rPr lang="el-GR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  <m: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232CC"/>
                  </a:solidFill>
                </a:endParaRPr>
              </a:p>
              <a:p>
                <a:r>
                  <a:rPr lang="en-US" sz="2000" b="1" dirty="0" err="1" smtClean="0">
                    <a:solidFill>
                      <a:srgbClr val="0232CC"/>
                    </a:solidFill>
                  </a:rPr>
                  <a:t>বিপরী</a:t>
                </a:r>
                <a:r>
                  <a:rPr lang="bn-IN" sz="2000" b="1" dirty="0" smtClean="0">
                    <a:solidFill>
                      <a:srgbClr val="0232CC"/>
                    </a:solidFill>
                  </a:rPr>
                  <a:t>তক্রমে,</a:t>
                </a:r>
              </a:p>
              <a:p>
                <a:r>
                  <a:rPr lang="bn-IN" sz="2000" b="1" dirty="0">
                    <a:solidFill>
                      <a:srgbClr val="0232CC"/>
                    </a:solidFill>
                  </a:rPr>
                  <a:t> </a:t>
                </a:r>
                <a:r>
                  <a:rPr lang="bn-IN" sz="2000" b="1" dirty="0" smtClean="0">
                    <a:solidFill>
                      <a:srgbClr val="0232CC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232CC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cosec</a:t>
                </a:r>
                <a:r>
                  <a:rPr lang="el-GR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232CC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301393"/>
                <a:ext cx="4267200" cy="1822807"/>
              </a:xfrm>
              <a:prstGeom prst="rect">
                <a:avLst/>
              </a:prstGeom>
              <a:blipFill>
                <a:blip r:embed="rId2" cstate="print"/>
                <a:stretch>
                  <a:fillRect l="-1429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4724400" y="1371600"/>
                <a:ext cx="4267200" cy="2007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②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cos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𝒔𝒆𝒄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 err="1">
                    <a:solidFill>
                      <a:srgbClr val="7030A0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7030A0"/>
                    </a:solidFill>
                  </a:rPr>
                  <a:t>তক্রমে</a:t>
                </a:r>
                <a:r>
                  <a:rPr lang="bn-IN" sz="3200" b="1" dirty="0">
                    <a:solidFill>
                      <a:srgbClr val="7030A0"/>
                    </a:solidFill>
                  </a:rPr>
                  <a:t>,</a:t>
                </a:r>
              </a:p>
              <a:p>
                <a:r>
                  <a:rPr lang="bn-IN" sz="3200" b="1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sec</a:t>
                </a:r>
                <a:r>
                  <a:rPr lang="el-GR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71600"/>
                <a:ext cx="4267200" cy="2007473"/>
              </a:xfrm>
              <a:prstGeom prst="rect">
                <a:avLst/>
              </a:prstGeom>
              <a:blipFill>
                <a:blip r:embed="rId3" cstate="print"/>
                <a:stretch>
                  <a:fillRect l="-3571" b="-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152400" y="3886200"/>
                <a:ext cx="4267200" cy="1822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③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tan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 err="1">
                    <a:solidFill>
                      <a:srgbClr val="7030A0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7030A0"/>
                    </a:solidFill>
                  </a:rPr>
                  <a:t>তক্রমে,</a:t>
                </a:r>
              </a:p>
              <a:p>
                <a:r>
                  <a:rPr lang="bn-IN" sz="3200" b="1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cot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𝒕𝒂𝒏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6200"/>
                <a:ext cx="4267200" cy="1822807"/>
              </a:xfrm>
              <a:prstGeom prst="rect">
                <a:avLst/>
              </a:prstGeom>
              <a:blipFill>
                <a:blip r:embed="rId4" cstate="print"/>
                <a:stretch>
                  <a:fillRect l="-357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4724399" y="4038600"/>
                <a:ext cx="4267201" cy="1843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④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tan</a:t>
                </a:r>
                <a:r>
                  <a:rPr lang="el-GR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θ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</m:t>
                        </m:r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232CC"/>
                  </a:solidFill>
                </a:endParaRPr>
              </a:p>
              <a:p>
                <a:r>
                  <a:rPr lang="en-US" sz="2000" b="1" dirty="0" err="1">
                    <a:solidFill>
                      <a:srgbClr val="0232CC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0232CC"/>
                    </a:solidFill>
                  </a:rPr>
                  <a:t>তক্রমে,</a:t>
                </a:r>
              </a:p>
              <a:p>
                <a:r>
                  <a:rPr lang="bn-IN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⑤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      </a:t>
                </a:r>
                <a:r>
                  <a:rPr lang="en-US" sz="3200" b="1" dirty="0">
                    <a:solidFill>
                      <a:srgbClr val="0232CC"/>
                    </a:solidFill>
                  </a:rPr>
                  <a:t>cot</a:t>
                </a:r>
                <a:r>
                  <a:rPr lang="el-GR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</m:t>
                        </m:r>
                        <m:r>
                          <m:rPr>
                            <m:sty m:val="p"/>
                          </m:rP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θ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232CC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4038600"/>
                <a:ext cx="4267201" cy="1843966"/>
              </a:xfrm>
              <a:prstGeom prst="rect">
                <a:avLst/>
              </a:prstGeom>
              <a:blipFill>
                <a:blip r:embed="rId5" cstate="print"/>
                <a:stretch>
                  <a:fillRect l="-3571" b="-6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09600" y="64124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232CC"/>
                </a:solidFill>
              </a:rPr>
              <a:t>bipulsarkar197@gmail.com       01730159555        </a:t>
            </a:r>
            <a:r>
              <a:rPr lang="pt-BR" dirty="0" smtClean="0">
                <a:solidFill>
                  <a:srgbClr val="0232CC"/>
                </a:solidFill>
              </a:rPr>
              <a:t>shibgonj - </a:t>
            </a:r>
            <a:r>
              <a:rPr lang="pt-BR" dirty="0">
                <a:solidFill>
                  <a:srgbClr val="0232CC"/>
                </a:solidFill>
              </a:rPr>
              <a:t>bogura</a:t>
            </a:r>
            <a:endParaRPr lang="en-US" dirty="0">
              <a:solidFill>
                <a:srgbClr val="0232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NikoshBAN" panose="02000000000000000000" pitchFamily="2" charset="0"/>
              </a:rPr>
              <a:t>Θ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মানের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3200" b="1" dirty="0">
              <a:solidFill>
                <a:srgbClr val="1313B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30139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232CC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63246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 smtClean="0">
                <a:solidFill>
                  <a:srgbClr val="0232CC"/>
                </a:solidFill>
              </a:rPr>
              <a:t>  </a:t>
            </a:r>
            <a:r>
              <a:rPr lang="pt-BR" sz="2000" b="1" dirty="0" smtClean="0">
                <a:solidFill>
                  <a:srgbClr val="1313BD"/>
                </a:solidFill>
              </a:rPr>
              <a:t>bipulsarkar197@gmail.com       </a:t>
            </a:r>
            <a:r>
              <a:rPr lang="pt-BR" sz="2000" b="1" dirty="0">
                <a:solidFill>
                  <a:srgbClr val="1313BD"/>
                </a:solidFill>
              </a:rPr>
              <a:t>01730159555      </a:t>
            </a:r>
            <a:r>
              <a:rPr lang="bn-IN" sz="2000" b="1" dirty="0" smtClean="0">
                <a:solidFill>
                  <a:srgbClr val="1313BD"/>
                </a:solidFill>
              </a:rPr>
              <a:t>  </a:t>
            </a:r>
            <a:r>
              <a:rPr lang="pt-BR" sz="2000" b="1" dirty="0" smtClean="0">
                <a:solidFill>
                  <a:srgbClr val="1313BD"/>
                </a:solidFill>
              </a:rPr>
              <a:t>  shibgonj - </a:t>
            </a:r>
            <a:r>
              <a:rPr lang="pt-BR" sz="2000" b="1" dirty="0">
                <a:solidFill>
                  <a:srgbClr val="1313BD"/>
                </a:solidFill>
              </a:rPr>
              <a:t>bogura</a:t>
            </a:r>
            <a:endParaRPr lang="en-US" sz="20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5163158"/>
                  </p:ext>
                </p:extLst>
              </p:nvPr>
            </p:nvGraphicFramePr>
            <p:xfrm>
              <a:off x="457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30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45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=60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90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4014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75163158"/>
                  </p:ext>
                </p:extLst>
              </p:nvPr>
            </p:nvGraphicFramePr>
            <p:xfrm>
              <a:off x="457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11250" r="-331016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11250" r="-231016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11250" r="-170000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730" t="-11250" r="-1873" b="-9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76724" r="-331016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76724" r="-231016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76724" r="-170000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175214" r="-331016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175214" r="-231016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175214" r="-170000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233333" r="-331016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233333" r="-170000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400000" r="-331016" b="-23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400000" r="-170000" b="-23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413669" r="-331016" b="-93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413669" r="-231016" b="-93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620870" r="-231016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620870" r="-170000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574014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96774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অসংজ্ঞায়িত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0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9445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অভেদ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সমুহঃ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           sin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1313BD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1313BD"/>
                    </a:solidFill>
                  </a:rPr>
                  <a:t>             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1313BD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blipFill>
                <a:blip r:embed="rId2" cstate="print"/>
                <a:stretch>
                  <a:fillRect l="-2286" t="-3235" b="-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596581" y="1385480"/>
                <a:ext cx="4090219" cy="2149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𝒔𝒆𝒄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𝒕𝒂𝒏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       sec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>
                  <a:solidFill>
                    <a:srgbClr val="3333FF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3333FF"/>
                    </a:solidFill>
                  </a:rPr>
                  <a:t>         tan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81" y="1385480"/>
                <a:ext cx="4090219" cy="2149691"/>
              </a:xfrm>
              <a:prstGeom prst="rect">
                <a:avLst/>
              </a:prstGeom>
              <a:blipFill>
                <a:blip r:embed="rId3" cstate="print"/>
                <a:stretch>
                  <a:fillRect l="-2235" t="-3116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𝒄𝒐𝒕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blipFill>
                <a:blip r:embed="rId4" cstate="print"/>
                <a:stretch>
                  <a:fillRect t="-1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81000" y="4876800"/>
                <a:ext cx="3886200" cy="150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𝒄𝒐𝒕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</m:oMath>
                </a14:m>
                <a:endParaRPr lang="en-US" sz="2800" b="1" dirty="0" smtClean="0">
                  <a:solidFill>
                    <a:srgbClr val="0232CC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0232CC"/>
                    </a:solidFill>
                  </a:rPr>
                  <a:t> cosec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3886200" cy="1503104"/>
              </a:xfrm>
              <a:prstGeom prst="rect">
                <a:avLst/>
              </a:prstGeom>
              <a:blipFill>
                <a:blip r:embed="rId5" cstate="print"/>
                <a:stretch>
                  <a:fillRect l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4734232" y="4876800"/>
                <a:ext cx="3886200" cy="107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𝒄𝒐𝒕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</m:oMath>
                  </m:oMathPara>
                </a14:m>
                <a:endParaRPr lang="en-US" sz="2800" b="1" dirty="0" smtClean="0">
                  <a:solidFill>
                    <a:srgbClr val="3333FF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3333FF"/>
                    </a:solidFill>
                  </a:rPr>
                  <a:t>   cot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lang="en-US" sz="2800" b="1" dirty="0" smtClean="0">
                  <a:solidFill>
                    <a:srgbClr val="3333FF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32" y="4876800"/>
                <a:ext cx="3886200" cy="1072217"/>
              </a:xfrm>
              <a:prstGeom prst="rect">
                <a:avLst/>
              </a:prstGeom>
              <a:blipFill>
                <a:blip r:embed="rId6" cstate="print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603504" y="6172200"/>
            <a:ext cx="8311896" cy="685800"/>
          </a:xfrm>
        </p:spPr>
        <p:txBody>
          <a:bodyPr/>
          <a:lstStyle/>
          <a:p>
            <a:r>
              <a:rPr lang="pt-BR" sz="2000" dirty="0" smtClean="0">
                <a:solidFill>
                  <a:srgbClr val="0232CC"/>
                </a:solidFill>
              </a:rPr>
              <a:t>bipulsarkar197@gmail.com       01730159555        shibgonj bogura</a:t>
            </a:r>
            <a:endParaRPr lang="en-US" sz="2000" dirty="0">
              <a:solidFill>
                <a:srgbClr val="0232CC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6172200" y="6305550"/>
            <a:ext cx="2476500" cy="476250"/>
          </a:xfrm>
        </p:spPr>
        <p:txBody>
          <a:bodyPr/>
          <a:lstStyle/>
          <a:p>
            <a:fld id="{1A426805-3AEE-4274-A06D-4A064237EE4C}" type="datetime3">
              <a:rPr lang="en-US" sz="2000" smtClean="0">
                <a:solidFill>
                  <a:srgbClr val="00B050"/>
                </a:solidFill>
              </a:rPr>
              <a:pPr/>
              <a:t>15 December 2020</a:t>
            </a:fld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9491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lpurosh"/>
              </a:rPr>
              <a:t>১৪।</a:t>
            </a:r>
            <a:r>
              <a:rPr lang="bn-IN" sz="2800" b="1" dirty="0">
                <a:solidFill>
                  <a:srgbClr val="00B050"/>
                </a:solidFill>
                <a:latin typeface="Kalpurosh"/>
              </a:rPr>
              <a:t>  </a:t>
            </a:r>
            <a:r>
              <a:rPr lang="en-US" sz="2800" b="1" dirty="0" err="1">
                <a:solidFill>
                  <a:srgbClr val="00B050"/>
                </a:solidFill>
                <a:latin typeface="Kalpurosh"/>
              </a:rPr>
              <a:t>দেখাও</a:t>
            </a:r>
            <a:r>
              <a:rPr lang="en-US" sz="2800" b="1" dirty="0">
                <a:solidFill>
                  <a:srgbClr val="00B050"/>
                </a:solidFill>
                <a:latin typeface="Kal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lpurosh"/>
              </a:rPr>
              <a:t>যে</a:t>
            </a:r>
            <a:r>
              <a:rPr lang="en-US" sz="2800" b="1" dirty="0">
                <a:solidFill>
                  <a:srgbClr val="00B050"/>
                </a:solidFill>
                <a:latin typeface="Kalpurosh"/>
              </a:rPr>
              <a:t>, cos60</a:t>
            </a:r>
            <a:r>
              <a:rPr lang="en-US" sz="28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en-US" sz="2800" b="1" dirty="0">
                <a:solidFill>
                  <a:srgbClr val="00B050"/>
                </a:solidFill>
                <a:latin typeface="Kalpurosh"/>
              </a:rPr>
              <a:t>.cos30</a:t>
            </a:r>
            <a:r>
              <a:rPr lang="en-US" sz="28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˚+ </a:t>
            </a:r>
            <a:r>
              <a:rPr lang="en-US" sz="2800" b="1" dirty="0">
                <a:solidFill>
                  <a:srgbClr val="00B050"/>
                </a:solidFill>
                <a:latin typeface="Kalpurosh"/>
              </a:rPr>
              <a:t>sin60</a:t>
            </a:r>
            <a:r>
              <a:rPr lang="en-US" sz="28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en-US" sz="2800" b="1" dirty="0">
                <a:solidFill>
                  <a:srgbClr val="00B050"/>
                </a:solidFill>
                <a:latin typeface="Kalpurosh"/>
              </a:rPr>
              <a:t>sin30</a:t>
            </a:r>
            <a:r>
              <a:rPr lang="en-US" sz="28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en-US" sz="2800" b="1" dirty="0">
                <a:solidFill>
                  <a:srgbClr val="00B050"/>
                </a:solidFill>
                <a:latin typeface="Kalpurosh"/>
              </a:rPr>
              <a:t>=cos30</a:t>
            </a:r>
            <a:r>
              <a:rPr lang="en-US" sz="28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sz="2800" dirty="0">
                <a:latin typeface="Kalpurosh"/>
              </a:rPr>
              <a:t> </a:t>
            </a:r>
            <a:br>
              <a:rPr lang="bn-IN" sz="2800" dirty="0">
                <a:latin typeface="Kalpurosh"/>
              </a:rPr>
            </a:br>
            <a:r>
              <a:rPr lang="en-US" sz="2800" dirty="0">
                <a:latin typeface="Kalpurosh"/>
              </a:rPr>
              <a:t> ১৫।</a:t>
            </a:r>
            <a:r>
              <a:rPr lang="bn-IN" sz="2800" b="1" dirty="0">
                <a:solidFill>
                  <a:srgbClr val="00B050"/>
                </a:solidFill>
                <a:latin typeface="Kal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lpurosh"/>
              </a:rPr>
              <a:t>দেখাও</a:t>
            </a:r>
            <a:r>
              <a:rPr lang="en-US" sz="2800" b="1" dirty="0">
                <a:solidFill>
                  <a:srgbClr val="00B050"/>
                </a:solidFill>
                <a:latin typeface="Kalpurosh"/>
              </a:rPr>
              <a:t> যে,sin3A=cos3A  </a:t>
            </a:r>
            <a:r>
              <a:rPr lang="en-US" sz="2800" b="1" dirty="0" err="1">
                <a:solidFill>
                  <a:srgbClr val="00B050"/>
                </a:solidFill>
                <a:latin typeface="Kalpurosh"/>
              </a:rPr>
              <a:t>যদি</a:t>
            </a:r>
            <a:r>
              <a:rPr lang="en-US" sz="2800" b="1" dirty="0">
                <a:solidFill>
                  <a:srgbClr val="00B050"/>
                </a:solidFill>
                <a:latin typeface="Kalpurosh"/>
              </a:rPr>
              <a:t> A=15</a:t>
            </a:r>
            <a:r>
              <a:rPr lang="en-US" sz="28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 </a:t>
            </a:r>
            <a:r>
              <a:rPr lang="en-US" sz="2800" b="1" dirty="0" err="1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হয়</a:t>
            </a:r>
            <a:r>
              <a:rPr lang="en-US" sz="28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।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58140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12/15/2020 10:34:51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206" y="279419"/>
            <a:ext cx="5791200" cy="1162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984" y="2073504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D0957"/>
                </a:solidFill>
                <a:latin typeface="Kalpurosh"/>
              </a:rPr>
              <a:t>৯.২ </a:t>
            </a:r>
            <a:r>
              <a:rPr lang="en-US" sz="3200" dirty="0" err="1">
                <a:solidFill>
                  <a:srgbClr val="0D0957"/>
                </a:solidFill>
                <a:latin typeface="Kalpurosh"/>
              </a:rPr>
              <a:t>প্রশ্নঃ</a:t>
            </a:r>
            <a:r>
              <a:rPr lang="en-US" sz="3200" dirty="0">
                <a:solidFill>
                  <a:srgbClr val="0D0957"/>
                </a:solidFill>
                <a:latin typeface="Kalpurosh"/>
              </a:rPr>
              <a:t> </a:t>
            </a:r>
            <a:endParaRPr lang="bn-IN" sz="3200" dirty="0">
              <a:solidFill>
                <a:srgbClr val="0D0957"/>
              </a:solidFill>
              <a:latin typeface="Kalpurosh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6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72" y="0"/>
            <a:ext cx="8642555" cy="10212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Kalpurosh"/>
              </a:rPr>
              <a:t>১৪।</a:t>
            </a:r>
            <a:r>
              <a:rPr lang="bn-IN" sz="2400" b="1" dirty="0" smtClean="0">
                <a:solidFill>
                  <a:srgbClr val="00B050"/>
                </a:solidFill>
                <a:latin typeface="Kalpurosh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Kalpurosh"/>
              </a:rPr>
              <a:t>দেখাও</a:t>
            </a:r>
            <a:r>
              <a:rPr lang="en-US" sz="2400" b="1" dirty="0" smtClean="0">
                <a:solidFill>
                  <a:srgbClr val="00B050"/>
                </a:solidFill>
                <a:latin typeface="Kalpurosh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Kalpurosh"/>
              </a:rPr>
              <a:t>যে</a:t>
            </a:r>
            <a:r>
              <a:rPr lang="en-US" sz="2400" b="1" dirty="0" smtClean="0">
                <a:solidFill>
                  <a:srgbClr val="00B050"/>
                </a:solidFill>
                <a:latin typeface="Kalpurosh"/>
              </a:rPr>
              <a:t>, cos60</a:t>
            </a:r>
            <a:r>
              <a:rPr lang="en-US" sz="24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en-US" sz="2400" b="1" dirty="0">
                <a:solidFill>
                  <a:srgbClr val="00B050"/>
                </a:solidFill>
                <a:latin typeface="Kalpurosh"/>
              </a:rPr>
              <a:t>.cos30</a:t>
            </a:r>
            <a:r>
              <a:rPr lang="en-US" sz="2400" b="1" dirty="0" smtClean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˚+ </a:t>
            </a:r>
            <a:r>
              <a:rPr lang="en-US" sz="2400" b="1" dirty="0" smtClean="0">
                <a:solidFill>
                  <a:srgbClr val="00B050"/>
                </a:solidFill>
                <a:latin typeface="Kalpurosh"/>
              </a:rPr>
              <a:t>sin60</a:t>
            </a:r>
            <a:r>
              <a:rPr lang="en-US" sz="24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en-US" sz="2400" b="1" dirty="0">
                <a:solidFill>
                  <a:srgbClr val="00B050"/>
                </a:solidFill>
                <a:latin typeface="Kalpurosh"/>
              </a:rPr>
              <a:t>sin30</a:t>
            </a:r>
            <a:r>
              <a:rPr lang="en-US" sz="24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en-US" sz="2400" b="1" dirty="0" smtClean="0">
                <a:solidFill>
                  <a:srgbClr val="00B050"/>
                </a:solidFill>
                <a:latin typeface="Kalpurosh"/>
              </a:rPr>
              <a:t>=cos30</a:t>
            </a:r>
            <a:r>
              <a:rPr lang="en-US" sz="2400" b="1" dirty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sz="2400" dirty="0" smtClean="0">
                <a:latin typeface="Kalpurosh"/>
              </a:rPr>
              <a:t> </a:t>
            </a:r>
            <a:br>
              <a:rPr lang="bn-IN" sz="2400" dirty="0" smtClean="0">
                <a:latin typeface="Kalpurosh"/>
              </a:rPr>
            </a:br>
            <a:r>
              <a:rPr lang="en-US" sz="2400" dirty="0" smtClean="0">
                <a:latin typeface="Kalpurosh"/>
              </a:rPr>
              <a:t> ১৫।</a:t>
            </a:r>
            <a:r>
              <a:rPr lang="bn-IN" sz="2400" b="1" dirty="0" smtClean="0">
                <a:solidFill>
                  <a:srgbClr val="00B050"/>
                </a:solidFill>
                <a:latin typeface="Kalpurosh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Kalpurosh"/>
              </a:rPr>
              <a:t>দেখাও</a:t>
            </a:r>
            <a:r>
              <a:rPr lang="en-US" sz="2400" b="1" dirty="0" smtClean="0">
                <a:solidFill>
                  <a:srgbClr val="00B050"/>
                </a:solidFill>
                <a:latin typeface="Kalpurosh"/>
              </a:rPr>
              <a:t> যে,sin3A=cos3A  </a:t>
            </a:r>
            <a:r>
              <a:rPr lang="en-US" sz="2400" b="1" dirty="0" err="1" smtClean="0">
                <a:solidFill>
                  <a:srgbClr val="00B050"/>
                </a:solidFill>
                <a:latin typeface="Kalpurosh"/>
              </a:rPr>
              <a:t>যদি</a:t>
            </a:r>
            <a:r>
              <a:rPr lang="en-US" sz="2400" b="1" dirty="0" smtClean="0">
                <a:solidFill>
                  <a:srgbClr val="00B050"/>
                </a:solidFill>
                <a:latin typeface="Kalpurosh"/>
              </a:rPr>
              <a:t> A=15</a:t>
            </a:r>
            <a:r>
              <a:rPr lang="en-US" sz="2400" b="1" dirty="0" smtClean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 </a:t>
            </a:r>
            <a:r>
              <a:rPr lang="en-US" sz="2400" b="1" dirty="0" err="1" smtClean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হয়</a:t>
            </a:r>
            <a:r>
              <a:rPr lang="en-US" sz="2400" b="1" dirty="0" smtClean="0">
                <a:solidFill>
                  <a:srgbClr val="00B050"/>
                </a:solidFill>
                <a:latin typeface="Kal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।</a:t>
            </a:r>
            <a:endParaRPr lang="en-US" sz="2400" dirty="0">
              <a:latin typeface="Kalpurosh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021222"/>
                <a:ext cx="4514850" cy="51557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B050"/>
                    </a:solidFill>
                    <a:latin typeface="Kalpurosh"/>
                  </a:rPr>
                  <a:t>সমাধানঃ১৪</a:t>
                </a:r>
              </a:p>
              <a:p>
                <a:pPr marL="0" indent="0">
                  <a:buNone/>
                </a:pPr>
                <a:r>
                  <a:rPr lang="bn-IN" sz="2000" b="1" dirty="0" smtClean="0">
                    <a:solidFill>
                      <a:srgbClr val="00B050"/>
                    </a:solidFill>
                    <a:latin typeface="Kalpurosh"/>
                  </a:rPr>
                  <a:t>বামপক্ষ,</a:t>
                </a:r>
                <a:r>
                  <a:rPr lang="en-US" sz="2000" b="1" dirty="0">
                    <a:solidFill>
                      <a:srgbClr val="00B050"/>
                    </a:solidFill>
                    <a:latin typeface="Kalpurosh"/>
                  </a:rPr>
                  <a:t> </a:t>
                </a:r>
                <a:endParaRPr lang="en-US" sz="2000" b="1" dirty="0" smtClean="0">
                  <a:solidFill>
                    <a:srgbClr val="00B050"/>
                  </a:solidFill>
                  <a:latin typeface="Kalpurosh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B050"/>
                    </a:solidFill>
                    <a:latin typeface="Kalpurosh"/>
                  </a:rPr>
                  <a:t>cos60</a:t>
                </a:r>
                <a:r>
                  <a:rPr lang="en-US" sz="2000" b="1" dirty="0">
                    <a:solidFill>
                      <a:srgbClr val="00B05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000" b="1" dirty="0">
                    <a:solidFill>
                      <a:srgbClr val="00B050"/>
                    </a:solidFill>
                    <a:latin typeface="Kalpurosh"/>
                  </a:rPr>
                  <a:t>.cos30</a:t>
                </a:r>
                <a:r>
                  <a:rPr lang="en-US" sz="2000" b="1" dirty="0">
                    <a:solidFill>
                      <a:srgbClr val="00B05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˚+ </a:t>
                </a:r>
                <a:r>
                  <a:rPr lang="en-US" sz="2000" b="1" dirty="0">
                    <a:solidFill>
                      <a:srgbClr val="00B050"/>
                    </a:solidFill>
                    <a:latin typeface="Kalpurosh"/>
                  </a:rPr>
                  <a:t>sin60</a:t>
                </a:r>
                <a:r>
                  <a:rPr lang="en-US" sz="2000" b="1" dirty="0">
                    <a:solidFill>
                      <a:srgbClr val="00B05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sz="2000" b="1" dirty="0">
                    <a:solidFill>
                      <a:srgbClr val="00B050"/>
                    </a:solidFill>
                    <a:latin typeface="Kalpurosh"/>
                  </a:rPr>
                  <a:t>sin30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Kalpuro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×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Kalpurosh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Kalpurosh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Kalpuro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Kalpurosh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Kalpurosh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Kalpurosh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×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Kalpurosh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</m:oMath>
                </a14:m>
                <a:endParaRPr lang="en-US" dirty="0" smtClean="0">
                  <a:latin typeface="Kalpuros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Kalpuros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Kalpuros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Kalpuros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Kalpuros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Kalpuros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Kalpuros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Kalpuros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Kalpuros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Kalpuros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Kalpuros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Kalpurosh"/>
                              </a:rPr>
                              <m:t>𝟑</m:t>
                            </m:r>
                          </m:e>
                        </m:rad>
                        <m:r>
                          <a:rPr lang="en-US" b="1" i="1" smtClean="0">
                            <a:latin typeface="Kalpuros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Kalpuros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latin typeface="Kalpurosh"/>
                          </a:rPr>
                          <m:t>𝟒</m:t>
                        </m:r>
                      </m:den>
                    </m:f>
                  </m:oMath>
                </a14:m>
                <a:endParaRPr lang="en-US" b="1" i="1" dirty="0" smtClean="0">
                  <a:latin typeface="Kalpuros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latin typeface="Kalpuros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Kalpuros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Kalpuros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Kalpuros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Kalpuros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Kalpuros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Kalpuros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Kalpuros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Kalpuros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Kalpuros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Kalpurosh"/>
                </a:endParaRPr>
              </a:p>
              <a:p>
                <a:pPr marL="0" indent="0">
                  <a:buNone/>
                </a:pPr>
                <a:r>
                  <a:rPr lang="bn-IN" sz="2000" b="1" dirty="0" smtClean="0">
                    <a:solidFill>
                      <a:srgbClr val="0070C0"/>
                    </a:solidFill>
                    <a:latin typeface="Kalpurosh"/>
                  </a:rPr>
                  <a:t>ডানপক্ষ</a:t>
                </a:r>
                <a:r>
                  <a:rPr lang="en-US" dirty="0" smtClean="0">
                    <a:latin typeface="Kalpurosh"/>
                  </a:rPr>
                  <a:t>=cos30</a:t>
                </a:r>
                <a:r>
                  <a:rPr lang="el-GR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dirty="0" smtClean="0">
                    <a:latin typeface="Kal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Kalpuros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Kalpuros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Kalpuros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Kalpurosh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b="1" dirty="0">
                    <a:solidFill>
                      <a:srgbClr val="0070C0"/>
                    </a:solidFill>
                    <a:latin typeface="Kalpurosh"/>
                  </a:rPr>
                  <a:t> </a:t>
                </a:r>
                <a:endParaRPr lang="en-US" b="1" dirty="0" smtClean="0">
                  <a:solidFill>
                    <a:srgbClr val="0070C0"/>
                  </a:solidFill>
                  <a:latin typeface="Kalpurosh"/>
                </a:endParaRPr>
              </a:p>
              <a:p>
                <a:pPr marL="0" indent="0">
                  <a:buNone/>
                </a:pPr>
                <a:r>
                  <a:rPr lang="bn-IN" sz="1800" b="1" dirty="0" smtClean="0">
                    <a:solidFill>
                      <a:srgbClr val="0070C0"/>
                    </a:solidFill>
                    <a:latin typeface="Kalpurosh"/>
                  </a:rPr>
                  <a:t>বামপক্ষ=ডানপক্ষ</a:t>
                </a:r>
                <a:endParaRPr lang="en-US" sz="1800" b="1" dirty="0" smtClean="0">
                  <a:solidFill>
                    <a:srgbClr val="0070C0"/>
                  </a:solidFill>
                  <a:latin typeface="Kalpurosh"/>
                </a:endParaRPr>
              </a:p>
              <a:p>
                <a:pPr marL="0" indent="0" algn="ctr">
                  <a:buNone/>
                </a:pPr>
                <a:r>
                  <a:rPr lang="bn-IN" sz="1800" b="1" dirty="0" smtClean="0">
                    <a:solidFill>
                      <a:srgbClr val="0070C0"/>
                    </a:solidFill>
                    <a:latin typeface="Kalpurosh"/>
                  </a:rPr>
                  <a:t>(</a:t>
                </a:r>
                <a:r>
                  <a:rPr lang="bn-IN" sz="1800" b="1" dirty="0">
                    <a:solidFill>
                      <a:srgbClr val="0070C0"/>
                    </a:solidFill>
                    <a:latin typeface="Kalpurosh"/>
                  </a:rPr>
                  <a:t>দেখানো হলো)</a:t>
                </a:r>
                <a:endParaRPr lang="en-US" sz="1800" b="1" dirty="0">
                  <a:solidFill>
                    <a:srgbClr val="0070C0"/>
                  </a:solidFill>
                  <a:latin typeface="Kalpurosh"/>
                </a:endParaRPr>
              </a:p>
              <a:p>
                <a:pPr marL="0" indent="0">
                  <a:buNone/>
                </a:pPr>
                <a:endParaRPr lang="en-US" sz="1800" dirty="0">
                  <a:latin typeface="Kalpuros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021222"/>
                <a:ext cx="4514850" cy="5155741"/>
              </a:xfrm>
              <a:blipFill>
                <a:blip r:embed="rId2" cstate="print"/>
                <a:stretch>
                  <a:fillRect l="-2429"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021222"/>
                <a:ext cx="4514850" cy="51557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2000" b="1" dirty="0" smtClean="0">
                    <a:solidFill>
                      <a:srgbClr val="00B050"/>
                    </a:solidFill>
                    <a:latin typeface="Kalpusosh"/>
                  </a:rPr>
                  <a:t>সমাধানঃ১৫</a:t>
                </a:r>
              </a:p>
              <a:p>
                <a:pPr marL="0" indent="0">
                  <a:buNone/>
                </a:pPr>
                <a:r>
                  <a:rPr lang="bn-IN" sz="2000" b="1" dirty="0" smtClean="0">
                    <a:solidFill>
                      <a:srgbClr val="00B050"/>
                    </a:solidFill>
                    <a:latin typeface="Kalpusosh"/>
                  </a:rPr>
                  <a:t>বামপক্ষ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Kalpusosh"/>
                  </a:rPr>
                  <a:t>,</a:t>
                </a:r>
                <a:r>
                  <a:rPr lang="en-US" sz="2000" b="1" dirty="0">
                    <a:solidFill>
                      <a:srgbClr val="00B050"/>
                    </a:solidFill>
                    <a:latin typeface="Kalpusosh"/>
                  </a:rPr>
                  <a:t>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Kalpusosh"/>
                  </a:rPr>
                  <a:t>sin3A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Kalpusosh"/>
                  </a:rPr>
                  <a:t>=sin 3×15</a:t>
                </a:r>
                <a:r>
                  <a:rPr lang="el-GR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{∵ A=15˚}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=sin45˚=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=</a:t>
                </a:r>
                <a:r>
                  <a:rPr lang="en-US" b="1" dirty="0" smtClean="0">
                    <a:solidFill>
                      <a:srgbClr val="00B050"/>
                    </a:solidFill>
                    <a:latin typeface="Kalpusosh"/>
                  </a:rPr>
                  <a:t>cos3A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Kalpusosh"/>
                  </a:rPr>
                  <a:t>=cos3 15</a:t>
                </a:r>
                <a:r>
                  <a:rPr lang="en-US" b="1" dirty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en-US" b="1" dirty="0" smtClean="0">
                    <a:solidFill>
                      <a:srgbClr val="00B050"/>
                    </a:solidFill>
                    <a:latin typeface="Kalpusosh"/>
                  </a:rPr>
                  <a:t>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{</a:t>
                </a:r>
                <a:r>
                  <a:rPr lang="en-US" b="1" dirty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∵ A=15˚</a:t>
                </a:r>
                <a:r>
                  <a:rPr lang="en-US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}</a:t>
                </a:r>
              </a:p>
              <a:p>
                <a:pPr marL="0" indent="0">
                  <a:buNone/>
                </a:pPr>
                <a:r>
                  <a:rPr lang="bn-IN" sz="2000" b="1" dirty="0" smtClean="0">
                    <a:solidFill>
                      <a:srgbClr val="0070C0"/>
                    </a:solidFill>
                    <a:latin typeface="Kalpurosh"/>
                  </a:rPr>
                  <a:t>ডানপক্ষ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Kalpurosh"/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=cos45</a:t>
                </a:r>
                <a:r>
                  <a:rPr lang="en-US" b="1" dirty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 smtClean="0">
                  <a:solidFill>
                    <a:srgbClr val="0070C0"/>
                  </a:solidFill>
                  <a:latin typeface="Kalpusosh"/>
                </a:endParaRPr>
              </a:p>
              <a:p>
                <a:pPr marL="0" indent="0">
                  <a:buNone/>
                </a:pPr>
                <a:r>
                  <a:rPr lang="bn-IN" b="1" dirty="0" smtClean="0">
                    <a:solidFill>
                      <a:srgbClr val="0070C0"/>
                    </a:solidFill>
                    <a:latin typeface="Kalpusosh"/>
                  </a:rPr>
                  <a:t> </a:t>
                </a:r>
                <a:r>
                  <a:rPr lang="bn-IN" sz="2000" b="1" dirty="0" smtClean="0">
                    <a:solidFill>
                      <a:srgbClr val="0070C0"/>
                    </a:solidFill>
                    <a:latin typeface="Kalpusosh"/>
                  </a:rPr>
                  <a:t>বামপক্ষ=ডানপক্ষ</a:t>
                </a:r>
                <a:endParaRPr lang="en-US" sz="2000" b="1" dirty="0" smtClean="0">
                  <a:solidFill>
                    <a:srgbClr val="0070C0"/>
                  </a:solidFill>
                  <a:latin typeface="Kalpusosh"/>
                </a:endParaRPr>
              </a:p>
              <a:p>
                <a:pPr marL="0" indent="0" algn="ctr">
                  <a:buNone/>
                </a:pPr>
                <a:r>
                  <a:rPr lang="bn-IN" sz="2000" b="1" dirty="0" smtClean="0">
                    <a:solidFill>
                      <a:srgbClr val="0070C0"/>
                    </a:solidFill>
                    <a:latin typeface="Kalpusosh"/>
                  </a:rPr>
                  <a:t>(</a:t>
                </a:r>
                <a:r>
                  <a:rPr lang="bn-IN" sz="2000" b="1" dirty="0">
                    <a:solidFill>
                      <a:srgbClr val="0070C0"/>
                    </a:solidFill>
                    <a:latin typeface="Kalpusosh"/>
                  </a:rPr>
                  <a:t>দেখানো হলো)</a:t>
                </a:r>
                <a:endParaRPr lang="en-US" sz="2000" b="1" dirty="0">
                  <a:solidFill>
                    <a:srgbClr val="0070C0"/>
                  </a:solidFill>
                  <a:latin typeface="Kalpusosh"/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021222"/>
                <a:ext cx="4514850" cy="5155741"/>
              </a:xfrm>
              <a:blipFill>
                <a:blip r:embed="rId3" cstate="print"/>
                <a:stretch>
                  <a:fillRect l="-2429"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8981768" cy="365125"/>
          </a:xfrm>
        </p:spPr>
        <p:txBody>
          <a:bodyPr/>
          <a:lstStyle/>
          <a:p>
            <a:r>
              <a:rPr lang="en-US" sz="1800" b="1" dirty="0" err="1" smtClean="0">
                <a:solidFill>
                  <a:srgbClr val="0A561C"/>
                </a:solidFill>
              </a:rPr>
              <a:t>bipul</a:t>
            </a:r>
            <a:r>
              <a:rPr lang="en-US" sz="1800" b="1" dirty="0" smtClean="0">
                <a:solidFill>
                  <a:srgbClr val="0A561C"/>
                </a:solidFill>
              </a:rPr>
              <a:t> </a:t>
            </a:r>
            <a:r>
              <a:rPr lang="en-US" sz="1800" b="1" dirty="0" err="1" smtClean="0">
                <a:solidFill>
                  <a:srgbClr val="0A561C"/>
                </a:solidFill>
              </a:rPr>
              <a:t>sarkar</a:t>
            </a:r>
            <a:r>
              <a:rPr lang="en-US" sz="1800" b="1" dirty="0" smtClean="0">
                <a:solidFill>
                  <a:srgbClr val="0A561C"/>
                </a:solidFill>
              </a:rPr>
              <a:t> - </a:t>
            </a:r>
            <a:r>
              <a:rPr lang="en-US" sz="1800" b="1" dirty="0" err="1" smtClean="0">
                <a:solidFill>
                  <a:srgbClr val="0A561C"/>
                </a:solidFill>
              </a:rPr>
              <a:t>Atmool</a:t>
            </a:r>
            <a:r>
              <a:rPr lang="en-US" sz="1800" b="1" dirty="0" smtClean="0">
                <a:solidFill>
                  <a:srgbClr val="0A561C"/>
                </a:solidFill>
              </a:rPr>
              <a:t> </a:t>
            </a:r>
            <a:r>
              <a:rPr lang="en-US" sz="1800" b="1" dirty="0" err="1" smtClean="0">
                <a:solidFill>
                  <a:srgbClr val="0A561C"/>
                </a:solidFill>
              </a:rPr>
              <a:t>b/l</a:t>
            </a:r>
            <a:r>
              <a:rPr lang="en-US" sz="1800" b="1" dirty="0" smtClean="0">
                <a:solidFill>
                  <a:srgbClr val="0A561C"/>
                </a:solidFill>
              </a:rPr>
              <a:t>  high school-</a:t>
            </a:r>
            <a:r>
              <a:rPr lang="en-US" sz="1800" b="1" dirty="0" err="1" smtClean="0">
                <a:solidFill>
                  <a:srgbClr val="0A561C"/>
                </a:solidFill>
              </a:rPr>
              <a:t>shibgonj</a:t>
            </a:r>
            <a:r>
              <a:rPr lang="en-US" sz="1800" b="1" dirty="0" smtClean="0">
                <a:solidFill>
                  <a:srgbClr val="0A561C"/>
                </a:solidFill>
              </a:rPr>
              <a:t>-</a:t>
            </a:r>
            <a:r>
              <a:rPr lang="en-US" sz="1800" b="1" dirty="0" err="1" smtClean="0">
                <a:solidFill>
                  <a:srgbClr val="0A561C"/>
                </a:solidFill>
              </a:rPr>
              <a:t>bogura</a:t>
            </a:r>
            <a:r>
              <a:rPr lang="en-US" sz="1800" b="1" dirty="0" smtClean="0">
                <a:solidFill>
                  <a:srgbClr val="0A561C"/>
                </a:solidFill>
              </a:rPr>
              <a:t>  01730169555</a:t>
            </a:r>
            <a:endParaRPr lang="en-US" sz="1800" b="1" dirty="0">
              <a:solidFill>
                <a:srgbClr val="0A56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98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1361" y="3462514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12/15/2020 10:34:52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6400800" cy="46457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bipulsarkar1977@gmail.com        </a:t>
            </a:r>
            <a:r>
              <a:rPr lang="en-US" sz="2000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sz="2000" b="1" dirty="0" smtClean="0">
                <a:solidFill>
                  <a:srgbClr val="00B050"/>
                </a:solidFill>
              </a:rPr>
              <a:t>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887" y="258285"/>
            <a:ext cx="5010150" cy="866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462514"/>
            <a:ext cx="866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endParaRPr lang="en-US" sz="2800" dirty="0">
              <a:latin typeface="Kalpuros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431" y="2598805"/>
            <a:ext cx="8471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latin typeface="Kalpurosh"/>
              </a:rPr>
              <a:t>        </a:t>
            </a:r>
            <a:endParaRPr lang="en-US" sz="2800" b="1" dirty="0">
              <a:latin typeface="Kalpurosh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575187" y="2170968"/>
                <a:ext cx="8568813" cy="1712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solidFill>
                      <a:srgbClr val="0070C0"/>
                    </a:solidFill>
                  </a:rPr>
                  <a:t>২০। সমাধান করঃ</a:t>
                </a:r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𝒄𝒐𝒔𝑨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𝒔𝒊𝒏𝒂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𝒄𝒐𝒔𝑨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𝒔𝒊𝒏𝒂</m:t>
                          </m:r>
                        </m:den>
                      </m:f>
                      <m:r>
                        <a:rPr lang="bn-IN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I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bn-IN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bn-IN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bn-I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I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bn-IN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bn-IN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bn-I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2170968"/>
                <a:ext cx="8568813" cy="1712905"/>
              </a:xfrm>
              <a:prstGeom prst="rect">
                <a:avLst/>
              </a:prstGeom>
              <a:blipFill>
                <a:blip r:embed="rId4" cstate="print"/>
                <a:stretch>
                  <a:fillRect l="-1778" t="-6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268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9716" y="6356351"/>
            <a:ext cx="8686800" cy="365125"/>
          </a:xfrm>
        </p:spPr>
        <p:txBody>
          <a:bodyPr/>
          <a:lstStyle/>
          <a:p>
            <a:r>
              <a:rPr lang="en-US" sz="1800" b="1" dirty="0" err="1" smtClean="0">
                <a:solidFill>
                  <a:srgbClr val="0070C0"/>
                </a:solidFill>
              </a:rPr>
              <a:t>bipul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sarkar</a:t>
            </a:r>
            <a:r>
              <a:rPr lang="en-US" sz="1800" b="1" dirty="0" smtClean="0">
                <a:solidFill>
                  <a:srgbClr val="0070C0"/>
                </a:solidFill>
              </a:rPr>
              <a:t> - </a:t>
            </a:r>
            <a:r>
              <a:rPr lang="en-US" sz="1800" b="1" dirty="0" err="1" smtClean="0">
                <a:solidFill>
                  <a:srgbClr val="0070C0"/>
                </a:solidFill>
              </a:rPr>
              <a:t>Atmool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b/l</a:t>
            </a:r>
            <a:r>
              <a:rPr lang="en-US" sz="1800" b="1" dirty="0" smtClean="0">
                <a:solidFill>
                  <a:srgbClr val="0070C0"/>
                </a:solidFill>
              </a:rPr>
              <a:t>  high school-</a:t>
            </a:r>
            <a:r>
              <a:rPr lang="en-US" sz="1800" b="1" dirty="0" err="1" smtClean="0">
                <a:solidFill>
                  <a:srgbClr val="0070C0"/>
                </a:solidFill>
              </a:rPr>
              <a:t>shibgonj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en-US" sz="1800" b="1" dirty="0" err="1" smtClean="0">
                <a:solidFill>
                  <a:srgbClr val="0070C0"/>
                </a:solidFill>
              </a:rPr>
              <a:t>bogura</a:t>
            </a:r>
            <a:r>
              <a:rPr lang="en-US" sz="1800" b="1" dirty="0" smtClean="0">
                <a:solidFill>
                  <a:srgbClr val="0070C0"/>
                </a:solidFill>
              </a:rPr>
              <a:t>  01730169555</a:t>
            </a:r>
            <a:endParaRPr lang="en-US" sz="1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53064" y="1247056"/>
                <a:ext cx="8082116" cy="4481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/>
                  <a:t> </a:t>
                </a:r>
                <a:r>
                  <a:rPr lang="bn-IN" sz="2400" dirty="0" smtClean="0">
                    <a:solidFill>
                      <a:srgbClr val="00B050"/>
                    </a:solidFill>
                  </a:rPr>
                  <a:t>সমাধান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algn="ctr"/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দেওয়া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আছে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𝑠𝑖𝑛𝑎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𝑠𝑖𝑛𝑎</m:t>
                        </m:r>
                      </m:den>
                    </m:f>
                    <m:r>
                      <a:rPr lang="bn-I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bn-I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b="0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</a:rPr>
                  <a:t>Or,</a:t>
                </a:r>
                <a:r>
                  <a:rPr lang="bn-IN" sz="2800" dirty="0" smtClean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𝑠𝑖𝑛𝑎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𝑠𝑖𝑛𝑎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𝑠𝑖𝑛𝑎</m:t>
                        </m:r>
                      </m:den>
                    </m:f>
                    <m:r>
                      <a:rPr lang="bn-IN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</a:rPr>
                  <a:t>Or,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Or,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</a:rPr>
                  <a:t>Or,</a:t>
                </a:r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Or,cotA=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</a:rPr>
                  <a:t>Or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cotA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 = cot30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Or,A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=30˚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070C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Malgun Gothic Semilight" panose="020B0502040204020203" pitchFamily="34" charset="-128"/>
                  </a:rPr>
                  <a:t>∴</a:t>
                </a:r>
                <a:r>
                  <a:rPr lang="bn-IN" sz="2800" b="1" dirty="0" smtClean="0">
                    <a:solidFill>
                      <a:srgbClr val="0070C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Malgun Gothic Semilight" panose="020B0502040204020203" pitchFamily="34" charset="-128"/>
                  </a:rPr>
                  <a:t> নির্ণেয় সমাধান,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A=30˚  (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Ans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)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4" y="1247056"/>
                <a:ext cx="8082116" cy="4481548"/>
              </a:xfrm>
              <a:prstGeom prst="rect">
                <a:avLst/>
              </a:prstGeom>
              <a:blipFill>
                <a:blip r:embed="rId2" cstate="print"/>
                <a:stretch>
                  <a:fillRect t="-1633" b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309716" y="425282"/>
                <a:ext cx="8568813" cy="601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000" dirty="0" smtClean="0">
                    <a:solidFill>
                      <a:srgbClr val="0070C0"/>
                    </a:solidFill>
                  </a:rPr>
                  <a:t>২০। সমাধান করঃ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𝑠𝑖𝑛𝑎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𝑠𝑖𝑛𝑎</m:t>
                        </m:r>
                      </m:den>
                    </m:f>
                    <m:r>
                      <a:rPr lang="bn-I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bn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bn-I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6" y="425282"/>
                <a:ext cx="8568813" cy="601575"/>
              </a:xfrm>
              <a:prstGeom prst="rect">
                <a:avLst/>
              </a:prstGeom>
              <a:blipFill>
                <a:blip r:embed="rId3" cstate="print"/>
                <a:stretch>
                  <a:fillRect l="-783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7381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229" y="3500869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12/15/2020 10:34:52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3399" y="3535103"/>
            <a:ext cx="145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961" y="376099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0961" y="388549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68797"/>
            <a:ext cx="4428203" cy="461665"/>
          </a:xfrm>
          <a:prstGeom prst="rect">
            <a:avLst/>
          </a:prstGeom>
          <a:ln w="12700">
            <a:noFill/>
            <a:prstDash val="sysDash"/>
          </a:ln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463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3" descr="20200214_180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7571" y="161925"/>
            <a:ext cx="5962650" cy="9694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57800" y="156385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957" y="2032968"/>
            <a:ext cx="8815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303" y="2304766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Kalpurosh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849957" y="2025518"/>
                <a:ext cx="7303442" cy="282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232CC"/>
                    </a:solidFill>
                  </a:rPr>
                  <a:t>১।sin</a:t>
                </a:r>
                <a:r>
                  <a:rPr lang="el-GR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হলে tan</a:t>
                </a:r>
                <a:r>
                  <a:rPr lang="el-GR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এর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মান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?  </a:t>
                </a:r>
              </a:p>
              <a:p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২।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sinθ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+ cos</a:t>
                </a:r>
                <a:r>
                  <a:rPr lang="el-GR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=1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হলে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sin .cos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এর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মান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?</a:t>
                </a:r>
              </a:p>
              <a:p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৩। 2cos</a:t>
                </a:r>
                <a:r>
                  <a:rPr lang="el-GR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=1হলে , tan</a:t>
                </a:r>
                <a:r>
                  <a:rPr lang="el-GR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এর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মান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?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৪।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sin45˚=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?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৫।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cot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o˚=</a:t>
                </a:r>
                <a:r>
                  <a:rPr lang="en-US" sz="2400" b="1" dirty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400" b="1" dirty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?</a:t>
                </a:r>
                <a:endParaRPr lang="en-US" sz="2400" b="1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4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৬।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tan6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0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 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400" b="1" dirty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?</a:t>
                </a:r>
                <a:endParaRPr lang="en-US" sz="2400" b="1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৭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।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tan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90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কত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</a:t>
                </a:r>
                <a:r>
                  <a:rPr lang="en-US" sz="2400" b="1" dirty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?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57" y="2025518"/>
                <a:ext cx="7303442" cy="2829877"/>
              </a:xfrm>
              <a:prstGeom prst="rect">
                <a:avLst/>
              </a:prstGeom>
              <a:blipFill>
                <a:blip r:embed="rId4" cstate="print"/>
                <a:stretch>
                  <a:fillRect l="-1252" b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9834" y="33843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411247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12/15/2020 10:34:52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06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18957647" flipH="1">
            <a:off x="-282202" y="1312440"/>
            <a:ext cx="12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9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  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0419" y="178118"/>
            <a:ext cx="6400800" cy="14573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200400" y="3124200"/>
            <a:ext cx="8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3552" y="12192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3581400" y="10668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65" name="Rectangle 64"/>
          <p:cNvSpPr/>
          <p:nvPr/>
        </p:nvSpPr>
        <p:spPr>
          <a:xfrm>
            <a:off x="3200400" y="2057400"/>
            <a:ext cx="103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8634" y="2122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4796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r>
              <a:rPr lang="bn-IN" sz="2400" b="1" dirty="0" smtClean="0">
                <a:solidFill>
                  <a:srgbClr val="1313BD"/>
                </a:solidFill>
              </a:rPr>
              <a:t>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7299" y="495469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3968" y="499906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endParaRPr lang="en-US" sz="24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411479" y="1952612"/>
                <a:ext cx="8189289" cy="283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△ABC  ∠B=90˚, ∠A=x-y ,∠C=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x+y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,AB=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 , BC=1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ক)AC</a:t>
                </a:r>
                <a:r>
                  <a:rPr lang="bn-IN" sz="2400" b="1" dirty="0" smtClean="0">
                    <a:solidFill>
                      <a:srgbClr val="049CAC"/>
                    </a:solidFill>
                  </a:rPr>
                  <a:t> এর মাণ নির্ণয় কর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 । </a:t>
                </a:r>
              </a:p>
              <a:p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খ)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উদ্দিপকের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0B050"/>
                    </a:solidFill>
                  </a:rPr>
                  <a:t>আলোকে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0B050"/>
                    </a:solidFill>
                  </a:rPr>
                  <a:t>দেখাও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00B050"/>
                    </a:solidFill>
                  </a:rPr>
                  <a:t>যে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</a:t>
                </a:r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l-GR" sz="24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গ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) x ,  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400" b="1" dirty="0" smtClean="0">
                    <a:solidFill>
                      <a:srgbClr val="049CAC"/>
                    </a:solidFill>
                  </a:rPr>
                  <a:t>এর মাণ নির্ণয় </a:t>
                </a:r>
                <a:r>
                  <a:rPr lang="bn-IN" sz="2400" b="1" dirty="0" smtClean="0">
                    <a:solidFill>
                      <a:srgbClr val="049CAC"/>
                    </a:solidFill>
                  </a:rPr>
                  <a:t>কর</a:t>
                </a:r>
                <a:r>
                  <a:rPr lang="en-US" sz="2400" b="1" dirty="0" smtClean="0">
                    <a:solidFill>
                      <a:srgbClr val="049CAC"/>
                    </a:solidFill>
                  </a:rPr>
                  <a:t> ।   </a:t>
                </a:r>
                <a:endParaRPr lang="en-US" sz="2400" b="1" dirty="0">
                  <a:solidFill>
                    <a:srgbClr val="049CAC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" y="1952612"/>
                <a:ext cx="8189289" cy="2833789"/>
              </a:xfrm>
              <a:prstGeom prst="rect">
                <a:avLst/>
              </a:prstGeom>
              <a:blipFill>
                <a:blip r:embed="rId4" cstate="print"/>
                <a:stretch>
                  <a:fillRect l="-1116" t="-1505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6774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42671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176571"/>
              </p:ext>
            </p:extLst>
          </p:nvPr>
        </p:nvGraphicFramePr>
        <p:xfrm>
          <a:off x="609600" y="2209800"/>
          <a:ext cx="5105400" cy="415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232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232CC"/>
                          </a:solidFill>
                        </a:rPr>
                        <a:t>                              </a:t>
                      </a:r>
                      <a:r>
                        <a:rPr lang="en-US" dirty="0" err="1" smtClean="0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232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599"/>
            <a:ext cx="8643937" cy="6324601"/>
          </a:xfrm>
          <a:prstGeom prst="rect">
            <a:avLst/>
          </a:prstGeom>
        </p:spPr>
      </p:pic>
      <p:pic>
        <p:nvPicPr>
          <p:cNvPr id="5" name="Picture 4" descr="20200214_180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301" y="5257800"/>
            <a:ext cx="51816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30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লক্ষ্য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685800" y="1066800"/>
            <a:ext cx="3581400" cy="19812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131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>
            <a:off x="4800600" y="1018309"/>
            <a:ext cx="3733800" cy="1981200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023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14276630">
            <a:off x="2981951" y="2346316"/>
            <a:ext cx="846014" cy="946168"/>
          </a:xfrm>
          <a:prstGeom prst="arc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9332665">
            <a:off x="7933713" y="635513"/>
            <a:ext cx="757757" cy="943531"/>
          </a:xfrm>
          <a:prstGeom prst="arc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51131" y="1892309"/>
            <a:ext cx="3081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49CAC"/>
                </a:solidFill>
              </a:rPr>
              <a:t>বিপরীত</a:t>
            </a:r>
            <a:r>
              <a:rPr lang="en-US" sz="1600" b="1" dirty="0" smtClean="0">
                <a:solidFill>
                  <a:srgbClr val="049CAC"/>
                </a:solidFill>
              </a:rPr>
              <a:t> </a:t>
            </a:r>
            <a:r>
              <a:rPr lang="en-US" sz="1600" b="1" dirty="0" err="1" smtClean="0">
                <a:solidFill>
                  <a:srgbClr val="049CAC"/>
                </a:solidFill>
              </a:rPr>
              <a:t>বাহু</a:t>
            </a:r>
            <a:r>
              <a:rPr lang="en-US" sz="1600" b="1" dirty="0" smtClean="0">
                <a:solidFill>
                  <a:srgbClr val="049CAC"/>
                </a:solidFill>
              </a:rPr>
              <a:t> (</a:t>
            </a:r>
            <a:r>
              <a:rPr lang="en-US" sz="1600" b="1" dirty="0" err="1" smtClean="0">
                <a:solidFill>
                  <a:srgbClr val="049CAC"/>
                </a:solidFill>
              </a:rPr>
              <a:t>লম্ব</a:t>
            </a:r>
            <a:r>
              <a:rPr lang="en-US" sz="1600" b="1" dirty="0" smtClean="0">
                <a:solidFill>
                  <a:srgbClr val="049CAC"/>
                </a:solidFill>
              </a:rPr>
              <a:t>)</a:t>
            </a:r>
            <a:endParaRPr lang="en-US" sz="1600" b="1" dirty="0">
              <a:solidFill>
                <a:srgbClr val="049CA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31482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49CAC"/>
                </a:solidFill>
              </a:rPr>
              <a:t>বিপরীত</a:t>
            </a:r>
            <a:r>
              <a:rPr lang="en-US" b="1" dirty="0" smtClean="0">
                <a:solidFill>
                  <a:srgbClr val="049CAC"/>
                </a:solidFill>
              </a:rPr>
              <a:t> </a:t>
            </a:r>
            <a:r>
              <a:rPr lang="en-US" b="1" dirty="0" err="1" smtClean="0">
                <a:solidFill>
                  <a:srgbClr val="049CAC"/>
                </a:solidFill>
              </a:rPr>
              <a:t>বাহু</a:t>
            </a:r>
            <a:r>
              <a:rPr lang="en-US" b="1" dirty="0" smtClean="0">
                <a:solidFill>
                  <a:srgbClr val="049CAC"/>
                </a:solidFill>
              </a:rPr>
              <a:t> (</a:t>
            </a:r>
            <a:r>
              <a:rPr lang="en-US" b="1" dirty="0" err="1" smtClean="0">
                <a:solidFill>
                  <a:srgbClr val="049CAC"/>
                </a:solidFill>
              </a:rPr>
              <a:t>লম্ব</a:t>
            </a:r>
            <a:r>
              <a:rPr lang="en-US" b="1" dirty="0" smtClean="0">
                <a:solidFill>
                  <a:srgbClr val="049CAC"/>
                </a:solidFill>
              </a:rPr>
              <a:t>)</a:t>
            </a:r>
            <a:endParaRPr lang="en-US" b="1" dirty="0">
              <a:solidFill>
                <a:srgbClr val="049CA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315" y="31482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solidFill>
                  <a:srgbClr val="1313BD"/>
                </a:solidFill>
              </a:rPr>
              <a:t>সন্নিহিত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en-US" b="1" dirty="0" err="1" smtClean="0">
                <a:solidFill>
                  <a:srgbClr val="1313BD"/>
                </a:solidFill>
              </a:rPr>
              <a:t>বাহু</a:t>
            </a:r>
            <a:r>
              <a:rPr lang="en-US" b="1" dirty="0" smtClean="0">
                <a:solidFill>
                  <a:srgbClr val="1313BD"/>
                </a:solidFill>
              </a:rPr>
              <a:t> (</a:t>
            </a:r>
            <a:r>
              <a:rPr lang="bn-IN" b="1" dirty="0" smtClean="0">
                <a:solidFill>
                  <a:srgbClr val="1313BD"/>
                </a:solidFill>
              </a:rPr>
              <a:t>ভুমি</a:t>
            </a:r>
            <a:r>
              <a:rPr lang="en-US" b="1" dirty="0" smtClean="0">
                <a:solidFill>
                  <a:srgbClr val="1313BD"/>
                </a:solidFill>
              </a:rPr>
              <a:t>)</a:t>
            </a:r>
            <a:endParaRPr lang="en-US" b="1" dirty="0">
              <a:solidFill>
                <a:srgbClr val="1313B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222148" y="1888123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solidFill>
                  <a:srgbClr val="1313BD"/>
                </a:solidFill>
              </a:rPr>
              <a:t>সন্নিহিত</a:t>
            </a:r>
            <a:r>
              <a:rPr lang="en-US" sz="1600" b="1" dirty="0" smtClean="0">
                <a:solidFill>
                  <a:srgbClr val="1313BD"/>
                </a:solidFill>
              </a:rPr>
              <a:t> </a:t>
            </a:r>
            <a:r>
              <a:rPr lang="en-US" sz="1600" b="1" dirty="0" err="1" smtClean="0">
                <a:solidFill>
                  <a:srgbClr val="1313BD"/>
                </a:solidFill>
              </a:rPr>
              <a:t>বাহু</a:t>
            </a:r>
            <a:r>
              <a:rPr lang="en-US" sz="1600" b="1" dirty="0" smtClean="0">
                <a:solidFill>
                  <a:srgbClr val="1313BD"/>
                </a:solidFill>
              </a:rPr>
              <a:t> (</a:t>
            </a:r>
            <a:r>
              <a:rPr lang="bn-IN" sz="1600" b="1" dirty="0" smtClean="0">
                <a:solidFill>
                  <a:srgbClr val="1313BD"/>
                </a:solidFill>
              </a:rPr>
              <a:t>ভুমি</a:t>
            </a:r>
            <a:r>
              <a:rPr lang="en-US" sz="1600" b="1" dirty="0" smtClean="0">
                <a:solidFill>
                  <a:srgbClr val="1313BD"/>
                </a:solidFill>
              </a:rPr>
              <a:t>)</a:t>
            </a:r>
            <a:endParaRPr lang="en-US" sz="1600" b="1" dirty="0">
              <a:solidFill>
                <a:srgbClr val="1313B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586" y="860126"/>
            <a:ext cx="2590800" cy="104053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2743200" y="1600200"/>
            <a:ext cx="1295400" cy="609600"/>
          </a:xfrm>
          <a:prstGeom prst="straightConnector1">
            <a:avLst/>
          </a:prstGeom>
          <a:ln w="19050">
            <a:solidFill>
              <a:srgbClr val="1313B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020457" y="1646000"/>
            <a:ext cx="1227943" cy="563800"/>
          </a:xfrm>
          <a:prstGeom prst="straightConnector1">
            <a:avLst/>
          </a:prstGeom>
          <a:ln w="28575">
            <a:solidFill>
              <a:srgbClr val="1313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64815" y="26126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3543" y="1184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400" b="1" dirty="0">
              <a:solidFill>
                <a:srgbClr val="1313BD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01193" y="2115179"/>
            <a:ext cx="2170607" cy="62802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34201" y="1524000"/>
            <a:ext cx="1234356" cy="139930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96806"/>
            <a:ext cx="8624184" cy="300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9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  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76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20200214_18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53291"/>
            <a:ext cx="6524625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2" t="41111" r="17778" b="30000"/>
          <a:stretch/>
        </p:blipFill>
        <p:spPr>
          <a:xfrm>
            <a:off x="266701" y="2171700"/>
            <a:ext cx="8610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214_230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372225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50" y="1905000"/>
            <a:ext cx="8808900" cy="4399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19812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ত্রিকোণমিতি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(অনুপাত)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bn-IN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১৫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১২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bn-IN" sz="3600" b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২০২০</a:t>
            </a:r>
            <a:r>
              <a:rPr lang="en-US" sz="3600" b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19100" y="2438400"/>
            <a:ext cx="8458200" cy="3124200"/>
          </a:xfrm>
        </p:spPr>
        <p:txBody>
          <a:bodyPr>
            <a:noAutofit/>
          </a:bodyPr>
          <a:lstStyle/>
          <a:p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এই পাঠ শেষে শিক্ষার্থীরা- - - -</a:t>
            </a:r>
          </a:p>
          <a:p>
            <a:r>
              <a:rPr lang="en-US" sz="2800" b="1" dirty="0" smtClean="0">
                <a:latin typeface="Kalpurush" pitchFamily="2" charset="0"/>
                <a:cs typeface="Kalpurush" pitchFamily="2" charset="0"/>
              </a:rPr>
              <a:t>১</a:t>
            </a:r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 মনে রাখার সহজ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বলতে পারবে</a:t>
            </a:r>
            <a:r>
              <a:rPr lang="en-US" sz="2800" b="1" dirty="0" smtClean="0">
                <a:latin typeface="Kalpurush" pitchFamily="2" charset="0"/>
                <a:cs typeface="Kalpurush" pitchFamily="2" charset="0"/>
              </a:rPr>
              <a:t>।  </a:t>
            </a:r>
          </a:p>
          <a:p>
            <a:r>
              <a:rPr lang="en-US" sz="2800" b="1" dirty="0" smtClean="0">
                <a:latin typeface="Kalpurush" pitchFamily="2" charset="0"/>
                <a:cs typeface="Kalpurush" pitchFamily="2" charset="0"/>
              </a:rPr>
              <a:t>২।</a:t>
            </a:r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 ত্রিকোণমিতিক অনুপাতের মান নির্ণয় করতে পারবে। </a:t>
            </a:r>
            <a:r>
              <a:rPr lang="en-US" sz="28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bn-IN" sz="2800" b="1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2800" b="1" dirty="0" smtClean="0">
                <a:latin typeface="Kalpurush" pitchFamily="2" charset="0"/>
                <a:cs typeface="Kalpurush" pitchFamily="2" charset="0"/>
              </a:rPr>
              <a:t>৩।</a:t>
            </a:r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 সুক্ষ্মকোণের সাপেক্ষে ত্রিকোণমিতিক অনুপাতের সমাধাণ </a:t>
            </a:r>
            <a:r>
              <a:rPr lang="en-US" sz="2800" b="1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28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b="1" dirty="0" smtClean="0">
                <a:latin typeface="Kalpurush" pitchFamily="2" charset="0"/>
                <a:cs typeface="Kalpurush" pitchFamily="2" charset="0"/>
              </a:rPr>
              <a:t>।  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20200214_213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0"/>
            <a:ext cx="73152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826" y="212112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58140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12/15/2020 10:34:51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174" y="3207774"/>
            <a:ext cx="836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endParaRPr lang="bn-IN" sz="3600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762000" y="956418"/>
            <a:ext cx="3023419" cy="1554162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2221468"/>
            <a:ext cx="304800" cy="2891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4319875">
            <a:off x="2740292" y="2059111"/>
            <a:ext cx="737419" cy="585982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41654">
            <a:off x="1259416" y="1327091"/>
            <a:ext cx="21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dirty="0" smtClean="0">
                <a:solidFill>
                  <a:srgbClr val="7030A0"/>
                </a:solidFill>
              </a:rPr>
              <a:t>অতিভুজ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2034" y="17584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লম্ব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ভুমি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21906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</a:t>
            </a:r>
            <a:r>
              <a:rPr lang="en-US" sz="20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730994"/>
            <a:ext cx="8343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①</a:t>
            </a:r>
            <a:r>
              <a:rPr lang="bn-IN" sz="20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ভূ-রেখা হচ্ছে ভূমি তলে অবস্থিত যেকোনো সরলরেখা ।একে শয়ানরেখাও বলা হয়।</a:t>
            </a:r>
          </a:p>
          <a:p>
            <a:endParaRPr lang="bn-IN" sz="2000" b="1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en-US" sz="20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②</a:t>
            </a:r>
            <a:r>
              <a:rPr lang="bn-IN" sz="20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উর্ধরেখা বা উলম্ব রেখা হচ্ছে ভূমি তলের উপর লম্ব যেকোনো সরল রেখা ।</a:t>
            </a:r>
          </a:p>
          <a:p>
            <a:endParaRPr lang="bn-IN" sz="2000" b="1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en-US" sz="20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③</a:t>
            </a:r>
            <a:r>
              <a:rPr lang="bn-IN" sz="2000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উলম্ব তল ,ভূমি তলের উপর লম্ব ভাবে অবস্থিত পরস্পরছেদি ভু-রেখা উর্ধরেখা একটি তল নির্দেশ করে।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48377" y="1454598"/>
            <a:ext cx="4935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</a:t>
            </a:r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30</a:t>
            </a:r>
            <a:r>
              <a:rPr lang="en-US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কোণের ক্ষেত্রে , 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লম্ব </a:t>
            </a:r>
            <a:r>
              <a:rPr lang="en-US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&lt;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ভূমি </a:t>
            </a:r>
          </a:p>
          <a:p>
            <a:pPr algn="ctr"/>
            <a:endParaRPr lang="bn-IN" b="1" dirty="0" smtClean="0">
              <a:solidFill>
                <a:srgbClr val="7030A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bn-IN" b="1" dirty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45˚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-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কোণের </a:t>
            </a:r>
            <a:r>
              <a:rPr lang="bn-IN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ক্ষেত্রে 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লম্ব = ভূমি</a:t>
            </a:r>
          </a:p>
          <a:p>
            <a:pPr algn="ctr"/>
            <a:r>
              <a:rPr lang="bn-IN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60˚-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কোণের </a:t>
            </a:r>
            <a:r>
              <a:rPr lang="bn-IN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ক্ষেত্রে 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</a:t>
            </a:r>
            <a:r>
              <a:rPr lang="bn-IN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লম্ব </a:t>
            </a:r>
            <a:r>
              <a:rPr lang="en-US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&gt;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ভূমি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52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সমকোণী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ত্রিভুজে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7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693098" y="3330566"/>
            <a:ext cx="5601533" cy="6913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 OH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  A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H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1313BD"/>
                </a:solidFill>
              </a:rPr>
              <a:t>T O A</a:t>
            </a:r>
            <a:endParaRPr lang="en-US" sz="32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838023" y="914400"/>
                <a:ext cx="7001175" cy="15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Secant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Opposite side          sin</a:t>
                </a:r>
                <a:r>
                  <a:rPr lang="el-GR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𝒐𝒑𝒑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𝒉𝒚𝒑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বিপরীত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বাহু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hypotenuse</a:t>
                </a:r>
                <a:endParaRPr lang="en-US" sz="24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23" y="914400"/>
                <a:ext cx="7001175" cy="1547668"/>
              </a:xfrm>
              <a:prstGeom prst="rect">
                <a:avLst/>
              </a:prstGeom>
              <a:blipFill>
                <a:blip r:embed="rId2" cstate="print"/>
                <a:stretch>
                  <a:fillRect l="-1394" t="-3150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1872437" y="2895600"/>
                <a:ext cx="6966763" cy="1530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cosecant</a:t>
                </a:r>
                <a:endParaRPr lang="en-US" sz="2400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adjacent side         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COS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𝒂𝒅𝒋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𝒉𝒚𝒑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সন্নিহিত</m:t>
                        </m:r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বাহু</m:t>
                        </m:r>
                      </m:num>
                      <m:den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hypotenuse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37" y="2895600"/>
                <a:ext cx="6966763" cy="1530484"/>
              </a:xfrm>
              <a:prstGeom prst="rect">
                <a:avLst/>
              </a:prstGeom>
              <a:blipFill>
                <a:blip r:embed="rId3" cstate="print"/>
                <a:stretch>
                  <a:fillRect l="-1312" t="-3187"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1872436" y="4800600"/>
                <a:ext cx="6966763" cy="15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Tangent</a:t>
                </a:r>
              </a:p>
              <a:p>
                <a:r>
                  <a:rPr lang="en-US" sz="24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Opposite side          </a:t>
                </a:r>
                <a:r>
                  <a:rPr lang="en-US" sz="2400" b="1" dirty="0" err="1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Tan</a:t>
                </a:r>
                <a:r>
                  <a:rPr lang="en-US" sz="2400" b="1" dirty="0" err="1" smtClean="0">
                    <a:solidFill>
                      <a:srgbClr val="1313BD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:r>
                  <a:rPr lang="en-US" sz="28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𝒐𝒑𝒑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𝒂𝒅𝒋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1313BD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adjacent </a:t>
                </a:r>
                <a:r>
                  <a:rPr lang="en-US" sz="2400" b="1" dirty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side 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36" y="4800600"/>
                <a:ext cx="6966763" cy="1547668"/>
              </a:xfrm>
              <a:prstGeom prst="rect">
                <a:avLst/>
              </a:prstGeom>
              <a:blipFill>
                <a:blip r:embed="rId4" cstate="print"/>
                <a:stretch>
                  <a:fillRect l="-1312" t="-3162" b="-7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1295400" y="11430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1371600" y="1676400"/>
            <a:ext cx="466423" cy="1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5400" y="22098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71600" y="3200400"/>
            <a:ext cx="466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1"/>
          </p:cNvCxnSpPr>
          <p:nvPr/>
        </p:nvCxnSpPr>
        <p:spPr>
          <a:xfrm>
            <a:off x="1295400" y="3657600"/>
            <a:ext cx="577037" cy="3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95400" y="4114800"/>
            <a:ext cx="542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95400" y="50292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251764" y="55626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19200" y="60960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3962400" y="914400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3962400" y="2795732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3962400" y="4700732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" y="287626"/>
            <a:ext cx="822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 মনে রাখার সহজ পদ্ধতি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184964" y="6400800"/>
            <a:ext cx="8654234" cy="457200"/>
          </a:xfrm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0070C0"/>
                </a:solidFill>
              </a:rPr>
              <a:t>Bipul</a:t>
            </a:r>
            <a:r>
              <a:rPr lang="en-US" sz="1800" b="1" dirty="0" smtClean="0">
                <a:solidFill>
                  <a:srgbClr val="0070C0"/>
                </a:solidFill>
              </a:rPr>
              <a:t> Sarkar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1313BD"/>
                </a:solidFill>
              </a:rPr>
              <a:t>Atmool</a:t>
            </a:r>
            <a:r>
              <a:rPr lang="en-US" sz="1800" b="1" dirty="0" smtClean="0">
                <a:solidFill>
                  <a:srgbClr val="1313BD"/>
                </a:solidFill>
              </a:rPr>
              <a:t> high school</a:t>
            </a:r>
            <a:r>
              <a:rPr lang="bn-IN" sz="1800" b="1" dirty="0" smtClean="0">
                <a:solidFill>
                  <a:srgbClr val="1313BD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00B050"/>
                </a:solidFill>
              </a:rPr>
              <a:t>Shibgonj</a:t>
            </a:r>
            <a:r>
              <a:rPr lang="bn-IN" sz="1800" b="1" dirty="0" smtClean="0">
                <a:solidFill>
                  <a:srgbClr val="00B050"/>
                </a:solidFill>
              </a:rPr>
              <a:t> </a:t>
            </a:r>
            <a:r>
              <a:rPr lang="bn-IN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7030A0"/>
                </a:solidFill>
              </a:rPr>
              <a:t>Bogura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01730169555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419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  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OM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OP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2000" y="3657600"/>
            <a:ext cx="7342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313BD"/>
                </a:solidFill>
              </a:rPr>
              <a:t>POM </a:t>
            </a:r>
            <a:r>
              <a:rPr lang="en-US" sz="2000" dirty="0" err="1" smtClean="0">
                <a:solidFill>
                  <a:srgbClr val="1313BD"/>
                </a:solidFill>
              </a:rPr>
              <a:t>সমকোণী</a:t>
            </a:r>
            <a:r>
              <a:rPr lang="en-US" sz="2000" dirty="0" smtClean="0">
                <a:solidFill>
                  <a:srgbClr val="1313BD"/>
                </a:solidFill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</a:rPr>
              <a:t>ত্রিভূজে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</a:t>
            </a:r>
            <a:r>
              <a:rPr lang="en-US" sz="2000" dirty="0" smtClean="0">
                <a:solidFill>
                  <a:srgbClr val="1313BD"/>
                </a:solidFill>
              </a:rPr>
              <a:t> 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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কোণের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সাপেক্ষে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ত্রিকোণমিতিক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সমুহ</a:t>
            </a:r>
            <a:r>
              <a:rPr lang="bn-IN" sz="2000" dirty="0">
                <a:solidFill>
                  <a:srgbClr val="1313BD"/>
                </a:solidFill>
                <a:sym typeface="Symbol"/>
              </a:rPr>
              <a:t>ঃ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endParaRPr lang="en-US" sz="2000" dirty="0">
              <a:solidFill>
                <a:srgbClr val="1313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4200" y="28956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solidFill>
                  <a:srgbClr val="1313BD"/>
                </a:solidFill>
              </a:rPr>
              <a:t>সমকোণী ত্রিভুজে কোণের সাপেক্ষে বাহুর পরিচয়।</a:t>
            </a:r>
            <a:endParaRPr lang="en-US" dirty="0">
              <a:solidFill>
                <a:srgbClr val="131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4794</TotalTime>
  <Words>493</Words>
  <Application>Microsoft Office PowerPoint</Application>
  <PresentationFormat>On-screen Show (4:3)</PresentationFormat>
  <Paragraphs>183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     </vt:lpstr>
      <vt:lpstr>Slide 8</vt:lpstr>
      <vt:lpstr>Slide 9</vt:lpstr>
      <vt:lpstr>Slide 10</vt:lpstr>
      <vt:lpstr>ত্রিকোণমিতিক অনুপাতগুলোর মধ্যে      সম্পর্কঃ  </vt:lpstr>
      <vt:lpstr>Θ এর বিভিন্ন মানের জন্য ত্রিকোণমিতিক  অনুপাতের মান</vt:lpstr>
      <vt:lpstr>ত্রিকোণমিতিক অভেদ সমুহঃ </vt:lpstr>
      <vt:lpstr>     </vt:lpstr>
      <vt:lpstr>১৪।  দেখাও যে, cos60˚.cos30˚+ sin60˚sin30˚=cos30˚   ১৫। দেখাও যে,sin3A=cos3A  যদি A=15˚ হয়।</vt:lpstr>
      <vt:lpstr>     </vt:lpstr>
      <vt:lpstr>Slide 17</vt:lpstr>
      <vt:lpstr>     </vt:lpstr>
      <vt:lpstr>     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Microsoft</cp:lastModifiedBy>
  <cp:revision>805</cp:revision>
  <dcterms:created xsi:type="dcterms:W3CDTF">2006-08-16T00:00:00Z</dcterms:created>
  <dcterms:modified xsi:type="dcterms:W3CDTF">2020-12-15T16:36:06Z</dcterms:modified>
</cp:coreProperties>
</file>