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317" r:id="rId2"/>
    <p:sldId id="316" r:id="rId3"/>
    <p:sldId id="261" r:id="rId4"/>
    <p:sldId id="274" r:id="rId5"/>
    <p:sldId id="310" r:id="rId6"/>
    <p:sldId id="264" r:id="rId7"/>
    <p:sldId id="279" r:id="rId8"/>
    <p:sldId id="296" r:id="rId9"/>
    <p:sldId id="293" r:id="rId10"/>
    <p:sldId id="311" r:id="rId11"/>
    <p:sldId id="288" r:id="rId12"/>
    <p:sldId id="280" r:id="rId13"/>
    <p:sldId id="281" r:id="rId14"/>
    <p:sldId id="314" r:id="rId15"/>
    <p:sldId id="31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33CC33"/>
    <a:srgbClr val="FF3399"/>
    <a:srgbClr val="6600FF"/>
    <a:srgbClr val="003300"/>
    <a:srgbClr val="0000FF"/>
    <a:srgbClr val="E42EDB"/>
    <a:srgbClr val="4CC6C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349" autoAdjust="0"/>
  </p:normalViewPr>
  <p:slideViewPr>
    <p:cSldViewPr>
      <p:cViewPr>
        <p:scale>
          <a:sx n="41" d="100"/>
          <a:sy n="41" d="100"/>
        </p:scale>
        <p:origin x="-2226" y="-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5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408962-4EB0-4086-8BBB-C72091831967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93EC7A-408E-4881-9A1D-324A6FDA849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4501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3EC7A-408E-4881-9A1D-324A6FDA849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93EC7A-408E-4881-9A1D-324A6FDA849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19200" y="533400"/>
            <a:ext cx="6172200" cy="6153329"/>
            <a:chOff x="1219200" y="533400"/>
            <a:chExt cx="6172200" cy="6153329"/>
          </a:xfrm>
        </p:grpSpPr>
        <p:grpSp>
          <p:nvGrpSpPr>
            <p:cNvPr id="3" name="Group 4"/>
            <p:cNvGrpSpPr/>
            <p:nvPr/>
          </p:nvGrpSpPr>
          <p:grpSpPr>
            <a:xfrm>
              <a:off x="1219200" y="533400"/>
              <a:ext cx="6172200" cy="6000929"/>
              <a:chOff x="1524000" y="457200"/>
              <a:chExt cx="6172200" cy="6000929"/>
            </a:xfrm>
          </p:grpSpPr>
          <p:pic>
            <p:nvPicPr>
              <p:cNvPr id="5" name="Picture 2" descr="C:\Users\Doel-1612i3\Desktop\rose.jpg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1905000" y="457200"/>
                <a:ext cx="5410200" cy="4800600"/>
              </a:xfrm>
              <a:prstGeom prst="rect">
                <a:avLst/>
              </a:prstGeom>
              <a:noFill/>
            </p:spPr>
          </p:pic>
          <p:sp>
            <p:nvSpPr>
              <p:cNvPr id="6" name="Rectangle 5"/>
              <p:cNvSpPr/>
              <p:nvPr/>
            </p:nvSpPr>
            <p:spPr>
              <a:xfrm>
                <a:off x="1524000" y="5257800"/>
                <a:ext cx="6172200" cy="1200329"/>
              </a:xfrm>
              <a:prstGeom prst="rect">
                <a:avLst/>
              </a:prstGeom>
              <a:noFill/>
            </p:spPr>
            <p:txBody>
              <a:bodyPr wrap="square" lIns="91440" tIns="45720" rIns="91440" bIns="45720">
                <a:spAutoFit/>
                <a:scene3d>
                  <a:camera prst="orthographicFront"/>
                  <a:lightRig rig="flat" dir="tl">
                    <a:rot lat="0" lon="0" rev="6600000"/>
                  </a:lightRig>
                </a:scene3d>
                <a:sp3d extrusionH="25400" contourW="8890">
                  <a:bevelT w="38100" h="31750"/>
                  <a:contourClr>
                    <a:schemeClr val="accent2">
                      <a:shade val="75000"/>
                    </a:schemeClr>
                  </a:contourClr>
                </a:sp3d>
              </a:bodyPr>
              <a:lstStyle/>
              <a:p>
                <a:pPr algn="ctr"/>
                <a:endParaRPr lang="en-US" sz="7200" b="1" cap="none" spc="0" dirty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4" name="Rectangle 3"/>
            <p:cNvSpPr/>
            <p:nvPr/>
          </p:nvSpPr>
          <p:spPr>
            <a:xfrm>
              <a:off x="2209800" y="5486400"/>
              <a:ext cx="3962400" cy="1200329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bn-IN" sz="7200" b="1" cap="all" spc="0" dirty="0" smtClean="0">
                  <a:ln w="9000" cmpd="sng">
                    <a:solidFill>
                      <a:schemeClr val="accent4">
                        <a:shade val="50000"/>
                        <a:satMod val="120000"/>
                      </a:schemeClr>
                    </a:solidFill>
                    <a:prstDash val="solid"/>
                  </a:ln>
                  <a:gradFill>
                    <a:gsLst>
                      <a:gs pos="0">
                        <a:schemeClr val="accent4">
                          <a:shade val="20000"/>
                          <a:satMod val="245000"/>
                        </a:schemeClr>
                      </a:gs>
                      <a:gs pos="43000">
                        <a:schemeClr val="accent4">
                          <a:satMod val="255000"/>
                        </a:schemeClr>
                      </a:gs>
                      <a:gs pos="48000">
                        <a:schemeClr val="accent4">
                          <a:shade val="85000"/>
                          <a:satMod val="255000"/>
                        </a:schemeClr>
                      </a:gs>
                      <a:gs pos="100000">
                        <a:schemeClr val="accent4">
                          <a:shade val="20000"/>
                          <a:satMod val="245000"/>
                        </a:schemeClr>
                      </a:gs>
                    </a:gsLst>
                    <a:lin ang="5400000"/>
                  </a:gradFill>
                  <a:effectLst>
                    <a:reflection blurRad="12700" stA="28000" endPos="45000" dist="1000" dir="5400000" sy="-100000" algn="bl" rotWithShape="0"/>
                  </a:effectLst>
                  <a:latin typeface="NikoshBAN" pitchFamily="2" charset="0"/>
                  <a:cs typeface="NikoshBAN" pitchFamily="2" charset="0"/>
                </a:rPr>
                <a:t>স্বাগতম</a:t>
              </a:r>
              <a:endParaRPr lang="en-US" sz="7200" b="1" cap="all" spc="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rved Left Arrow 5"/>
          <p:cNvSpPr/>
          <p:nvPr/>
        </p:nvSpPr>
        <p:spPr>
          <a:xfrm>
            <a:off x="2133600" y="4343400"/>
            <a:ext cx="914400" cy="1752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3048000" y="4876800"/>
            <a:ext cx="3048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29000" y="4655403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5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endParaRPr lang="en-US" sz="5400" b="1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066800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কর্মকারক।</a:t>
            </a:r>
            <a:endParaRPr lang="en-US" sz="60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10200" y="4543961"/>
            <a:ext cx="3733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কর্মকারক</a:t>
            </a:r>
            <a:endParaRPr lang="en-US" sz="8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534650"/>
            <a:ext cx="8229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ক্রিয়ার সঙ্গে </a:t>
            </a:r>
            <a:r>
              <a:rPr lang="en-US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 </a:t>
            </a:r>
            <a:r>
              <a:rPr lang="en-US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</a:t>
            </a:r>
            <a:r>
              <a:rPr lang="bn-BD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’</a:t>
            </a:r>
            <a:r>
              <a:rPr lang="bn-BD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 করে  প্রশ্ন করলে যে উত্তর পাওয়া যায়। সেটাই</a:t>
            </a:r>
            <a:r>
              <a:rPr lang="en-US" sz="4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000" b="1" spc="150" dirty="0" smtClean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76200" y="2690336"/>
            <a:ext cx="2286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অর্থাৎ---</a:t>
            </a:r>
            <a:endParaRPr lang="en-US" sz="44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BD" sz="4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4400" b="1" spc="150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4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ক্রিয়াপদ </a:t>
            </a:r>
          </a:p>
          <a:p>
            <a:r>
              <a:rPr lang="en-US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</a:t>
            </a:r>
            <a:r>
              <a:rPr lang="bn-BD" sz="48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</a:p>
          <a:p>
            <a:r>
              <a:rPr lang="en-US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shapla tola.jp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0" y="47625"/>
            <a:ext cx="8153400" cy="5819775"/>
          </a:xfrm>
        </p:spPr>
      </p:pic>
      <p:sp>
        <p:nvSpPr>
          <p:cNvPr id="7" name="Right Arrow 6"/>
          <p:cNvSpPr/>
          <p:nvPr/>
        </p:nvSpPr>
        <p:spPr>
          <a:xfrm flipV="1">
            <a:off x="5791200" y="1905000"/>
            <a:ext cx="22860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229600" y="1600200"/>
            <a:ext cx="914400" cy="83099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নূরী</a:t>
            </a:r>
            <a:r>
              <a:rPr lang="bn-BD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8674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নূরী ফুল তুলছে</a:t>
            </a:r>
            <a:endParaRPr lang="en-US" sz="48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124200" y="6629400"/>
            <a:ext cx="7620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58775"/>
            <a:ext cx="9144000" cy="1470025"/>
          </a:xfrm>
        </p:spPr>
        <p:txBody>
          <a:bodyPr>
            <a:noAutofit/>
          </a:bodyPr>
          <a:lstStyle/>
          <a:p>
            <a:r>
              <a:rPr lang="bn-BD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8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343400"/>
          </a:xfrm>
        </p:spPr>
        <p:txBody>
          <a:bodyPr>
            <a:normAutofit/>
          </a:bodyPr>
          <a:lstStyle/>
          <a:p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কর্মপত্র ১* </a:t>
            </a:r>
            <a:r>
              <a:rPr lang="bn-BD" sz="4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কর্তৃকারক আছে এমন ৫টি বাক্য লিখে কারকটি শনাক্ত কর।</a:t>
            </a:r>
          </a:p>
          <a:p>
            <a:r>
              <a:rPr lang="bn-BD" sz="40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কর্মপত্র ২* </a:t>
            </a:r>
            <a:r>
              <a:rPr lang="bn-BD" sz="40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কর্মকারক আছে এমন ৫টি বাক্য লিখে কারকটি শনাক্ত কর।</a:t>
            </a:r>
          </a:p>
          <a:p>
            <a:r>
              <a:rPr lang="en-US" sz="4000" b="1" spc="150" dirty="0" smtClean="0">
                <a:ln w="11430"/>
                <a:solidFill>
                  <a:srgbClr val="E42EDB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rmAutofit/>
          </a:bodyPr>
          <a:lstStyle/>
          <a:p>
            <a:r>
              <a:rPr lang="bn-BD" sz="8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8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/>
            <a:r>
              <a:rPr lang="bn-BD" sz="5400" b="1" spc="150" dirty="0" smtClean="0">
                <a:ln w="11430"/>
                <a:solidFill>
                  <a:srgbClr val="66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১*</a:t>
            </a:r>
            <a:r>
              <a:rPr lang="en-US" sz="5400" b="1" spc="150" dirty="0" smtClean="0">
                <a:ln w="11430"/>
                <a:solidFill>
                  <a:srgbClr val="66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 কাকে বলে?</a:t>
            </a:r>
          </a:p>
          <a:p>
            <a:pPr algn="l"/>
            <a:r>
              <a:rPr lang="bn-BD" sz="5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২*</a:t>
            </a:r>
            <a:r>
              <a:rPr lang="en-US" sz="54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 কারক কীভাবে চেনা যায়</a:t>
            </a:r>
            <a:r>
              <a:rPr lang="en-US" sz="5400" b="1" spc="15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?</a:t>
            </a:r>
            <a:endParaRPr lang="bn-BD" sz="5400" b="1" spc="15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5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৩*</a:t>
            </a:r>
            <a:r>
              <a:rPr lang="en-US" sz="54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“গরু ঘাস খায়”__এ বাক্যে কোন পদটি কর্মকারক? </a:t>
            </a:r>
          </a:p>
          <a:p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34290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4"/>
          <p:cNvSpPr txBox="1">
            <a:spLocks/>
          </p:cNvSpPr>
          <p:nvPr/>
        </p:nvSpPr>
        <p:spPr>
          <a:xfrm>
            <a:off x="0" y="1905000"/>
            <a:ext cx="9144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20000" b="1" i="0" u="none" strike="noStrike" kern="1200" cap="none" spc="150" normalizeH="0" baseline="0" noProof="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নিচের অনুচ্ছেদ থেকে আজকের পঠিত কারকগুলো খুঁজে বের করে আনবে</a:t>
            </a:r>
            <a:r>
              <a:rPr kumimoji="0" lang="en-US" sz="20000" b="1" i="0" u="none" strike="noStrike" kern="1200" cap="none" spc="150" normalizeH="0" noProof="0" dirty="0" smtClean="0">
                <a:ln w="11430"/>
                <a:solidFill>
                  <a:schemeClr val="tx1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:</a:t>
            </a:r>
            <a:endParaRPr kumimoji="0" lang="en-US" sz="20000" b="1" i="0" u="none" strike="noStrike" kern="1200" cap="none" spc="150" normalizeH="0" baseline="0" noProof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bn-BD" sz="19200" b="1" i="0" u="none" strike="noStrike" kern="1200" cap="none" spc="150" normalizeH="0" baseline="0" noProof="0" dirty="0" smtClean="0">
              <a:ln w="11430"/>
              <a:solidFill>
                <a:schemeClr val="tx1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bn-BD" sz="20000" b="1" i="0" u="none" strike="noStrike" kern="1200" cap="none" spc="150" normalizeH="0" baseline="0" noProof="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অনন্য খুব ভাল ছেলে। সে বই পড়ে। সে প্রতিদিন স্কুলে যায়</a:t>
            </a:r>
            <a:r>
              <a:rPr kumimoji="0" lang="bn-BD" sz="20000" b="1" i="0" u="none" strike="noStrike" kern="1200" cap="none" spc="150" normalizeH="0" baseline="0" noProof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। পাশের </a:t>
            </a:r>
            <a:r>
              <a:rPr kumimoji="0" lang="bn-BD" sz="20000" b="1" i="0" u="none" strike="noStrike" kern="1200" cap="none" spc="150" normalizeH="0" baseline="0" noProof="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বাড়ির সজল তার বন্ধু। তারা দুজনই ছবি আঁকতে ভালবাসে।</a:t>
            </a:r>
            <a:endParaRPr kumimoji="0" lang="en-US" sz="20000" b="1" i="0" u="none" strike="noStrike" kern="1200" cap="none" spc="150" normalizeH="0" baseline="0" noProof="0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bn-BD" sz="40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0" y="228601"/>
            <a:ext cx="9144000" cy="1447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8000" b="1" i="0" u="none" strike="noStrike" kern="1200" cap="none" spc="150" normalizeH="0" baseline="0" noProof="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বাড়ির কাজ</a:t>
            </a:r>
            <a:endParaRPr kumimoji="0" lang="en-US" sz="8000" b="1" i="0" u="none" strike="noStrike" kern="1200" cap="none" spc="150" normalizeH="0" baseline="0" noProof="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2209800"/>
          </a:xfrm>
        </p:spPr>
        <p:txBody>
          <a:bodyPr>
            <a:noAutofit/>
          </a:bodyPr>
          <a:lstStyle/>
          <a:p>
            <a:r>
              <a:rPr lang="bn-BD" sz="239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39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9400" y="381000"/>
            <a:ext cx="3352800" cy="1143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pPr algn="ctr"/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endParaRPr lang="bn-BD" sz="4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   </a:t>
            </a:r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শিপ্রা </a:t>
            </a:r>
            <a:r>
              <a:rPr lang="bn-IN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রানী দে</a:t>
            </a:r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720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48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shipranodi1035722@gmail.com</a:t>
            </a:r>
            <a:endParaRPr lang="bn-IN" sz="48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</a:t>
            </a:r>
            <a:r>
              <a:rPr lang="en-US" sz="4800" dirty="0" err="1" smtClean="0">
                <a:solidFill>
                  <a:schemeClr val="accent3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ক্ষক</a:t>
            </a:r>
            <a:endParaRPr lang="en-US" sz="4800" dirty="0" smtClean="0">
              <a:solidFill>
                <a:schemeClr val="accent3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জাফর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নগর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অপর্ণা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চরণ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48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bn-BD" sz="4800" dirty="0" smtClean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      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সীতাকুণ্ড</a:t>
            </a:r>
            <a:r>
              <a:rPr lang="en-US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,  </a:t>
            </a:r>
            <a:r>
              <a:rPr lang="en-US" sz="48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চট্টগ্রাম</a:t>
            </a:r>
            <a:r>
              <a:rPr lang="bn-BD" sz="48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xmlns="" val="41305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miley Face 3"/>
          <p:cNvSpPr/>
          <p:nvPr/>
        </p:nvSpPr>
        <p:spPr>
          <a:xfrm>
            <a:off x="3657600" y="1905000"/>
            <a:ext cx="2286000" cy="2590800"/>
          </a:xfrm>
          <a:prstGeom prst="smileyFac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4343400" y="2895600"/>
            <a:ext cx="1524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5105400" y="2849881"/>
            <a:ext cx="152400" cy="121919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flipV="1">
            <a:off x="6400800" y="2819400"/>
            <a:ext cx="7620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239000" y="2286000"/>
            <a:ext cx="1828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মিঃ</a:t>
            </a:r>
            <a:r>
              <a:rPr lang="en-US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কার্টুন</a:t>
            </a:r>
            <a:r>
              <a:rPr lang="bn-BD" sz="7200" dirty="0" smtClean="0">
                <a:solidFill>
                  <a:srgbClr val="33CC33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solidFill>
                <a:srgbClr val="33CC33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57600" y="5867400"/>
            <a:ext cx="2590800" cy="45720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Oval 39"/>
          <p:cNvSpPr/>
          <p:nvPr/>
        </p:nvSpPr>
        <p:spPr>
          <a:xfrm>
            <a:off x="4038600" y="57150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4191000" y="5867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Oval 42"/>
          <p:cNvSpPr/>
          <p:nvPr/>
        </p:nvSpPr>
        <p:spPr>
          <a:xfrm>
            <a:off x="4343400" y="57150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4648200" y="57150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Oval 44"/>
          <p:cNvSpPr/>
          <p:nvPr/>
        </p:nvSpPr>
        <p:spPr>
          <a:xfrm>
            <a:off x="4953000" y="57150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5257800" y="5638800"/>
            <a:ext cx="2286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5486400" y="5715000"/>
            <a:ext cx="2286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9" name="Oval 48"/>
          <p:cNvSpPr/>
          <p:nvPr/>
        </p:nvSpPr>
        <p:spPr>
          <a:xfrm>
            <a:off x="4495800" y="5867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4800600" y="5943600"/>
            <a:ext cx="3048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5105400" y="57912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/>
          <p:cNvSpPr/>
          <p:nvPr/>
        </p:nvSpPr>
        <p:spPr>
          <a:xfrm>
            <a:off x="5334000" y="5867400"/>
            <a:ext cx="3048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638800" y="5791200"/>
            <a:ext cx="304800" cy="2286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Oval 53"/>
          <p:cNvSpPr/>
          <p:nvPr/>
        </p:nvSpPr>
        <p:spPr>
          <a:xfrm>
            <a:off x="4648200" y="60198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Oval 54"/>
          <p:cNvSpPr/>
          <p:nvPr/>
        </p:nvSpPr>
        <p:spPr>
          <a:xfrm>
            <a:off x="5562600" y="5867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5105400" y="59436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191000" y="5867400"/>
            <a:ext cx="304800" cy="3048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304800" y="685800"/>
            <a:ext cx="3886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মিঃ কার্টুন মিষ্টি খাচ্ছে। </a:t>
            </a:r>
            <a:endParaRPr lang="en-US" sz="20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477000" y="6019800"/>
            <a:ext cx="978408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467600" y="5791200"/>
            <a:ext cx="137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মিষ্টি </a:t>
            </a:r>
            <a:endParaRPr lang="en-US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48000" y="1219200"/>
            <a:ext cx="762000" cy="76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2514600" y="1371601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3399"/>
                </a:solidFill>
                <a:latin typeface="NikoshBAN" pitchFamily="2" charset="0"/>
                <a:cs typeface="NikoshBAN" pitchFamily="2" charset="0"/>
              </a:rPr>
              <a:t>ক্রিয়া পদ </a:t>
            </a:r>
            <a:endParaRPr lang="en-US" sz="2400" dirty="0">
              <a:solidFill>
                <a:srgbClr val="FF3399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0.03329 C 0.00851 -0.03329 0.01563 -0.02612 0.01563 -0.01665 C 0.01563 -0.00763 0.00851 -2.36994E-6 -3.33333E-6 -2.36994E-6 C -0.00885 -2.36994E-6 -0.01562 -0.00763 -0.01562 -0.01665 C -0.01562 -0.02612 -0.00885 -0.03329 -3.33333E-6 -0.0332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2428 C 0.00729 -0.02428 0.0125 -0.01735 0.0125 -0.00833 C 0.0125 0.00069 0.00729 0.00901 3.33333E-6 0.00901 C -0.00677 0.00901 -0.0125 0.00069 -0.0125 -0.00833 C -0.0125 -0.01735 -0.00677 -0.02428 3.33333E-6 -0.02428 Z " pathEditMode="relative" rAng="0" ptsTypes="fffff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/>
      <p:bldP spid="62" grpId="0" build="allAtOnce"/>
      <p:bldP spid="63" grpId="0" animBg="1"/>
      <p:bldP spid="64" grpId="0"/>
      <p:bldP spid="65" grpId="0" animBg="1"/>
      <p:bldP spid="6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705708" y="2318772"/>
            <a:ext cx="5715000" cy="1938992"/>
          </a:xfrm>
          <a:prstGeom prst="rect">
            <a:avLst/>
          </a:prstGeom>
          <a:solidFill>
            <a:srgbClr val="0000FF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12000" b="1" spc="150" dirty="0" smtClean="0">
                <a:ln w="11430"/>
                <a:solidFill>
                  <a:srgbClr val="FFFF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</a:t>
            </a:r>
            <a:endParaRPr lang="en-US" sz="12000" b="1" spc="150" dirty="0">
              <a:ln w="11430"/>
              <a:solidFill>
                <a:srgbClr val="FFFF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1" y="7620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8000" b="1" cap="none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4800" b="1" cap="none" spc="150" dirty="0">
              <a:ln w="11430"/>
              <a:solidFill>
                <a:srgbClr val="0033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839450"/>
            <a:ext cx="914400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bn-BD" sz="8800" b="1" cap="none" spc="150" dirty="0" smtClean="0">
                <a:ln w="11430"/>
                <a:solidFill>
                  <a:srgbClr val="1F0DA3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cap="none" spc="150" dirty="0">
              <a:ln w="11430"/>
              <a:solidFill>
                <a:srgbClr val="1F0DA3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005078"/>
            <a:ext cx="8763000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marL="1143000" indent="-1143000" algn="ctr">
              <a:buAutoNum type="arabicPeriod"/>
            </a:pPr>
            <a:r>
              <a:rPr lang="bn-BD" sz="6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কারকের সংজ্ঞা বলতে পারবে।</a:t>
            </a:r>
            <a:endParaRPr lang="bn-BD" sz="6000" b="1" spc="150" dirty="0" smtClean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 algn="ctr"/>
            <a:r>
              <a:rPr lang="bn-BD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 </a:t>
            </a:r>
            <a:r>
              <a:rPr lang="bn-BD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 থেকে কর্তৃ, </a:t>
            </a:r>
            <a:r>
              <a:rPr lang="bn-BD" sz="60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ওকর্ম </a:t>
            </a:r>
            <a:endParaRPr lang="bn-BD" sz="60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60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কারক শনাক্ত করতে পারবে।</a:t>
            </a:r>
            <a:endParaRPr lang="en-US" sz="60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76200" y="2209800"/>
            <a:ext cx="5029200" cy="3657600"/>
          </a:xfrm>
        </p:spPr>
        <p:txBody>
          <a:bodyPr>
            <a:normAutofit fontScale="90000"/>
          </a:bodyPr>
          <a:lstStyle/>
          <a:p>
            <a:pPr algn="l"/>
            <a: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বাক্যস্থিত ক্রিয়াপদ         </a:t>
            </a:r>
            <a:b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bn-BD" sz="7200" b="1" spc="150" dirty="0" smtClean="0">
                <a:ln w="11430"/>
                <a:solidFill>
                  <a:srgbClr val="E42EDB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  <a: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অন্যান্য পদ</a:t>
            </a:r>
            <a:endParaRPr lang="en-US" sz="72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10200" y="4953000"/>
            <a:ext cx="3429000" cy="1752600"/>
          </a:xfrm>
        </p:spPr>
        <p:txBody>
          <a:bodyPr>
            <a:noAutofit/>
          </a:bodyPr>
          <a:lstStyle/>
          <a:p>
            <a:r>
              <a:rPr lang="bn-BD" sz="115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</a:t>
            </a:r>
            <a:endParaRPr lang="en-US" sz="115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00800" y="3480137"/>
            <a:ext cx="274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b="1" spc="150" dirty="0" smtClean="0">
                <a:ln w="11430"/>
                <a:solidFill>
                  <a:srgbClr val="0033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 </a:t>
            </a:r>
            <a:r>
              <a:rPr lang="bn-BD" sz="6600" b="1" spc="150" dirty="0" smtClean="0">
                <a:ln w="11430"/>
                <a:solidFill>
                  <a:srgbClr val="66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endParaRPr lang="en-US" sz="6600" b="1" spc="150" dirty="0">
              <a:ln w="11430"/>
              <a:solidFill>
                <a:srgbClr val="66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019800" y="36576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0" y="228600"/>
            <a:ext cx="91440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115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115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গঠন </a:t>
            </a:r>
            <a:endParaRPr lang="en-US" sz="115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Curved Left Arrow 7"/>
          <p:cNvSpPr/>
          <p:nvPr/>
        </p:nvSpPr>
        <p:spPr>
          <a:xfrm>
            <a:off x="5181600" y="3048000"/>
            <a:ext cx="609600" cy="2285999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 animBg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81400" y="2362200"/>
            <a:ext cx="2286000" cy="2133600"/>
          </a:xfrm>
          <a:prstGeom prst="ellipse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600200" y="1295400"/>
            <a:ext cx="1676400" cy="18288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600200" y="4016514"/>
            <a:ext cx="151996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অপাদান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0" y="1905000"/>
            <a:ext cx="17526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অধিকরণ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331058" y="762000"/>
            <a:ext cx="81945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788465" y="2111514"/>
            <a:ext cx="79380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297201" y="4775537"/>
            <a:ext cx="100059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করণ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903387" y="2946737"/>
            <a:ext cx="1672253" cy="10156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কারক</a:t>
            </a:r>
            <a:endParaRPr lang="en-US" sz="60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777908" y="5388114"/>
            <a:ext cx="155683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সম্প্রদান</a:t>
            </a:r>
            <a:endParaRPr lang="en-US" sz="4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5" name="Oval 24"/>
          <p:cNvSpPr/>
          <p:nvPr/>
        </p:nvSpPr>
        <p:spPr>
          <a:xfrm>
            <a:off x="5943600" y="4114800"/>
            <a:ext cx="1676400" cy="18288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0" y="3429000"/>
            <a:ext cx="1676400" cy="18288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3657600" y="4724400"/>
            <a:ext cx="1676400" cy="18288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6324600" y="1524000"/>
            <a:ext cx="1752600" cy="18288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3886200" y="228600"/>
            <a:ext cx="1752600" cy="1752600"/>
          </a:xfrm>
          <a:prstGeom prst="ellipse">
            <a:avLst/>
          </a:prstGeom>
          <a:noFill/>
          <a:ln>
            <a:solidFill>
              <a:srgbClr val="E42ED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800" decel="100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 animBg="1"/>
      <p:bldP spid="17" grpId="0"/>
      <p:bldP spid="18" grpId="0"/>
      <p:bldP spid="19" grpId="0"/>
      <p:bldP spid="20" grpId="0"/>
      <p:bldP spid="21" grpId="0"/>
      <p:bldP spid="22" grpId="0" animBg="1"/>
      <p:bldP spid="23" grpId="0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half" idx="4294967295"/>
          </p:nvPr>
        </p:nvSpPr>
        <p:spPr>
          <a:xfrm>
            <a:off x="0" y="533400"/>
            <a:ext cx="9144000" cy="5715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ক্রিয়ার সঙ্গে </a:t>
            </a:r>
            <a:r>
              <a:rPr lang="bn-BD" sz="4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‘কে’ </a:t>
            </a:r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‘কারা’ </a:t>
            </a:r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যোগ করে প্রশ্ন</a:t>
            </a:r>
            <a:r>
              <a:rPr lang="en-US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করলে যে উত্তর পাওয়া যায় সেটাই</a:t>
            </a:r>
            <a:r>
              <a:rPr lang="en-US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</a:t>
            </a:r>
            <a:endParaRPr lang="en-US" sz="4400" b="1" spc="150" dirty="0" smtClean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endParaRPr lang="en-US" sz="4400" dirty="0" smtClean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অর্থাৎ</a:t>
            </a:r>
            <a:r>
              <a:rPr lang="en-US" sz="4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---</a:t>
            </a:r>
          </a:p>
          <a:p>
            <a:pPr>
              <a:buNone/>
            </a:pPr>
            <a:r>
              <a:rPr lang="en-US" sz="4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ক্রিয়াপদ </a:t>
            </a:r>
          </a:p>
          <a:p>
            <a:pPr>
              <a:buNone/>
            </a:pPr>
            <a:r>
              <a:rPr lang="en-US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 </a:t>
            </a:r>
            <a:r>
              <a:rPr lang="bn-BD" sz="48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</a:t>
            </a:r>
          </a:p>
          <a:p>
            <a:pPr>
              <a:buNone/>
            </a:pPr>
            <a:r>
              <a:rPr lang="en-US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  </a:t>
            </a:r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কর্তা</a:t>
            </a:r>
            <a:endParaRPr lang="en-US" sz="4800" b="1" spc="150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pPr>
              <a:buNone/>
            </a:pPr>
            <a:endParaRPr lang="bn-BD" sz="4800" dirty="0" smtClean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Curved Left Arrow 8"/>
          <p:cNvSpPr/>
          <p:nvPr/>
        </p:nvSpPr>
        <p:spPr>
          <a:xfrm>
            <a:off x="2133600" y="4038600"/>
            <a:ext cx="838200" cy="21336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2971800" y="4876800"/>
            <a:ext cx="381000" cy="381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638800" y="45720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b="1" spc="150" dirty="0" smtClean="0">
                <a:ln w="11430"/>
                <a:solidFill>
                  <a:srgbClr val="C0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কর্তৃকারক</a:t>
            </a:r>
            <a:endParaRPr lang="en-US" sz="8000" b="1" spc="150" dirty="0">
              <a:ln w="11430"/>
              <a:solidFill>
                <a:srgbClr val="C0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52800" y="4648200"/>
            <a:ext cx="2362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</a:t>
            </a:r>
            <a:r>
              <a:rPr lang="en-US" sz="54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=</a:t>
            </a:r>
            <a:endParaRPr lang="en-US" sz="54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1311295"/>
            <a:ext cx="2971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0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কর্তৃকারক।</a:t>
            </a:r>
            <a:endParaRPr lang="en-US" sz="4800" b="1" spc="150" dirty="0" smtClean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ger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0"/>
            <a:ext cx="7664873" cy="6858000"/>
          </a:xfrm>
          <a:prstGeom prst="rect">
            <a:avLst/>
          </a:prstGeom>
        </p:spPr>
      </p:pic>
      <p:pic>
        <p:nvPicPr>
          <p:cNvPr id="4" name="Picture 3" descr="tiger1.jpg"/>
          <p:cNvPicPr>
            <a:picLocks noChangeAspect="1"/>
          </p:cNvPicPr>
          <p:nvPr/>
        </p:nvPicPr>
        <p:blipFill>
          <a:blip r:embed="rId2"/>
          <a:srcRect l="81890" t="19298"/>
          <a:stretch>
            <a:fillRect/>
          </a:stretch>
        </p:blipFill>
        <p:spPr>
          <a:xfrm>
            <a:off x="5105400" y="-533400"/>
            <a:ext cx="4953000" cy="57150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6" name="Picture 5" descr="wild-water-buffalo-herd.jpg"/>
          <p:cNvPicPr>
            <a:picLocks noChangeAspect="1"/>
          </p:cNvPicPr>
          <p:nvPr/>
        </p:nvPicPr>
        <p:blipFill>
          <a:blip r:embed="rId3"/>
          <a:srcRect l="8254" t="37115" r="30303" b="17839"/>
          <a:stretch>
            <a:fillRect/>
          </a:stretch>
        </p:blipFill>
        <p:spPr>
          <a:xfrm>
            <a:off x="4572000" y="1143000"/>
            <a:ext cx="5105400" cy="28956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7" name="Picture 6" descr="tiger1.jpg"/>
          <p:cNvPicPr>
            <a:picLocks noChangeAspect="1"/>
          </p:cNvPicPr>
          <p:nvPr/>
        </p:nvPicPr>
        <p:blipFill>
          <a:blip r:embed="rId2"/>
          <a:srcRect l="77850" t="78295" r="2368"/>
          <a:stretch>
            <a:fillRect/>
          </a:stretch>
        </p:blipFill>
        <p:spPr>
          <a:xfrm>
            <a:off x="5257800" y="3352800"/>
            <a:ext cx="4800600" cy="4259687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8" name="Picture 7" descr="wild-water-buffalo-herd.jpg"/>
          <p:cNvPicPr>
            <a:picLocks noChangeAspect="1"/>
          </p:cNvPicPr>
          <p:nvPr/>
        </p:nvPicPr>
        <p:blipFill>
          <a:blip r:embed="rId3"/>
          <a:srcRect l="38517" t="34745" r="30303" b="23766"/>
          <a:stretch>
            <a:fillRect/>
          </a:stretch>
        </p:blipFill>
        <p:spPr>
          <a:xfrm>
            <a:off x="7086600" y="990600"/>
            <a:ext cx="2590800" cy="2667000"/>
          </a:xfrm>
          <a:prstGeom prst="rect">
            <a:avLst/>
          </a:prstGeom>
          <a:effectLst>
            <a:softEdge rad="635000"/>
          </a:effectLst>
        </p:spPr>
      </p:pic>
      <p:pic>
        <p:nvPicPr>
          <p:cNvPr id="9" name="Picture 8" descr="tiger1.jpg"/>
          <p:cNvPicPr>
            <a:picLocks noChangeAspect="1"/>
          </p:cNvPicPr>
          <p:nvPr/>
        </p:nvPicPr>
        <p:blipFill>
          <a:blip r:embed="rId2"/>
          <a:srcRect l="63626" t="52223" r="17485" b="17778"/>
          <a:stretch>
            <a:fillRect/>
          </a:stretch>
        </p:blipFill>
        <p:spPr>
          <a:xfrm>
            <a:off x="3352800" y="3581400"/>
            <a:ext cx="1447800" cy="20574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10" name="TextBox 9"/>
          <p:cNvSpPr txBox="1"/>
          <p:nvPr/>
        </p:nvSpPr>
        <p:spPr>
          <a:xfrm>
            <a:off x="2667000" y="5646003"/>
            <a:ext cx="647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বাঘে-মহিষে</a:t>
            </a:r>
            <a:r>
              <a:rPr lang="en-US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 ঘাটে জল খায় </a:t>
            </a:r>
            <a:endParaRPr lang="en-US" sz="48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819400" y="6400800"/>
            <a:ext cx="2438400" cy="152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0.01667 L 0.00607 -0.0081 C 0.00746 -0.00602 0.00833 -0.00324 0.00833 -0.00023 C 0.00833 0.00301 0.00746 0.00556 0.00607 0.00741 L 3.33333E-6 0.01667 " pathEditMode="relative" rAng="0" ptsTypes="FffFF">
                                      <p:cBhvr>
                                        <p:cTn id="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17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1" presetClass="pat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25 -0.01666 L 0.00295 -0.00694 C 0.0007 -0.00486 -3.33333E-6 -0.00162 -3.33333E-6 0.00162 C -3.33333E-6 0.00602 0.0007 0.00926 0.00295 0.01135 L 0.0125 0.02223 " pathEditMode="relative" rAng="0" ptsTypes="FffFF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00" y="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2185</TotalTime>
  <Words>249</Words>
  <Application>Microsoft Office PowerPoint</Application>
  <PresentationFormat>On-screen Show (4:3)</PresentationFormat>
  <Paragraphs>67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Angles</vt:lpstr>
      <vt:lpstr>Slide 1</vt:lpstr>
      <vt:lpstr>পরিচিতি</vt:lpstr>
      <vt:lpstr>Slide 3</vt:lpstr>
      <vt:lpstr>Slide 4</vt:lpstr>
      <vt:lpstr>Slide 5</vt:lpstr>
      <vt:lpstr>বাক্যস্থিত ক্রিয়াপদ                            ও         অন্যান্য পদ</vt:lpstr>
      <vt:lpstr>Slide 7</vt:lpstr>
      <vt:lpstr>Slide 8</vt:lpstr>
      <vt:lpstr>Slide 9</vt:lpstr>
      <vt:lpstr>Slide 10</vt:lpstr>
      <vt:lpstr>Slide 11</vt:lpstr>
      <vt:lpstr>দলীয় কাজ </vt:lpstr>
      <vt:lpstr>মূল্যায়ন</vt:lpstr>
      <vt:lpstr>Slide 14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Karok </dc:title>
  <dc:subject>Bangla 2nd Paper</dc:subject>
  <dc:creator>মোণীড়ূজ্জামাণ</dc:creator>
  <cp:lastModifiedBy>DOEL</cp:lastModifiedBy>
  <cp:revision>494</cp:revision>
  <dcterms:created xsi:type="dcterms:W3CDTF">2006-08-16T00:00:00Z</dcterms:created>
  <dcterms:modified xsi:type="dcterms:W3CDTF">2020-12-06T15:22:14Z</dcterms:modified>
</cp:coreProperties>
</file>