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8" r:id="rId3"/>
    <p:sldId id="269" r:id="rId4"/>
    <p:sldId id="282" r:id="rId5"/>
    <p:sldId id="266" r:id="rId6"/>
    <p:sldId id="258" r:id="rId7"/>
    <p:sldId id="287" r:id="rId8"/>
    <p:sldId id="286" r:id="rId9"/>
    <p:sldId id="285" r:id="rId10"/>
    <p:sldId id="284" r:id="rId11"/>
    <p:sldId id="283" r:id="rId12"/>
    <p:sldId id="267" r:id="rId13"/>
    <p:sldId id="265" r:id="rId14"/>
    <p:sldId id="279" r:id="rId15"/>
    <p:sldId id="275" r:id="rId16"/>
    <p:sldId id="264" r:id="rId17"/>
    <p:sldId id="288" r:id="rId18"/>
    <p:sldId id="28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B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59" d="100"/>
          <a:sy n="59" d="100"/>
        </p:scale>
        <p:origin x="1686" y="0"/>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AD7C0-D487-49D4-9C8F-AD77D9400AFF}"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A0993-9D4F-4851-BB53-ABCB83C756AA}" type="slidenum">
              <a:rPr lang="en-US" smtClean="0"/>
              <a:pPr/>
              <a:t>‹#›</a:t>
            </a:fld>
            <a:endParaRPr lang="en-US"/>
          </a:p>
        </p:txBody>
      </p:sp>
    </p:spTree>
    <p:extLst>
      <p:ext uri="{BB962C8B-B14F-4D97-AF65-F5344CB8AC3E}">
        <p14:creationId xmlns:p14="http://schemas.microsoft.com/office/powerpoint/2010/main" val="242217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bn-BD" baseline="0"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D0EA0993-9D4F-4851-BB53-ABCB83C756AA}" type="slidenum">
              <a:rPr lang="en-US" smtClean="0"/>
              <a:pPr/>
              <a:t>3</a:t>
            </a:fld>
            <a:endParaRPr lang="en-US"/>
          </a:p>
        </p:txBody>
      </p:sp>
    </p:spTree>
    <p:extLst>
      <p:ext uri="{BB962C8B-B14F-4D97-AF65-F5344CB8AC3E}">
        <p14:creationId xmlns:p14="http://schemas.microsoft.com/office/powerpoint/2010/main" val="19855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A0993-9D4F-4851-BB53-ABCB83C756AA}" type="slidenum">
              <a:rPr lang="en-US" smtClean="0"/>
              <a:pPr/>
              <a:t>7</a:t>
            </a:fld>
            <a:endParaRPr lang="en-US"/>
          </a:p>
        </p:txBody>
      </p:sp>
    </p:spTree>
    <p:extLst>
      <p:ext uri="{BB962C8B-B14F-4D97-AF65-F5344CB8AC3E}">
        <p14:creationId xmlns:p14="http://schemas.microsoft.com/office/powerpoint/2010/main" val="68595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D0EA0993-9D4F-4851-BB53-ABCB83C756AA}" type="slidenum">
              <a:rPr lang="en-US" smtClean="0"/>
              <a:pPr/>
              <a:t>12</a:t>
            </a:fld>
            <a:endParaRPr lang="en-US"/>
          </a:p>
        </p:txBody>
      </p:sp>
    </p:spTree>
    <p:extLst>
      <p:ext uri="{BB962C8B-B14F-4D97-AF65-F5344CB8AC3E}">
        <p14:creationId xmlns:p14="http://schemas.microsoft.com/office/powerpoint/2010/main" val="37078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A0993-9D4F-4851-BB53-ABCB83C756AA}" type="slidenum">
              <a:rPr lang="en-US" smtClean="0"/>
              <a:pPr/>
              <a:t>13</a:t>
            </a:fld>
            <a:endParaRPr lang="en-US"/>
          </a:p>
        </p:txBody>
      </p:sp>
    </p:spTree>
    <p:extLst>
      <p:ext uri="{BB962C8B-B14F-4D97-AF65-F5344CB8AC3E}">
        <p14:creationId xmlns:p14="http://schemas.microsoft.com/office/powerpoint/2010/main" val="101165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A0993-9D4F-4851-BB53-ABCB83C756AA}" type="slidenum">
              <a:rPr lang="en-US" smtClean="0"/>
              <a:pPr/>
              <a:t>14</a:t>
            </a:fld>
            <a:endParaRPr lang="en-US"/>
          </a:p>
        </p:txBody>
      </p:sp>
    </p:spTree>
    <p:extLst>
      <p:ext uri="{BB962C8B-B14F-4D97-AF65-F5344CB8AC3E}">
        <p14:creationId xmlns:p14="http://schemas.microsoft.com/office/powerpoint/2010/main" val="317775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endParaRPr lang="en-US" sz="2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D0EA0993-9D4F-4851-BB53-ABCB83C756AA}" type="slidenum">
              <a:rPr lang="en-US" smtClean="0"/>
              <a:pPr/>
              <a:t>15</a:t>
            </a:fld>
            <a:endParaRPr lang="en-US"/>
          </a:p>
        </p:txBody>
      </p:sp>
    </p:spTree>
    <p:extLst>
      <p:ext uri="{BB962C8B-B14F-4D97-AF65-F5344CB8AC3E}">
        <p14:creationId xmlns:p14="http://schemas.microsoft.com/office/powerpoint/2010/main" val="22511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A0993-9D4F-4851-BB53-ABCB83C756AA}" type="slidenum">
              <a:rPr lang="en-US" smtClean="0"/>
              <a:pPr/>
              <a:t>16</a:t>
            </a:fld>
            <a:endParaRPr lang="en-US"/>
          </a:p>
        </p:txBody>
      </p:sp>
    </p:spTree>
    <p:extLst>
      <p:ext uri="{BB962C8B-B14F-4D97-AF65-F5344CB8AC3E}">
        <p14:creationId xmlns:p14="http://schemas.microsoft.com/office/powerpoint/2010/main" val="230224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5/25/2015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as-IN" smtClean="0"/>
              <a:t>আফরোজা,রংপুর ।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noFill/>
          <a:ln w="234950" cmpd="tri">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26013" y="733455"/>
            <a:ext cx="1047082" cy="5509200"/>
          </a:xfrm>
          <a:prstGeom prst="rect">
            <a:avLst/>
          </a:prstGeom>
          <a:noFill/>
        </p:spPr>
        <p:txBody>
          <a:bodyPr wrap="none" lIns="91440" tIns="45720" rIns="91440" bIns="45720">
            <a:spAutoFit/>
          </a:bodyPr>
          <a:lstStyle/>
          <a:p>
            <a:pPr algn="ctr"/>
            <a:r>
              <a:rPr lang="bn-BD" sz="8800" b="1" cap="none" spc="0"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স্বা</a:t>
            </a:r>
          </a:p>
          <a:p>
            <a:pPr algn="ctr"/>
            <a:r>
              <a:rPr lang="bn-BD" sz="8800" b="1" cap="none" spc="0" dirty="0" smtClean="0">
                <a:ln w="12700">
                  <a:solidFill>
                    <a:schemeClr val="tx2">
                      <a:lumMod val="75000"/>
                    </a:schemeClr>
                  </a:solidFill>
                  <a:prstDash val="solid"/>
                </a:ln>
                <a:solidFill>
                  <a:srgbClr val="7030A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গ</a:t>
            </a:r>
          </a:p>
          <a:p>
            <a:pPr algn="ctr"/>
            <a:r>
              <a:rPr lang="bn-BD" sz="88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ত</a:t>
            </a:r>
          </a:p>
          <a:p>
            <a:pPr algn="ctr"/>
            <a:r>
              <a:rPr lang="bn-BD" sz="88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a:t>
            </a:r>
            <a:endParaRPr lang="en-US" sz="88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457200" y="533400"/>
            <a:ext cx="1219200" cy="5909310"/>
          </a:xfrm>
          <a:prstGeom prst="rect">
            <a:avLst/>
          </a:prstGeom>
          <a:noFill/>
        </p:spPr>
        <p:txBody>
          <a:bodyPr wrap="square" lIns="91440" tIns="45720" rIns="91440" bIns="45720">
            <a:spAutoFit/>
          </a:bodyPr>
          <a:lstStyle/>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ক্লা</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সে</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র</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স</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বা</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ই</a:t>
            </a:r>
          </a:p>
          <a:p>
            <a:pPr algn="ctr"/>
            <a:r>
              <a:rPr lang="bn-BD" sz="5400" cap="none" spc="0"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কে</a:t>
            </a:r>
            <a:endParaRPr lang="en-US" sz="5400" cap="none" spc="0"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1562100" y="1066800"/>
            <a:ext cx="5257800" cy="4724400"/>
            <a:chOff x="1387029" y="1121001"/>
            <a:chExt cx="6248400" cy="4343400"/>
          </a:xfrm>
        </p:grpSpPr>
        <p:grpSp>
          <p:nvGrpSpPr>
            <p:cNvPr id="8" name="Group 7"/>
            <p:cNvGrpSpPr/>
            <p:nvPr/>
          </p:nvGrpSpPr>
          <p:grpSpPr>
            <a:xfrm>
              <a:off x="1387029" y="1121001"/>
              <a:ext cx="6248400" cy="4343400"/>
              <a:chOff x="1272729" y="1319491"/>
              <a:chExt cx="6248400" cy="4343400"/>
            </a:xfrm>
          </p:grpSpPr>
          <p:pic>
            <p:nvPicPr>
              <p:cNvPr id="13" name="Picture 5" descr="C:\Documents and Settings\User\My Documents\My Pictures\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3750" l="0" r="88477"/>
                        </a14:imgEffect>
                      </a14:imgLayer>
                    </a14:imgProps>
                  </a:ext>
                </a:extLst>
              </a:blip>
              <a:srcRect l="3125" t="2083" r="14063" b="12500"/>
              <a:stretch>
                <a:fillRect/>
              </a:stretch>
            </p:blipFill>
            <p:spPr bwMode="auto">
              <a:xfrm>
                <a:off x="1272729" y="1319491"/>
                <a:ext cx="6248400" cy="4343400"/>
              </a:xfrm>
              <a:prstGeom prst="rect">
                <a:avLst/>
              </a:prstGeom>
              <a:noFill/>
              <a:ln>
                <a:noFill/>
              </a:ln>
            </p:spPr>
          </p:pic>
          <p:sp>
            <p:nvSpPr>
              <p:cNvPr id="14" name="Freeform 13"/>
              <p:cNvSpPr/>
              <p:nvPr/>
            </p:nvSpPr>
            <p:spPr>
              <a:xfrm>
                <a:off x="2476500" y="2258943"/>
                <a:ext cx="914400" cy="1064342"/>
              </a:xfrm>
              <a:custGeom>
                <a:avLst/>
                <a:gdLst>
                  <a:gd name="connsiteX0" fmla="*/ 0 w 855407"/>
                  <a:gd name="connsiteY0" fmla="*/ 988142 h 988142"/>
                  <a:gd name="connsiteX1" fmla="*/ 44246 w 855407"/>
                  <a:gd name="connsiteY1" fmla="*/ 973394 h 988142"/>
                  <a:gd name="connsiteX2" fmla="*/ 88491 w 855407"/>
                  <a:gd name="connsiteY2" fmla="*/ 855407 h 988142"/>
                  <a:gd name="connsiteX3" fmla="*/ 117987 w 855407"/>
                  <a:gd name="connsiteY3" fmla="*/ 811162 h 988142"/>
                  <a:gd name="connsiteX4" fmla="*/ 132736 w 855407"/>
                  <a:gd name="connsiteY4" fmla="*/ 766917 h 988142"/>
                  <a:gd name="connsiteX5" fmla="*/ 191729 w 855407"/>
                  <a:gd name="connsiteY5" fmla="*/ 678426 h 988142"/>
                  <a:gd name="connsiteX6" fmla="*/ 265471 w 855407"/>
                  <a:gd name="connsiteY6" fmla="*/ 589936 h 988142"/>
                  <a:gd name="connsiteX7" fmla="*/ 309716 w 855407"/>
                  <a:gd name="connsiteY7" fmla="*/ 560439 h 988142"/>
                  <a:gd name="connsiteX8" fmla="*/ 368710 w 855407"/>
                  <a:gd name="connsiteY8" fmla="*/ 427704 h 988142"/>
                  <a:gd name="connsiteX9" fmla="*/ 398207 w 855407"/>
                  <a:gd name="connsiteY9" fmla="*/ 368710 h 988142"/>
                  <a:gd name="connsiteX10" fmla="*/ 501446 w 855407"/>
                  <a:gd name="connsiteY10" fmla="*/ 309717 h 988142"/>
                  <a:gd name="connsiteX11" fmla="*/ 530942 w 855407"/>
                  <a:gd name="connsiteY11" fmla="*/ 265471 h 988142"/>
                  <a:gd name="connsiteX12" fmla="*/ 575187 w 855407"/>
                  <a:gd name="connsiteY12" fmla="*/ 235975 h 988142"/>
                  <a:gd name="connsiteX13" fmla="*/ 589936 w 855407"/>
                  <a:gd name="connsiteY13" fmla="*/ 191729 h 988142"/>
                  <a:gd name="connsiteX14" fmla="*/ 737420 w 855407"/>
                  <a:gd name="connsiteY14" fmla="*/ 73742 h 988142"/>
                  <a:gd name="connsiteX15" fmla="*/ 766916 w 855407"/>
                  <a:gd name="connsiteY15" fmla="*/ 29497 h 988142"/>
                  <a:gd name="connsiteX16" fmla="*/ 855407 w 855407"/>
                  <a:gd name="connsiteY16" fmla="*/ 0 h 98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5407" h="988142">
                    <a:moveTo>
                      <a:pt x="0" y="988142"/>
                    </a:moveTo>
                    <a:cubicBezTo>
                      <a:pt x="14749" y="983226"/>
                      <a:pt x="33253" y="984387"/>
                      <a:pt x="44246" y="973394"/>
                    </a:cubicBezTo>
                    <a:cubicBezTo>
                      <a:pt x="81108" y="936532"/>
                      <a:pt x="69975" y="898610"/>
                      <a:pt x="88491" y="855407"/>
                    </a:cubicBezTo>
                    <a:cubicBezTo>
                      <a:pt x="95473" y="839115"/>
                      <a:pt x="110060" y="827016"/>
                      <a:pt x="117987" y="811162"/>
                    </a:cubicBezTo>
                    <a:cubicBezTo>
                      <a:pt x="124939" y="797257"/>
                      <a:pt x="125186" y="780507"/>
                      <a:pt x="132736" y="766917"/>
                    </a:cubicBezTo>
                    <a:cubicBezTo>
                      <a:pt x="149952" y="735927"/>
                      <a:pt x="172065" y="707923"/>
                      <a:pt x="191729" y="678426"/>
                    </a:cubicBezTo>
                    <a:cubicBezTo>
                      <a:pt x="220731" y="634923"/>
                      <a:pt x="222889" y="625422"/>
                      <a:pt x="265471" y="589936"/>
                    </a:cubicBezTo>
                    <a:cubicBezTo>
                      <a:pt x="279088" y="578588"/>
                      <a:pt x="294968" y="570271"/>
                      <a:pt x="309716" y="560439"/>
                    </a:cubicBezTo>
                    <a:cubicBezTo>
                      <a:pt x="361218" y="405935"/>
                      <a:pt x="312617" y="525867"/>
                      <a:pt x="368710" y="427704"/>
                    </a:cubicBezTo>
                    <a:cubicBezTo>
                      <a:pt x="379618" y="408615"/>
                      <a:pt x="384132" y="385600"/>
                      <a:pt x="398207" y="368710"/>
                    </a:cubicBezTo>
                    <a:cubicBezTo>
                      <a:pt x="413099" y="350840"/>
                      <a:pt x="485696" y="317592"/>
                      <a:pt x="501446" y="309717"/>
                    </a:cubicBezTo>
                    <a:cubicBezTo>
                      <a:pt x="511278" y="294968"/>
                      <a:pt x="518408" y="278005"/>
                      <a:pt x="530942" y="265471"/>
                    </a:cubicBezTo>
                    <a:cubicBezTo>
                      <a:pt x="543476" y="252937"/>
                      <a:pt x="564114" y="249816"/>
                      <a:pt x="575187" y="235975"/>
                    </a:cubicBezTo>
                    <a:cubicBezTo>
                      <a:pt x="584899" y="223835"/>
                      <a:pt x="580391" y="204001"/>
                      <a:pt x="589936" y="191729"/>
                    </a:cubicBezTo>
                    <a:cubicBezTo>
                      <a:pt x="656141" y="106608"/>
                      <a:pt x="661055" y="111925"/>
                      <a:pt x="737420" y="73742"/>
                    </a:cubicBezTo>
                    <a:cubicBezTo>
                      <a:pt x="747252" y="58994"/>
                      <a:pt x="751885" y="38891"/>
                      <a:pt x="766916" y="29497"/>
                    </a:cubicBezTo>
                    <a:cubicBezTo>
                      <a:pt x="793282" y="13018"/>
                      <a:pt x="855407" y="0"/>
                      <a:pt x="855407" y="0"/>
                    </a:cubicBezTo>
                  </a:path>
                </a:pathLst>
              </a:custGeom>
              <a:ln w="76200">
                <a:solidFill>
                  <a:srgbClr val="CC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219700" y="2258943"/>
                <a:ext cx="619432" cy="604684"/>
              </a:xfrm>
              <a:custGeom>
                <a:avLst/>
                <a:gdLst>
                  <a:gd name="connsiteX0" fmla="*/ 0 w 619432"/>
                  <a:gd name="connsiteY0" fmla="*/ 0 h 604684"/>
                  <a:gd name="connsiteX1" fmla="*/ 44245 w 619432"/>
                  <a:gd name="connsiteY1" fmla="*/ 14749 h 604684"/>
                  <a:gd name="connsiteX2" fmla="*/ 117987 w 619432"/>
                  <a:gd name="connsiteY2" fmla="*/ 29497 h 604684"/>
                  <a:gd name="connsiteX3" fmla="*/ 206477 w 619432"/>
                  <a:gd name="connsiteY3" fmla="*/ 88491 h 604684"/>
                  <a:gd name="connsiteX4" fmla="*/ 265471 w 619432"/>
                  <a:gd name="connsiteY4" fmla="*/ 176981 h 604684"/>
                  <a:gd name="connsiteX5" fmla="*/ 324464 w 619432"/>
                  <a:gd name="connsiteY5" fmla="*/ 206478 h 604684"/>
                  <a:gd name="connsiteX6" fmla="*/ 427703 w 619432"/>
                  <a:gd name="connsiteY6" fmla="*/ 294968 h 604684"/>
                  <a:gd name="connsiteX7" fmla="*/ 442451 w 619432"/>
                  <a:gd name="connsiteY7" fmla="*/ 339213 h 604684"/>
                  <a:gd name="connsiteX8" fmla="*/ 545690 w 619432"/>
                  <a:gd name="connsiteY8" fmla="*/ 471949 h 604684"/>
                  <a:gd name="connsiteX9" fmla="*/ 560438 w 619432"/>
                  <a:gd name="connsiteY9" fmla="*/ 530942 h 604684"/>
                  <a:gd name="connsiteX10" fmla="*/ 619432 w 619432"/>
                  <a:gd name="connsiteY10" fmla="*/ 604684 h 6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432" h="604684">
                    <a:moveTo>
                      <a:pt x="0" y="0"/>
                    </a:moveTo>
                    <a:cubicBezTo>
                      <a:pt x="14748" y="4916"/>
                      <a:pt x="29163" y="10978"/>
                      <a:pt x="44245" y="14749"/>
                    </a:cubicBezTo>
                    <a:cubicBezTo>
                      <a:pt x="68564" y="20829"/>
                      <a:pt x="95166" y="19124"/>
                      <a:pt x="117987" y="29497"/>
                    </a:cubicBezTo>
                    <a:cubicBezTo>
                      <a:pt x="150260" y="44167"/>
                      <a:pt x="206477" y="88491"/>
                      <a:pt x="206477" y="88491"/>
                    </a:cubicBezTo>
                    <a:cubicBezTo>
                      <a:pt x="226142" y="117988"/>
                      <a:pt x="233763" y="161127"/>
                      <a:pt x="265471" y="176981"/>
                    </a:cubicBezTo>
                    <a:cubicBezTo>
                      <a:pt x="285135" y="186813"/>
                      <a:pt x="305820" y="194826"/>
                      <a:pt x="324464" y="206478"/>
                    </a:cubicBezTo>
                    <a:cubicBezTo>
                      <a:pt x="374919" y="238013"/>
                      <a:pt x="387481" y="254746"/>
                      <a:pt x="427703" y="294968"/>
                    </a:cubicBezTo>
                    <a:cubicBezTo>
                      <a:pt x="432619" y="309716"/>
                      <a:pt x="434901" y="325623"/>
                      <a:pt x="442451" y="339213"/>
                    </a:cubicBezTo>
                    <a:cubicBezTo>
                      <a:pt x="486553" y="418597"/>
                      <a:pt x="491946" y="418205"/>
                      <a:pt x="545690" y="471949"/>
                    </a:cubicBezTo>
                    <a:cubicBezTo>
                      <a:pt x="550606" y="491613"/>
                      <a:pt x="552453" y="512311"/>
                      <a:pt x="560438" y="530942"/>
                    </a:cubicBezTo>
                    <a:cubicBezTo>
                      <a:pt x="574391" y="563500"/>
                      <a:pt x="595646" y="580898"/>
                      <a:pt x="619432" y="604684"/>
                    </a:cubicBezTo>
                  </a:path>
                </a:pathLst>
              </a:custGeom>
              <a:ln w="76200">
                <a:solidFill>
                  <a:srgbClr val="CC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Freeform 9"/>
            <p:cNvSpPr/>
            <p:nvPr/>
          </p:nvSpPr>
          <p:spPr>
            <a:xfrm rot="16411865">
              <a:off x="2557943" y="2005103"/>
              <a:ext cx="872771" cy="698937"/>
            </a:xfrm>
            <a:custGeom>
              <a:avLst/>
              <a:gdLst>
                <a:gd name="connsiteX0" fmla="*/ 0 w 368709"/>
                <a:gd name="connsiteY0" fmla="*/ 0 h 339213"/>
                <a:gd name="connsiteX1" fmla="*/ 88490 w 368709"/>
                <a:gd name="connsiteY1" fmla="*/ 58993 h 339213"/>
                <a:gd name="connsiteX2" fmla="*/ 176980 w 368709"/>
                <a:gd name="connsiteY2" fmla="*/ 147484 h 339213"/>
                <a:gd name="connsiteX3" fmla="*/ 206477 w 368709"/>
                <a:gd name="connsiteY3" fmla="*/ 191729 h 339213"/>
                <a:gd name="connsiteX4" fmla="*/ 250722 w 368709"/>
                <a:gd name="connsiteY4" fmla="*/ 206477 h 339213"/>
                <a:gd name="connsiteX5" fmla="*/ 339213 w 368709"/>
                <a:gd name="connsiteY5" fmla="*/ 294968 h 339213"/>
                <a:gd name="connsiteX6" fmla="*/ 368709 w 368709"/>
                <a:gd name="connsiteY6"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09" h="339213">
                  <a:moveTo>
                    <a:pt x="0" y="0"/>
                  </a:moveTo>
                  <a:cubicBezTo>
                    <a:pt x="29497" y="19664"/>
                    <a:pt x="63423" y="33926"/>
                    <a:pt x="88490" y="58993"/>
                  </a:cubicBezTo>
                  <a:cubicBezTo>
                    <a:pt x="117987" y="88490"/>
                    <a:pt x="153841" y="112775"/>
                    <a:pt x="176980" y="147484"/>
                  </a:cubicBezTo>
                  <a:cubicBezTo>
                    <a:pt x="186812" y="162232"/>
                    <a:pt x="192636" y="180656"/>
                    <a:pt x="206477" y="191729"/>
                  </a:cubicBezTo>
                  <a:cubicBezTo>
                    <a:pt x="218616" y="201440"/>
                    <a:pt x="235974" y="201561"/>
                    <a:pt x="250722" y="206477"/>
                  </a:cubicBezTo>
                  <a:cubicBezTo>
                    <a:pt x="280219" y="235974"/>
                    <a:pt x="316074" y="260259"/>
                    <a:pt x="339213" y="294968"/>
                  </a:cubicBezTo>
                  <a:lnTo>
                    <a:pt x="368709" y="339213"/>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398205">
              <a:off x="5486401" y="2057401"/>
              <a:ext cx="780588" cy="602822"/>
            </a:xfrm>
            <a:custGeom>
              <a:avLst/>
              <a:gdLst>
                <a:gd name="connsiteX0" fmla="*/ 0 w 368709"/>
                <a:gd name="connsiteY0" fmla="*/ 0 h 339213"/>
                <a:gd name="connsiteX1" fmla="*/ 88490 w 368709"/>
                <a:gd name="connsiteY1" fmla="*/ 58993 h 339213"/>
                <a:gd name="connsiteX2" fmla="*/ 176980 w 368709"/>
                <a:gd name="connsiteY2" fmla="*/ 147484 h 339213"/>
                <a:gd name="connsiteX3" fmla="*/ 206477 w 368709"/>
                <a:gd name="connsiteY3" fmla="*/ 191729 h 339213"/>
                <a:gd name="connsiteX4" fmla="*/ 250722 w 368709"/>
                <a:gd name="connsiteY4" fmla="*/ 206477 h 339213"/>
                <a:gd name="connsiteX5" fmla="*/ 339213 w 368709"/>
                <a:gd name="connsiteY5" fmla="*/ 294968 h 339213"/>
                <a:gd name="connsiteX6" fmla="*/ 368709 w 368709"/>
                <a:gd name="connsiteY6"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09" h="339213">
                  <a:moveTo>
                    <a:pt x="0" y="0"/>
                  </a:moveTo>
                  <a:cubicBezTo>
                    <a:pt x="29497" y="19664"/>
                    <a:pt x="63423" y="33926"/>
                    <a:pt x="88490" y="58993"/>
                  </a:cubicBezTo>
                  <a:cubicBezTo>
                    <a:pt x="117987" y="88490"/>
                    <a:pt x="153841" y="112775"/>
                    <a:pt x="176980" y="147484"/>
                  </a:cubicBezTo>
                  <a:cubicBezTo>
                    <a:pt x="186812" y="162232"/>
                    <a:pt x="192636" y="180656"/>
                    <a:pt x="206477" y="191729"/>
                  </a:cubicBezTo>
                  <a:cubicBezTo>
                    <a:pt x="218616" y="201440"/>
                    <a:pt x="235974" y="201561"/>
                    <a:pt x="250722" y="206477"/>
                  </a:cubicBezTo>
                  <a:cubicBezTo>
                    <a:pt x="280219" y="235974"/>
                    <a:pt x="316074" y="260259"/>
                    <a:pt x="339213" y="294968"/>
                  </a:cubicBezTo>
                  <a:lnTo>
                    <a:pt x="368709" y="339213"/>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Frame 1"/>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339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9">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9">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43" y="838200"/>
            <a:ext cx="2895600" cy="2667000"/>
          </a:xfrm>
          <a:prstGeom prst="rect">
            <a:avLst/>
          </a:prstGeom>
        </p:spPr>
      </p:pic>
      <p:sp>
        <p:nvSpPr>
          <p:cNvPr id="6" name="Rectangle 5"/>
          <p:cNvSpPr/>
          <p:nvPr/>
        </p:nvSpPr>
        <p:spPr>
          <a:xfrm>
            <a:off x="533400" y="3618138"/>
            <a:ext cx="8077200" cy="2895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b="1" dirty="0" smtClean="0">
                <a:solidFill>
                  <a:schemeClr val="tx1"/>
                </a:solidFill>
                <a:effectLst>
                  <a:outerShdw blurRad="38100" dist="38100" dir="2700000" algn="tl">
                    <a:srgbClr val="000000">
                      <a:alpha val="43137"/>
                    </a:srgbClr>
                  </a:outerShdw>
                </a:effectLst>
                <a:latin typeface="NikoshBAN"/>
              </a:rPr>
              <a:t>যেসব রক্তনালির মাধ্যমে কার্বন ডাই- অক্সাইড- পূর্ণ রক্ত দেহের বিভিন্ন অঙ্গ থেকে হ্রদপিন্ডে ফিরে আসে তাকে শিরা বলে। শিরার প্রাচির ৩টি স্তরে গঠিত হলেও বেশ পাতলা এবং কপাটিকা থাকায় রক্ত ধীরে ধীরে এক মূখে প্রবাহিত হয়। ধমনির প্রন্তরে কৌশিক জালিকাগুলো একত্রিত হয়ে  সূক্ষ্ন শিরা ও উপশিরা গঠন করে এবং কিছু শিরা মহাশিরা গঠন করে কৌশিক জালিকা থেকে শুরু হয় এবং হ্রদপিডে শেষ হয়।                </a:t>
            </a:r>
            <a:endParaRPr lang="en-US" sz="2000" b="1" dirty="0">
              <a:solidFill>
                <a:schemeClr val="tx1"/>
              </a:solidFill>
              <a:effectLst>
                <a:outerShdw blurRad="38100" dist="38100" dir="2700000" algn="tl">
                  <a:srgbClr val="000000">
                    <a:alpha val="43137"/>
                  </a:srgbClr>
                </a:outerShdw>
              </a:effectLst>
              <a:latin typeface="NikoshB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585106"/>
            <a:ext cx="5034643" cy="2895600"/>
          </a:xfrm>
          <a:prstGeom prst="rect">
            <a:avLst/>
          </a:prstGeom>
        </p:spPr>
      </p:pic>
      <p:sp>
        <p:nvSpPr>
          <p:cNvPr id="5" name="Frame 4"/>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1595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838200"/>
            <a:ext cx="4800600" cy="1295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bn-BD" sz="60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কাজ </a:t>
            </a:r>
            <a:endParaRPr lang="en-US" sz="60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143000" y="5105400"/>
            <a:ext cx="66294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শিরা ও ধমনির ৫টি পার্থক্য লিখ।</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876800" y="2667000"/>
            <a:ext cx="3352800" cy="1295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4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৭মিনিট</a:t>
            </a:r>
            <a:endParaRPr lang="en-US" sz="4400" b="1" dirty="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876" y="2386012"/>
            <a:ext cx="3742267" cy="2466975"/>
          </a:xfrm>
          <a:prstGeom prst="rect">
            <a:avLst/>
          </a:prstGeom>
        </p:spPr>
      </p:pic>
      <p:sp>
        <p:nvSpPr>
          <p:cNvPr id="6" name="Frame 5"/>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5612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87" y="1040236"/>
            <a:ext cx="6627627" cy="529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Documents and Settings\User\My Documents\Downloads\beating-rib-heart-skeleton-eve-rib-animation.gif"/>
          <p:cNvPicPr>
            <a:picLocks noChangeAspect="1" noChangeArrowheads="1" noCrop="1"/>
          </p:cNvPicPr>
          <p:nvPr/>
        </p:nvPicPr>
        <p:blipFill>
          <a:blip r:embed="rId4">
            <a:clrChange>
              <a:clrFrom>
                <a:srgbClr val="010101"/>
              </a:clrFrom>
              <a:clrTo>
                <a:srgbClr val="010101">
                  <a:alpha val="0"/>
                </a:srgbClr>
              </a:clrTo>
            </a:clrChange>
          </a:blip>
          <a:srcRect/>
          <a:stretch>
            <a:fillRect/>
          </a:stretch>
        </p:blipFill>
        <p:spPr bwMode="auto">
          <a:xfrm>
            <a:off x="3795099" y="4566549"/>
            <a:ext cx="2720547" cy="1713466"/>
          </a:xfrm>
          <a:prstGeom prst="rect">
            <a:avLst/>
          </a:prstGeom>
          <a:ln>
            <a:noFill/>
          </a:ln>
          <a:effectLst>
            <a:softEdge rad="112500"/>
          </a:effectLst>
        </p:spPr>
      </p:pic>
      <p:sp>
        <p:nvSpPr>
          <p:cNvPr id="7" name="TextBox 6"/>
          <p:cNvSpPr txBox="1"/>
          <p:nvPr/>
        </p:nvSpPr>
        <p:spPr>
          <a:xfrm>
            <a:off x="627179" y="566197"/>
            <a:ext cx="7848600" cy="52322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ছবিটি</a:t>
            </a:r>
            <a:r>
              <a:rPr lang="bn-BD" sz="2800" dirty="0" smtClean="0">
                <a:latin typeface="NikoshBAN" pitchFamily="2" charset="0"/>
                <a:cs typeface="NikoshBAN" pitchFamily="2" charset="0"/>
              </a:rPr>
              <a:t>তে তোমরা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bn-BD" sz="2800" dirty="0" smtClean="0">
                <a:latin typeface="NikoshBAN" pitchFamily="2" charset="0"/>
                <a:cs typeface="NikoshBAN" pitchFamily="2" charset="0"/>
              </a:rPr>
              <a:t> দেখতে পারছ? </a:t>
            </a:r>
            <a:endParaRPr lang="en-US" sz="2800" dirty="0">
              <a:latin typeface="NikoshBAN" pitchFamily="2" charset="0"/>
              <a:cs typeface="NikoshBAN" pitchFamily="2" charset="0"/>
            </a:endParaRPr>
          </a:p>
        </p:txBody>
      </p:sp>
      <p:sp>
        <p:nvSpPr>
          <p:cNvPr id="8" name="TextBox 7"/>
          <p:cNvSpPr txBox="1"/>
          <p:nvPr/>
        </p:nvSpPr>
        <p:spPr>
          <a:xfrm>
            <a:off x="627179" y="535419"/>
            <a:ext cx="7848600" cy="584775"/>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এবার বল বুকের ভিতর কী দেখতে পারছ? </a:t>
            </a:r>
            <a:endParaRPr lang="en-US" sz="3200" dirty="0">
              <a:latin typeface="NikoshBAN" pitchFamily="2" charset="0"/>
              <a:cs typeface="NikoshBAN" pitchFamily="2" charset="0"/>
            </a:endParaRPr>
          </a:p>
        </p:txBody>
      </p:sp>
      <p:pic>
        <p:nvPicPr>
          <p:cNvPr id="10" name="Picture 9" descr="image016[1].gif"/>
          <p:cNvPicPr>
            <a:picLocks noChangeAspect="1"/>
          </p:cNvPicPr>
          <p:nvPr/>
        </p:nvPicPr>
        <p:blipFill>
          <a:blip r:embed="rId5"/>
          <a:stretch>
            <a:fillRect/>
          </a:stretch>
        </p:blipFill>
        <p:spPr>
          <a:xfrm>
            <a:off x="2165464" y="1089417"/>
            <a:ext cx="3981071" cy="5559450"/>
          </a:xfrm>
          <a:prstGeom prst="rect">
            <a:avLst/>
          </a:prstGeom>
        </p:spPr>
      </p:pic>
      <p:sp>
        <p:nvSpPr>
          <p:cNvPr id="11" name="Rectangle 10"/>
          <p:cNvSpPr/>
          <p:nvPr/>
        </p:nvSpPr>
        <p:spPr>
          <a:xfrm>
            <a:off x="1857004" y="5780412"/>
            <a:ext cx="4800600" cy="646331"/>
          </a:xfrm>
          <a:prstGeom prst="rect">
            <a:avLst/>
          </a:prstGeom>
        </p:spPr>
        <p:txBody>
          <a:bodyPr wrap="square">
            <a:spAutoFit/>
          </a:bodyPr>
          <a:lstStyle/>
          <a:p>
            <a:pPr algn="ctr"/>
            <a:r>
              <a:rPr lang="bn-BD" sz="3600" dirty="0" smtClean="0">
                <a:latin typeface="NikoshBAN" pitchFamily="2" charset="0"/>
                <a:cs typeface="NikoshBAN" pitchFamily="2" charset="0"/>
              </a:rPr>
              <a:t>মানুষের হৃদপিণ্ড</a:t>
            </a:r>
            <a:endParaRPr lang="en-US" sz="3600" dirty="0">
              <a:latin typeface="NikoshBAN" pitchFamily="2" charset="0"/>
              <a:cs typeface="NikoshBAN" pitchFamily="2" charset="0"/>
            </a:endParaRPr>
          </a:p>
        </p:txBody>
      </p:sp>
      <p:sp>
        <p:nvSpPr>
          <p:cNvPr id="9" name="Frame 8"/>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dissolve">
                                      <p:cBhvr>
                                        <p:cTn id="35" dur="500"/>
                                        <p:tgtEl>
                                          <p:spTgt spid="11">
                                            <p:txEl>
                                              <p:pRg st="0" end="0"/>
                                            </p:txEl>
                                          </p:spTgt>
                                        </p:tgtEl>
                                      </p:cBhvr>
                                    </p:animEffect>
                                  </p:childTnLst>
                                </p:cTn>
                              </p:par>
                              <p:par>
                                <p:cTn id="36" presetID="23" presetClass="emph" presetSubtype="0" repeatCount="indefinite" fill="hold" nodeType="withEffect">
                                  <p:stCondLst>
                                    <p:cond delay="0"/>
                                  </p:stCondLst>
                                  <p:childTnLst>
                                    <p:animClr clrSpc="hsl" dir="cw">
                                      <p:cBhvr override="childStyle">
                                        <p:cTn id="37" dur="500" fill="hold"/>
                                        <p:tgtEl>
                                          <p:spTgt spid="11">
                                            <p:txEl>
                                              <p:pRg st="0" end="0"/>
                                            </p:txEl>
                                          </p:spTgt>
                                        </p:tgtEl>
                                        <p:attrNameLst>
                                          <p:attrName>style.color</p:attrName>
                                        </p:attrNameLst>
                                      </p:cBhvr>
                                      <p:by>
                                        <p:hsl h="10842353" s="0" l="0"/>
                                      </p:by>
                                    </p:animClr>
                                    <p:animClr clrSpc="hsl" dir="cw">
                                      <p:cBhvr>
                                        <p:cTn id="38" dur="500" fill="hold"/>
                                        <p:tgtEl>
                                          <p:spTgt spid="11">
                                            <p:txEl>
                                              <p:pRg st="0" end="0"/>
                                            </p:txEl>
                                          </p:spTgt>
                                        </p:tgtEl>
                                        <p:attrNameLst>
                                          <p:attrName>fillcolor</p:attrName>
                                        </p:attrNameLst>
                                      </p:cBhvr>
                                      <p:by>
                                        <p:hsl h="10842353" s="0" l="0"/>
                                      </p:by>
                                    </p:animClr>
                                    <p:animClr clrSpc="hsl" dir="cw">
                                      <p:cBhvr>
                                        <p:cTn id="39" dur="500" fill="hold"/>
                                        <p:tgtEl>
                                          <p:spTgt spid="11">
                                            <p:txEl>
                                              <p:pRg st="0" end="0"/>
                                            </p:txEl>
                                          </p:spTgt>
                                        </p:tgtEl>
                                        <p:attrNameLst>
                                          <p:attrName>stroke.color</p:attrName>
                                        </p:attrNameLst>
                                      </p:cBhvr>
                                      <p:by>
                                        <p:hsl h="10842353" s="0" l="0"/>
                                      </p:by>
                                    </p:animClr>
                                    <p:set>
                                      <p:cBhvr>
                                        <p:cTn id="40" dur="500" fill="hold"/>
                                        <p:tgtEl>
                                          <p:spTgt spid="11">
                                            <p:txEl>
                                              <p:pRg st="0" end="0"/>
                                            </p:txEl>
                                          </p:spTgt>
                                        </p:tgtEl>
                                        <p:attrNameLst>
                                          <p:attrName>fill.type</p:attrName>
                                        </p:attrNameLst>
                                      </p:cBhvr>
                                      <p:to>
                                        <p:strVal val="solid"/>
                                      </p:to>
                                    </p:se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80773" y="1657520"/>
            <a:ext cx="5257800" cy="3286904"/>
            <a:chOff x="1387029" y="1121001"/>
            <a:chExt cx="6248400" cy="4343400"/>
          </a:xfrm>
        </p:grpSpPr>
        <p:grpSp>
          <p:nvGrpSpPr>
            <p:cNvPr id="16" name="Group 15"/>
            <p:cNvGrpSpPr/>
            <p:nvPr/>
          </p:nvGrpSpPr>
          <p:grpSpPr>
            <a:xfrm>
              <a:off x="1387029" y="1121001"/>
              <a:ext cx="6248400" cy="4343400"/>
              <a:chOff x="1272729" y="1319491"/>
              <a:chExt cx="6248400" cy="4343400"/>
            </a:xfrm>
          </p:grpSpPr>
          <p:pic>
            <p:nvPicPr>
              <p:cNvPr id="19" name="Picture 5" descr="C:\Documents and Settings\User\My Documents\My Picture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3750" l="0" r="88477"/>
                        </a14:imgEffect>
                      </a14:imgLayer>
                    </a14:imgProps>
                  </a:ext>
                </a:extLst>
              </a:blip>
              <a:srcRect l="3125" t="2083" r="14063" b="12500"/>
              <a:stretch>
                <a:fillRect/>
              </a:stretch>
            </p:blipFill>
            <p:spPr bwMode="auto">
              <a:xfrm>
                <a:off x="1272729" y="1319491"/>
                <a:ext cx="6248400" cy="4343400"/>
              </a:xfrm>
              <a:prstGeom prst="rect">
                <a:avLst/>
              </a:prstGeom>
              <a:noFill/>
              <a:ln>
                <a:noFill/>
              </a:ln>
            </p:spPr>
          </p:pic>
          <p:sp>
            <p:nvSpPr>
              <p:cNvPr id="20" name="Freeform 19"/>
              <p:cNvSpPr/>
              <p:nvPr/>
            </p:nvSpPr>
            <p:spPr>
              <a:xfrm>
                <a:off x="2476500" y="2258943"/>
                <a:ext cx="914400" cy="1064342"/>
              </a:xfrm>
              <a:custGeom>
                <a:avLst/>
                <a:gdLst>
                  <a:gd name="connsiteX0" fmla="*/ 0 w 855407"/>
                  <a:gd name="connsiteY0" fmla="*/ 988142 h 988142"/>
                  <a:gd name="connsiteX1" fmla="*/ 44246 w 855407"/>
                  <a:gd name="connsiteY1" fmla="*/ 973394 h 988142"/>
                  <a:gd name="connsiteX2" fmla="*/ 88491 w 855407"/>
                  <a:gd name="connsiteY2" fmla="*/ 855407 h 988142"/>
                  <a:gd name="connsiteX3" fmla="*/ 117987 w 855407"/>
                  <a:gd name="connsiteY3" fmla="*/ 811162 h 988142"/>
                  <a:gd name="connsiteX4" fmla="*/ 132736 w 855407"/>
                  <a:gd name="connsiteY4" fmla="*/ 766917 h 988142"/>
                  <a:gd name="connsiteX5" fmla="*/ 191729 w 855407"/>
                  <a:gd name="connsiteY5" fmla="*/ 678426 h 988142"/>
                  <a:gd name="connsiteX6" fmla="*/ 265471 w 855407"/>
                  <a:gd name="connsiteY6" fmla="*/ 589936 h 988142"/>
                  <a:gd name="connsiteX7" fmla="*/ 309716 w 855407"/>
                  <a:gd name="connsiteY7" fmla="*/ 560439 h 988142"/>
                  <a:gd name="connsiteX8" fmla="*/ 368710 w 855407"/>
                  <a:gd name="connsiteY8" fmla="*/ 427704 h 988142"/>
                  <a:gd name="connsiteX9" fmla="*/ 398207 w 855407"/>
                  <a:gd name="connsiteY9" fmla="*/ 368710 h 988142"/>
                  <a:gd name="connsiteX10" fmla="*/ 501446 w 855407"/>
                  <a:gd name="connsiteY10" fmla="*/ 309717 h 988142"/>
                  <a:gd name="connsiteX11" fmla="*/ 530942 w 855407"/>
                  <a:gd name="connsiteY11" fmla="*/ 265471 h 988142"/>
                  <a:gd name="connsiteX12" fmla="*/ 575187 w 855407"/>
                  <a:gd name="connsiteY12" fmla="*/ 235975 h 988142"/>
                  <a:gd name="connsiteX13" fmla="*/ 589936 w 855407"/>
                  <a:gd name="connsiteY13" fmla="*/ 191729 h 988142"/>
                  <a:gd name="connsiteX14" fmla="*/ 737420 w 855407"/>
                  <a:gd name="connsiteY14" fmla="*/ 73742 h 988142"/>
                  <a:gd name="connsiteX15" fmla="*/ 766916 w 855407"/>
                  <a:gd name="connsiteY15" fmla="*/ 29497 h 988142"/>
                  <a:gd name="connsiteX16" fmla="*/ 855407 w 855407"/>
                  <a:gd name="connsiteY16" fmla="*/ 0 h 98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5407" h="988142">
                    <a:moveTo>
                      <a:pt x="0" y="988142"/>
                    </a:moveTo>
                    <a:cubicBezTo>
                      <a:pt x="14749" y="983226"/>
                      <a:pt x="33253" y="984387"/>
                      <a:pt x="44246" y="973394"/>
                    </a:cubicBezTo>
                    <a:cubicBezTo>
                      <a:pt x="81108" y="936532"/>
                      <a:pt x="69975" y="898610"/>
                      <a:pt x="88491" y="855407"/>
                    </a:cubicBezTo>
                    <a:cubicBezTo>
                      <a:pt x="95473" y="839115"/>
                      <a:pt x="110060" y="827016"/>
                      <a:pt x="117987" y="811162"/>
                    </a:cubicBezTo>
                    <a:cubicBezTo>
                      <a:pt x="124939" y="797257"/>
                      <a:pt x="125186" y="780507"/>
                      <a:pt x="132736" y="766917"/>
                    </a:cubicBezTo>
                    <a:cubicBezTo>
                      <a:pt x="149952" y="735927"/>
                      <a:pt x="172065" y="707923"/>
                      <a:pt x="191729" y="678426"/>
                    </a:cubicBezTo>
                    <a:cubicBezTo>
                      <a:pt x="220731" y="634923"/>
                      <a:pt x="222889" y="625422"/>
                      <a:pt x="265471" y="589936"/>
                    </a:cubicBezTo>
                    <a:cubicBezTo>
                      <a:pt x="279088" y="578588"/>
                      <a:pt x="294968" y="570271"/>
                      <a:pt x="309716" y="560439"/>
                    </a:cubicBezTo>
                    <a:cubicBezTo>
                      <a:pt x="361218" y="405935"/>
                      <a:pt x="312617" y="525867"/>
                      <a:pt x="368710" y="427704"/>
                    </a:cubicBezTo>
                    <a:cubicBezTo>
                      <a:pt x="379618" y="408615"/>
                      <a:pt x="384132" y="385600"/>
                      <a:pt x="398207" y="368710"/>
                    </a:cubicBezTo>
                    <a:cubicBezTo>
                      <a:pt x="413099" y="350840"/>
                      <a:pt x="485696" y="317592"/>
                      <a:pt x="501446" y="309717"/>
                    </a:cubicBezTo>
                    <a:cubicBezTo>
                      <a:pt x="511278" y="294968"/>
                      <a:pt x="518408" y="278005"/>
                      <a:pt x="530942" y="265471"/>
                    </a:cubicBezTo>
                    <a:cubicBezTo>
                      <a:pt x="543476" y="252937"/>
                      <a:pt x="564114" y="249816"/>
                      <a:pt x="575187" y="235975"/>
                    </a:cubicBezTo>
                    <a:cubicBezTo>
                      <a:pt x="584899" y="223835"/>
                      <a:pt x="580391" y="204001"/>
                      <a:pt x="589936" y="191729"/>
                    </a:cubicBezTo>
                    <a:cubicBezTo>
                      <a:pt x="656141" y="106608"/>
                      <a:pt x="661055" y="111925"/>
                      <a:pt x="737420" y="73742"/>
                    </a:cubicBezTo>
                    <a:cubicBezTo>
                      <a:pt x="747252" y="58994"/>
                      <a:pt x="751885" y="38891"/>
                      <a:pt x="766916" y="29497"/>
                    </a:cubicBezTo>
                    <a:cubicBezTo>
                      <a:pt x="793282" y="13018"/>
                      <a:pt x="855407" y="0"/>
                      <a:pt x="855407" y="0"/>
                    </a:cubicBezTo>
                  </a:path>
                </a:pathLst>
              </a:custGeom>
              <a:ln w="76200">
                <a:solidFill>
                  <a:srgbClr val="CC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219700" y="2258943"/>
                <a:ext cx="619432" cy="604684"/>
              </a:xfrm>
              <a:custGeom>
                <a:avLst/>
                <a:gdLst>
                  <a:gd name="connsiteX0" fmla="*/ 0 w 619432"/>
                  <a:gd name="connsiteY0" fmla="*/ 0 h 604684"/>
                  <a:gd name="connsiteX1" fmla="*/ 44245 w 619432"/>
                  <a:gd name="connsiteY1" fmla="*/ 14749 h 604684"/>
                  <a:gd name="connsiteX2" fmla="*/ 117987 w 619432"/>
                  <a:gd name="connsiteY2" fmla="*/ 29497 h 604684"/>
                  <a:gd name="connsiteX3" fmla="*/ 206477 w 619432"/>
                  <a:gd name="connsiteY3" fmla="*/ 88491 h 604684"/>
                  <a:gd name="connsiteX4" fmla="*/ 265471 w 619432"/>
                  <a:gd name="connsiteY4" fmla="*/ 176981 h 604684"/>
                  <a:gd name="connsiteX5" fmla="*/ 324464 w 619432"/>
                  <a:gd name="connsiteY5" fmla="*/ 206478 h 604684"/>
                  <a:gd name="connsiteX6" fmla="*/ 427703 w 619432"/>
                  <a:gd name="connsiteY6" fmla="*/ 294968 h 604684"/>
                  <a:gd name="connsiteX7" fmla="*/ 442451 w 619432"/>
                  <a:gd name="connsiteY7" fmla="*/ 339213 h 604684"/>
                  <a:gd name="connsiteX8" fmla="*/ 545690 w 619432"/>
                  <a:gd name="connsiteY8" fmla="*/ 471949 h 604684"/>
                  <a:gd name="connsiteX9" fmla="*/ 560438 w 619432"/>
                  <a:gd name="connsiteY9" fmla="*/ 530942 h 604684"/>
                  <a:gd name="connsiteX10" fmla="*/ 619432 w 619432"/>
                  <a:gd name="connsiteY10" fmla="*/ 604684 h 6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432" h="604684">
                    <a:moveTo>
                      <a:pt x="0" y="0"/>
                    </a:moveTo>
                    <a:cubicBezTo>
                      <a:pt x="14748" y="4916"/>
                      <a:pt x="29163" y="10978"/>
                      <a:pt x="44245" y="14749"/>
                    </a:cubicBezTo>
                    <a:cubicBezTo>
                      <a:pt x="68564" y="20829"/>
                      <a:pt x="95166" y="19124"/>
                      <a:pt x="117987" y="29497"/>
                    </a:cubicBezTo>
                    <a:cubicBezTo>
                      <a:pt x="150260" y="44167"/>
                      <a:pt x="206477" y="88491"/>
                      <a:pt x="206477" y="88491"/>
                    </a:cubicBezTo>
                    <a:cubicBezTo>
                      <a:pt x="226142" y="117988"/>
                      <a:pt x="233763" y="161127"/>
                      <a:pt x="265471" y="176981"/>
                    </a:cubicBezTo>
                    <a:cubicBezTo>
                      <a:pt x="285135" y="186813"/>
                      <a:pt x="305820" y="194826"/>
                      <a:pt x="324464" y="206478"/>
                    </a:cubicBezTo>
                    <a:cubicBezTo>
                      <a:pt x="374919" y="238013"/>
                      <a:pt x="387481" y="254746"/>
                      <a:pt x="427703" y="294968"/>
                    </a:cubicBezTo>
                    <a:cubicBezTo>
                      <a:pt x="432619" y="309716"/>
                      <a:pt x="434901" y="325623"/>
                      <a:pt x="442451" y="339213"/>
                    </a:cubicBezTo>
                    <a:cubicBezTo>
                      <a:pt x="486553" y="418597"/>
                      <a:pt x="491946" y="418205"/>
                      <a:pt x="545690" y="471949"/>
                    </a:cubicBezTo>
                    <a:cubicBezTo>
                      <a:pt x="550606" y="491613"/>
                      <a:pt x="552453" y="512311"/>
                      <a:pt x="560438" y="530942"/>
                    </a:cubicBezTo>
                    <a:cubicBezTo>
                      <a:pt x="574391" y="563500"/>
                      <a:pt x="595646" y="580898"/>
                      <a:pt x="619432" y="604684"/>
                    </a:cubicBezTo>
                  </a:path>
                </a:pathLst>
              </a:custGeom>
              <a:ln w="76200">
                <a:solidFill>
                  <a:srgbClr val="CC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16"/>
            <p:cNvSpPr/>
            <p:nvPr/>
          </p:nvSpPr>
          <p:spPr>
            <a:xfrm rot="16411865">
              <a:off x="2557943" y="2005103"/>
              <a:ext cx="872771" cy="698937"/>
            </a:xfrm>
            <a:custGeom>
              <a:avLst/>
              <a:gdLst>
                <a:gd name="connsiteX0" fmla="*/ 0 w 368709"/>
                <a:gd name="connsiteY0" fmla="*/ 0 h 339213"/>
                <a:gd name="connsiteX1" fmla="*/ 88490 w 368709"/>
                <a:gd name="connsiteY1" fmla="*/ 58993 h 339213"/>
                <a:gd name="connsiteX2" fmla="*/ 176980 w 368709"/>
                <a:gd name="connsiteY2" fmla="*/ 147484 h 339213"/>
                <a:gd name="connsiteX3" fmla="*/ 206477 w 368709"/>
                <a:gd name="connsiteY3" fmla="*/ 191729 h 339213"/>
                <a:gd name="connsiteX4" fmla="*/ 250722 w 368709"/>
                <a:gd name="connsiteY4" fmla="*/ 206477 h 339213"/>
                <a:gd name="connsiteX5" fmla="*/ 339213 w 368709"/>
                <a:gd name="connsiteY5" fmla="*/ 294968 h 339213"/>
                <a:gd name="connsiteX6" fmla="*/ 368709 w 368709"/>
                <a:gd name="connsiteY6"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09" h="339213">
                  <a:moveTo>
                    <a:pt x="0" y="0"/>
                  </a:moveTo>
                  <a:cubicBezTo>
                    <a:pt x="29497" y="19664"/>
                    <a:pt x="63423" y="33926"/>
                    <a:pt x="88490" y="58993"/>
                  </a:cubicBezTo>
                  <a:cubicBezTo>
                    <a:pt x="117987" y="88490"/>
                    <a:pt x="153841" y="112775"/>
                    <a:pt x="176980" y="147484"/>
                  </a:cubicBezTo>
                  <a:cubicBezTo>
                    <a:pt x="186812" y="162232"/>
                    <a:pt x="192636" y="180656"/>
                    <a:pt x="206477" y="191729"/>
                  </a:cubicBezTo>
                  <a:cubicBezTo>
                    <a:pt x="218616" y="201440"/>
                    <a:pt x="235974" y="201561"/>
                    <a:pt x="250722" y="206477"/>
                  </a:cubicBezTo>
                  <a:cubicBezTo>
                    <a:pt x="280219" y="235974"/>
                    <a:pt x="316074" y="260259"/>
                    <a:pt x="339213" y="294968"/>
                  </a:cubicBezTo>
                  <a:lnTo>
                    <a:pt x="368709" y="339213"/>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398205">
              <a:off x="5486401" y="2057401"/>
              <a:ext cx="780588" cy="602822"/>
            </a:xfrm>
            <a:custGeom>
              <a:avLst/>
              <a:gdLst>
                <a:gd name="connsiteX0" fmla="*/ 0 w 368709"/>
                <a:gd name="connsiteY0" fmla="*/ 0 h 339213"/>
                <a:gd name="connsiteX1" fmla="*/ 88490 w 368709"/>
                <a:gd name="connsiteY1" fmla="*/ 58993 h 339213"/>
                <a:gd name="connsiteX2" fmla="*/ 176980 w 368709"/>
                <a:gd name="connsiteY2" fmla="*/ 147484 h 339213"/>
                <a:gd name="connsiteX3" fmla="*/ 206477 w 368709"/>
                <a:gd name="connsiteY3" fmla="*/ 191729 h 339213"/>
                <a:gd name="connsiteX4" fmla="*/ 250722 w 368709"/>
                <a:gd name="connsiteY4" fmla="*/ 206477 h 339213"/>
                <a:gd name="connsiteX5" fmla="*/ 339213 w 368709"/>
                <a:gd name="connsiteY5" fmla="*/ 294968 h 339213"/>
                <a:gd name="connsiteX6" fmla="*/ 368709 w 368709"/>
                <a:gd name="connsiteY6"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09" h="339213">
                  <a:moveTo>
                    <a:pt x="0" y="0"/>
                  </a:moveTo>
                  <a:cubicBezTo>
                    <a:pt x="29497" y="19664"/>
                    <a:pt x="63423" y="33926"/>
                    <a:pt x="88490" y="58993"/>
                  </a:cubicBezTo>
                  <a:cubicBezTo>
                    <a:pt x="117987" y="88490"/>
                    <a:pt x="153841" y="112775"/>
                    <a:pt x="176980" y="147484"/>
                  </a:cubicBezTo>
                  <a:cubicBezTo>
                    <a:pt x="186812" y="162232"/>
                    <a:pt x="192636" y="180656"/>
                    <a:pt x="206477" y="191729"/>
                  </a:cubicBezTo>
                  <a:cubicBezTo>
                    <a:pt x="218616" y="201440"/>
                    <a:pt x="235974" y="201561"/>
                    <a:pt x="250722" y="206477"/>
                  </a:cubicBezTo>
                  <a:cubicBezTo>
                    <a:pt x="280219" y="235974"/>
                    <a:pt x="316074" y="260259"/>
                    <a:pt x="339213" y="294968"/>
                  </a:cubicBezTo>
                  <a:lnTo>
                    <a:pt x="368709" y="339213"/>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 name="Picture 2" descr="C:\Documents and Settings\User\My Documents\Downloads\Beating_Heart_animation.gif"/>
          <p:cNvPicPr>
            <a:picLocks noChangeAspect="1" noChangeArrowheads="1"/>
          </p:cNvPicPr>
          <p:nvPr/>
        </p:nvPicPr>
        <p:blipFill>
          <a:blip r:embed="rId5"/>
          <a:srcRect/>
          <a:stretch>
            <a:fillRect/>
          </a:stretch>
        </p:blipFill>
        <p:spPr bwMode="auto">
          <a:xfrm rot="473354">
            <a:off x="4279214" y="2822750"/>
            <a:ext cx="860915" cy="1808202"/>
          </a:xfrm>
          <a:prstGeom prst="rect">
            <a:avLst/>
          </a:prstGeom>
          <a:noFill/>
        </p:spPr>
      </p:pic>
      <p:pic>
        <p:nvPicPr>
          <p:cNvPr id="24" name="Picture 5" descr="C:\Documents and Settings\User\My Documents\My Pictures\1.JPG"/>
          <p:cNvPicPr>
            <a:picLocks noChangeAspect="1" noChangeArrowheads="1"/>
          </p:cNvPicPr>
          <p:nvPr/>
        </p:nvPicPr>
        <p:blipFill rotWithShape="1">
          <a:blip r:embed="rId6"/>
          <a:srcRect l="40422" t="18511" r="56202" b="56288"/>
          <a:stretch/>
        </p:blipFill>
        <p:spPr bwMode="auto">
          <a:xfrm>
            <a:off x="4361101" y="2527647"/>
            <a:ext cx="348570" cy="773325"/>
          </a:xfrm>
          <a:prstGeom prst="rect">
            <a:avLst/>
          </a:prstGeom>
          <a:ln>
            <a:noFill/>
          </a:ln>
          <a:effectLst>
            <a:softEdge rad="112500"/>
          </a:effectLst>
        </p:spPr>
      </p:pic>
      <p:sp>
        <p:nvSpPr>
          <p:cNvPr id="25" name="TextBox 24"/>
          <p:cNvSpPr txBox="1"/>
          <p:nvPr/>
        </p:nvSpPr>
        <p:spPr>
          <a:xfrm>
            <a:off x="1126791" y="763349"/>
            <a:ext cx="7122211" cy="584775"/>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চিত্রটি লক্ষ্য কর এবং প্রশ্নগুলোর উত্তর দাও ?</a:t>
            </a:r>
            <a:endParaRPr lang="en-US" sz="2800" dirty="0">
              <a:solidFill>
                <a:schemeClr val="tx1"/>
              </a:solidFill>
              <a:latin typeface="NikoshBAN" pitchFamily="2" charset="0"/>
              <a:cs typeface="NikoshBAN" pitchFamily="2" charset="0"/>
            </a:endParaRPr>
          </a:p>
        </p:txBody>
      </p:sp>
      <p:sp>
        <p:nvSpPr>
          <p:cNvPr id="26" name="TextBox 25"/>
          <p:cNvSpPr txBox="1"/>
          <p:nvPr/>
        </p:nvSpPr>
        <p:spPr>
          <a:xfrm>
            <a:off x="1229459" y="5158298"/>
            <a:ext cx="7809014"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১।চিহ্নিত অংশটি কোথায় অবস্থিত ?</a:t>
            </a:r>
          </a:p>
          <a:p>
            <a:r>
              <a:rPr lang="bn-BD" sz="2400" dirty="0" smtClean="0">
                <a:latin typeface="NikoshBAN" pitchFamily="2" charset="0"/>
                <a:cs typeface="NikoshBAN" pitchFamily="2" charset="0"/>
              </a:rPr>
              <a:t>২। চিহ্নিত অংশটির নাম কী ?</a:t>
            </a:r>
            <a:r>
              <a:rPr lang="en-US" sz="2400" dirty="0" smtClean="0">
                <a:latin typeface="NikoshBAN" pitchFamily="2" charset="0"/>
                <a:cs typeface="NikoshBAN" pitchFamily="2" charset="0"/>
              </a:rPr>
              <a:t> </a:t>
            </a:r>
          </a:p>
          <a:p>
            <a:r>
              <a:rPr lang="bn-BD" sz="2400" dirty="0" smtClean="0">
                <a:latin typeface="NikoshBAN" pitchFamily="2" charset="0"/>
                <a:cs typeface="NikoshBAN" pitchFamily="2" charset="0"/>
              </a:rPr>
              <a:t>  </a:t>
            </a:r>
          </a:p>
          <a:p>
            <a:r>
              <a:rPr lang="bn-BD" sz="2400" dirty="0" smtClean="0">
                <a:latin typeface="NikoshBAN" pitchFamily="2" charset="0"/>
                <a:cs typeface="NikoshBAN" pitchFamily="2" charset="0"/>
              </a:rPr>
              <a:t> </a:t>
            </a:r>
          </a:p>
        </p:txBody>
      </p:sp>
      <p:sp>
        <p:nvSpPr>
          <p:cNvPr id="27" name="Oval 26"/>
          <p:cNvSpPr/>
          <p:nvPr/>
        </p:nvSpPr>
        <p:spPr>
          <a:xfrm>
            <a:off x="4284802" y="3024530"/>
            <a:ext cx="962570" cy="1404641"/>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85172" y="815575"/>
            <a:ext cx="4724400" cy="606538"/>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হৃদপিণ্ড কী  ?</a:t>
            </a:r>
            <a:endParaRPr lang="en-US" sz="2800" dirty="0">
              <a:solidFill>
                <a:schemeClr val="tx1"/>
              </a:solidFill>
              <a:latin typeface="NikoshBAN" pitchFamily="2" charset="0"/>
              <a:cs typeface="NikoshBAN" pitchFamily="2" charset="0"/>
            </a:endParaRPr>
          </a:p>
        </p:txBody>
      </p:sp>
      <p:sp>
        <p:nvSpPr>
          <p:cNvPr id="29" name="TextBox 28"/>
          <p:cNvSpPr txBox="1"/>
          <p:nvPr/>
        </p:nvSpPr>
        <p:spPr>
          <a:xfrm>
            <a:off x="389850" y="5112131"/>
            <a:ext cx="8291071" cy="830997"/>
          </a:xfrm>
          <a:prstGeom prst="rec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2400" dirty="0" smtClean="0">
                <a:solidFill>
                  <a:schemeClr val="tx1"/>
                </a:solidFill>
                <a:latin typeface="NikoshBAN" pitchFamily="2" charset="0"/>
                <a:cs typeface="NikoshBAN" pitchFamily="2" charset="0"/>
              </a:rPr>
              <a:t>বক্ষ গহ্বরের বাম দিকে দুই ফুসফুসের মাঝে একটি মোচাকৃতি অংগ।যার নাম হৃদপিণ্ড।   </a:t>
            </a:r>
            <a:endParaRPr lang="en-US" sz="2400" dirty="0">
              <a:solidFill>
                <a:schemeClr val="tx1"/>
              </a:solidFill>
              <a:latin typeface="NikoshBAN" pitchFamily="2" charset="0"/>
              <a:cs typeface="NikoshBAN" pitchFamily="2" charset="0"/>
            </a:endParaRPr>
          </a:p>
        </p:txBody>
      </p:sp>
      <p:sp>
        <p:nvSpPr>
          <p:cNvPr id="23" name="TextBox 22"/>
          <p:cNvSpPr txBox="1"/>
          <p:nvPr/>
        </p:nvSpPr>
        <p:spPr>
          <a:xfrm>
            <a:off x="380868" y="5038973"/>
            <a:ext cx="8291071" cy="1200329"/>
          </a:xfrm>
          <a:prstGeom prst="rect">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err="1" smtClean="0">
                <a:solidFill>
                  <a:schemeClr val="tx1"/>
                </a:solidFill>
                <a:latin typeface="NikoshBAN" pitchFamily="2" charset="0"/>
                <a:cs typeface="NikoshBAN" pitchFamily="2" charset="0"/>
              </a:rPr>
              <a:t>হ্রদপিন্ড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সংবহন্তন্ত্রের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অন্তর্গত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রকমের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পাম্প</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যন্ত্র</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হ্রদপিন্ড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অনবরত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সংকুচিত</a:t>
            </a:r>
            <a:r>
              <a:rPr lang="en-US" sz="2400" dirty="0" smtClean="0">
                <a:solidFill>
                  <a:schemeClr val="tx1"/>
                </a:solidFill>
                <a:latin typeface="NikoshBAN" pitchFamily="2" charset="0"/>
                <a:cs typeface="NikoshBAN" pitchFamily="2" charset="0"/>
              </a:rPr>
              <a:t> ও </a:t>
            </a:r>
            <a:r>
              <a:rPr lang="en-US" sz="2400" dirty="0" err="1" smtClean="0">
                <a:solidFill>
                  <a:schemeClr val="tx1"/>
                </a:solidFill>
                <a:latin typeface="NikoshBAN" pitchFamily="2" charset="0"/>
                <a:cs typeface="NikoshBAN" pitchFamily="2" charset="0"/>
              </a:rPr>
              <a:t>প্রসারনের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দেহে</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সঞ্চালন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ঘটায়</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30" name="TextBox 29"/>
          <p:cNvSpPr txBox="1"/>
          <p:nvPr/>
        </p:nvSpPr>
        <p:spPr>
          <a:xfrm>
            <a:off x="1229459" y="782865"/>
            <a:ext cx="6916876" cy="584775"/>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হৃদপিণ্ড দেহের রক্তে কী ভাবে কাজ করে ?</a:t>
            </a:r>
            <a:endParaRPr lang="en-US" sz="2800" dirty="0">
              <a:solidFill>
                <a:schemeClr val="tx1"/>
              </a:solidFill>
              <a:latin typeface="NikoshBAN" pitchFamily="2" charset="0"/>
              <a:cs typeface="NikoshBAN" pitchFamily="2" charset="0"/>
            </a:endParaRPr>
          </a:p>
        </p:txBody>
      </p:sp>
      <p:sp>
        <p:nvSpPr>
          <p:cNvPr id="31" name="Frame 30"/>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22" presetClass="emph" presetSubtype="0" repeatCount="indefinite" fill="hold" grpId="1" nodeType="withEffect">
                                  <p:stCondLst>
                                    <p:cond delay="0"/>
                                  </p:stCondLst>
                                  <p:childTnLst>
                                    <p:animClr clrSpc="hsl" dir="cw">
                                      <p:cBhvr override="childStyle">
                                        <p:cTn id="21" dur="500" fill="hold"/>
                                        <p:tgtEl>
                                          <p:spTgt spid="27"/>
                                        </p:tgtEl>
                                        <p:attrNameLst>
                                          <p:attrName>style.color</p:attrName>
                                        </p:attrNameLst>
                                      </p:cBhvr>
                                      <p:by>
                                        <p:hsl h="-7200000" s="0" l="0"/>
                                      </p:by>
                                    </p:animClr>
                                    <p:animClr clrSpc="hsl" dir="cw">
                                      <p:cBhvr>
                                        <p:cTn id="22" dur="500" fill="hold"/>
                                        <p:tgtEl>
                                          <p:spTgt spid="27"/>
                                        </p:tgtEl>
                                        <p:attrNameLst>
                                          <p:attrName>fillcolor</p:attrName>
                                        </p:attrNameLst>
                                      </p:cBhvr>
                                      <p:by>
                                        <p:hsl h="-7200000" s="0" l="0"/>
                                      </p:by>
                                    </p:animClr>
                                    <p:animClr clrSpc="hsl" dir="cw">
                                      <p:cBhvr>
                                        <p:cTn id="23" dur="500" fill="hold"/>
                                        <p:tgtEl>
                                          <p:spTgt spid="27"/>
                                        </p:tgtEl>
                                        <p:attrNameLst>
                                          <p:attrName>stroke.color</p:attrName>
                                        </p:attrNameLst>
                                      </p:cBhvr>
                                      <p:by>
                                        <p:hsl h="-7200000" s="0" l="0"/>
                                      </p:by>
                                    </p:animClr>
                                    <p:set>
                                      <p:cBhvr>
                                        <p:cTn id="24" dur="500" fill="hold"/>
                                        <p:tgtEl>
                                          <p:spTgt spid="27"/>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9" grpId="0" animBg="1"/>
      <p:bldP spid="23"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elc-jedu.com/wp-content/uploads/2014/09/gross-anatomy-of-the-human-heart.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36" t="1563" r="24241" b="2803"/>
          <a:stretch/>
        </p:blipFill>
        <p:spPr bwMode="auto">
          <a:xfrm>
            <a:off x="1254044" y="1087477"/>
            <a:ext cx="4552592" cy="544298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079870" y="3393955"/>
            <a:ext cx="1588113"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ডান অলিন্দ </a:t>
            </a:r>
            <a:endParaRPr lang="en-US" sz="2000" dirty="0">
              <a:latin typeface="NikoshBAN" pitchFamily="2" charset="0"/>
              <a:cs typeface="NikoshBAN" pitchFamily="2" charset="0"/>
            </a:endParaRPr>
          </a:p>
        </p:txBody>
      </p:sp>
      <p:sp>
        <p:nvSpPr>
          <p:cNvPr id="47" name="TextBox 46"/>
          <p:cNvSpPr txBox="1"/>
          <p:nvPr/>
        </p:nvSpPr>
        <p:spPr>
          <a:xfrm>
            <a:off x="6213413" y="5323685"/>
            <a:ext cx="155969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বাম নিলয় </a:t>
            </a:r>
            <a:endParaRPr lang="en-US" sz="2000" dirty="0">
              <a:latin typeface="NikoshBAN" pitchFamily="2" charset="0"/>
              <a:cs typeface="NikoshBAN" pitchFamily="2" charset="0"/>
            </a:endParaRPr>
          </a:p>
        </p:txBody>
      </p:sp>
      <p:sp>
        <p:nvSpPr>
          <p:cNvPr id="48" name="TextBox 47"/>
          <p:cNvSpPr txBox="1"/>
          <p:nvPr/>
        </p:nvSpPr>
        <p:spPr>
          <a:xfrm>
            <a:off x="6011178" y="2857634"/>
            <a:ext cx="1634648"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latin typeface="Arial" pitchFamily="34" charset="0"/>
                <a:cs typeface="Arial" pitchFamily="34" charset="0"/>
              </a:rPr>
              <a:t> </a:t>
            </a:r>
            <a:r>
              <a:rPr lang="bn-BD" sz="2000" dirty="0" smtClean="0">
                <a:latin typeface="NikoshBAN" pitchFamily="2" charset="0"/>
                <a:cs typeface="NikoshBAN" pitchFamily="2" charset="0"/>
              </a:rPr>
              <a:t>বাম অলিন্দ </a:t>
            </a:r>
            <a:endParaRPr lang="en-US" sz="2000" dirty="0">
              <a:latin typeface="Arial" pitchFamily="34" charset="0"/>
              <a:cs typeface="Arial" pitchFamily="34" charset="0"/>
            </a:endParaRPr>
          </a:p>
        </p:txBody>
      </p:sp>
      <p:sp>
        <p:nvSpPr>
          <p:cNvPr id="49" name="TextBox 48"/>
          <p:cNvSpPr txBox="1"/>
          <p:nvPr/>
        </p:nvSpPr>
        <p:spPr>
          <a:xfrm>
            <a:off x="6205518" y="4806555"/>
            <a:ext cx="1482248"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ডান নিলয় </a:t>
            </a:r>
            <a:endParaRPr lang="en-US" sz="2000" dirty="0">
              <a:latin typeface="NikoshBAN" pitchFamily="2" charset="0"/>
              <a:cs typeface="NikoshBAN" pitchFamily="2" charset="0"/>
            </a:endParaRPr>
          </a:p>
        </p:txBody>
      </p:sp>
      <p:sp>
        <p:nvSpPr>
          <p:cNvPr id="51" name="TextBox 50"/>
          <p:cNvSpPr txBox="1"/>
          <p:nvPr/>
        </p:nvSpPr>
        <p:spPr>
          <a:xfrm>
            <a:off x="1088431" y="524486"/>
            <a:ext cx="5960869"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চিত্রঃ – হ্রদপিন্ডের বিভিন্ন অংশ</a:t>
            </a:r>
            <a:endParaRPr lang="en-US" sz="3200" dirty="0">
              <a:latin typeface="NikoshBAN" pitchFamily="2" charset="0"/>
              <a:cs typeface="NikoshBAN" pitchFamily="2" charset="0"/>
            </a:endParaRPr>
          </a:p>
        </p:txBody>
      </p:sp>
      <p:cxnSp>
        <p:nvCxnSpPr>
          <p:cNvPr id="6" name="Straight Connector 5"/>
          <p:cNvCxnSpPr>
            <a:endCxn id="46" idx="1"/>
          </p:cNvCxnSpPr>
          <p:nvPr/>
        </p:nvCxnSpPr>
        <p:spPr>
          <a:xfrm flipV="1">
            <a:off x="2286000" y="3594010"/>
            <a:ext cx="3793870" cy="1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30340" y="4664306"/>
            <a:ext cx="2632553" cy="275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8" idx="1"/>
          </p:cNvCxnSpPr>
          <p:nvPr/>
        </p:nvCxnSpPr>
        <p:spPr>
          <a:xfrm flipV="1">
            <a:off x="4674026" y="3057689"/>
            <a:ext cx="1337152" cy="10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47" idx="1"/>
          </p:cNvCxnSpPr>
          <p:nvPr/>
        </p:nvCxnSpPr>
        <p:spPr>
          <a:xfrm>
            <a:off x="4781280" y="4891479"/>
            <a:ext cx="1432133" cy="6322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28052" y="1430097"/>
            <a:ext cx="1291747"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মহাধমনি</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7" name="TextBox 36"/>
          <p:cNvSpPr txBox="1"/>
          <p:nvPr/>
        </p:nvSpPr>
        <p:spPr>
          <a:xfrm>
            <a:off x="6156533" y="5854975"/>
            <a:ext cx="161657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নিন্মমহাশিরা</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53" name="TextBox 52"/>
          <p:cNvSpPr txBox="1"/>
          <p:nvPr/>
        </p:nvSpPr>
        <p:spPr>
          <a:xfrm>
            <a:off x="6099653" y="4010912"/>
            <a:ext cx="1627677"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উর্ধ্বমহাশিরা</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cxnSp>
        <p:nvCxnSpPr>
          <p:cNvPr id="54" name="Straight Connector 53"/>
          <p:cNvCxnSpPr/>
          <p:nvPr/>
        </p:nvCxnSpPr>
        <p:spPr>
          <a:xfrm>
            <a:off x="2239594" y="2091111"/>
            <a:ext cx="3820495" cy="19892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37" idx="1"/>
          </p:cNvCxnSpPr>
          <p:nvPr/>
        </p:nvCxnSpPr>
        <p:spPr>
          <a:xfrm>
            <a:off x="1981200" y="5854975"/>
            <a:ext cx="4175333" cy="261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33800" y="1632808"/>
            <a:ext cx="2454369" cy="31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87820" y="2243520"/>
            <a:ext cx="188300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latin typeface="Arial" pitchFamily="34" charset="0"/>
                <a:cs typeface="Arial" pitchFamily="34" charset="0"/>
              </a:rPr>
              <a:t> </a:t>
            </a:r>
            <a:r>
              <a:rPr lang="bn-BD" sz="2000" dirty="0" smtClean="0">
                <a:latin typeface="NikoshBAN" pitchFamily="2" charset="0"/>
                <a:cs typeface="Arial" pitchFamily="34" charset="0"/>
              </a:rPr>
              <a:t>ফুসফুসীয় শিরা</a:t>
            </a:r>
            <a:r>
              <a:rPr lang="bn-BD" sz="2000" dirty="0" smtClean="0">
                <a:latin typeface="NikoshBAN" pitchFamily="2" charset="0"/>
                <a:cs typeface="NikoshBAN" pitchFamily="2" charset="0"/>
              </a:rPr>
              <a:t> </a:t>
            </a:r>
            <a:endParaRPr lang="en-US" sz="2000" dirty="0">
              <a:latin typeface="Arial" pitchFamily="34" charset="0"/>
              <a:cs typeface="Arial" pitchFamily="34" charset="0"/>
            </a:endParaRPr>
          </a:p>
        </p:txBody>
      </p:sp>
      <p:cxnSp>
        <p:nvCxnSpPr>
          <p:cNvPr id="60" name="Straight Connector 59"/>
          <p:cNvCxnSpPr>
            <a:endCxn id="57" idx="1"/>
          </p:cNvCxnSpPr>
          <p:nvPr/>
        </p:nvCxnSpPr>
        <p:spPr>
          <a:xfrm flipV="1">
            <a:off x="5132997" y="2443575"/>
            <a:ext cx="754823" cy="205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ame 19"/>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6840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2711396621"/>
              </p:ext>
            </p:extLst>
          </p:nvPr>
        </p:nvGraphicFramePr>
        <p:xfrm>
          <a:off x="4038600" y="2286000"/>
          <a:ext cx="914400" cy="771525"/>
        </p:xfrm>
        <a:graphic>
          <a:graphicData uri="http://schemas.openxmlformats.org/presentationml/2006/ole">
            <mc:AlternateContent xmlns:mc="http://schemas.openxmlformats.org/markup-compatibility/2006">
              <mc:Choice xmlns:v="urn:schemas-microsoft-com:vml" Requires="v">
                <p:oleObj spid="_x0000_s2261" name="Packager Shell Object" showAsIcon="1" r:id="rId4" imgW="914400" imgH="771480" progId="Package">
                  <p:embed/>
                </p:oleObj>
              </mc:Choice>
              <mc:Fallback>
                <p:oleObj name="Packager Shell Object" showAsIcon="1" r:id="rId4" imgW="914400" imgH="771480" progId="Package">
                  <p:embed/>
                  <p:pic>
                    <p:nvPicPr>
                      <p:cNvPr id="0" name="Picture 207"/>
                      <p:cNvPicPr>
                        <a:picLocks noChangeAspect="1" noChangeArrowheads="1"/>
                      </p:cNvPicPr>
                      <p:nvPr/>
                    </p:nvPicPr>
                    <p:blipFill>
                      <a:blip r:embed="rId5"/>
                      <a:srcRect/>
                      <a:stretch>
                        <a:fillRect/>
                      </a:stretch>
                    </p:blipFill>
                    <p:spPr bwMode="auto">
                      <a:xfrm>
                        <a:off x="4038600" y="22860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429000" y="3048000"/>
            <a:ext cx="2514600" cy="369332"/>
          </a:xfrm>
          <a:prstGeom prst="rect">
            <a:avLst/>
          </a:prstGeom>
          <a:noFill/>
        </p:spPr>
        <p:txBody>
          <a:bodyPr wrap="square" rtlCol="0">
            <a:spAutoFit/>
          </a:bodyPr>
          <a:lstStyle/>
          <a:p>
            <a:r>
              <a:rPr lang="bn-BD" dirty="0" smtClean="0">
                <a:latin typeface="NikoshBAN" pitchFamily="2" charset="0"/>
                <a:cs typeface="NikoshBAN" pitchFamily="2" charset="0"/>
              </a:rPr>
              <a:t>ভিডিওটি  মনোযোগ দিয়ে দেখি </a:t>
            </a:r>
            <a:endParaRPr lang="en-US" dirty="0">
              <a:latin typeface="NikoshBAN" pitchFamily="2" charset="0"/>
              <a:cs typeface="NikoshBAN" pitchFamily="2" charset="0"/>
            </a:endParaRPr>
          </a:p>
        </p:txBody>
      </p:sp>
      <p:sp>
        <p:nvSpPr>
          <p:cNvPr id="13" name="TextBox 12"/>
          <p:cNvSpPr txBox="1"/>
          <p:nvPr/>
        </p:nvSpPr>
        <p:spPr>
          <a:xfrm>
            <a:off x="1066800" y="914400"/>
            <a:ext cx="2362200"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রক্ত সঞ্চালন </a:t>
            </a:r>
            <a:r>
              <a:rPr lang="en-US"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5" name="Frame 4"/>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0448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eart-valve-surgery.com/Images/heartbeat-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72881" y="2032533"/>
            <a:ext cx="3032419" cy="30324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2362200" y="685800"/>
            <a:ext cx="3886200" cy="1295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US" sz="66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838200" y="5181600"/>
            <a:ext cx="7772400" cy="8226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হ্রদপিন্ডের কাজ ব্যাখ্যা কর </a:t>
            </a:r>
            <a:endParaRPr lang="en-US" sz="6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5029200" y="2667000"/>
            <a:ext cx="3352800" cy="1295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৫মিনিট</a:t>
            </a:r>
            <a:endParaRPr lang="en-US" sz="54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Frame 5"/>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7264"/>
            <a:ext cx="1890408"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68185" y="808263"/>
            <a:ext cx="4572000"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6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729343" y="2220685"/>
            <a:ext cx="7053943"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হ্রদপিন্ড কী ?</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729343" y="3211287"/>
            <a:ext cx="7086600" cy="838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শিরা ও ধমনির কাজ কী ?</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745671" y="4242708"/>
            <a:ext cx="7053943"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মানুষের হ্রদপিন্ড কোথায় থাকে </a:t>
            </a:r>
            <a:r>
              <a:rPr lang="bn-BD" sz="3200" b="1" dirty="0" smtClean="0">
                <a:solidFill>
                  <a:schemeClr val="tx1"/>
                </a:solidFill>
                <a:effectLst>
                  <a:outerShdw blurRad="38100" dist="38100" dir="2700000" algn="tl">
                    <a:srgbClr val="000000">
                      <a:alpha val="43137"/>
                    </a:srgbClr>
                  </a:outerShdw>
                </a:effectLst>
                <a:latin typeface="NikoshBAN"/>
              </a:rPr>
              <a:t>?</a:t>
            </a:r>
            <a:endParaRPr lang="en-US" sz="3200" b="1" dirty="0">
              <a:solidFill>
                <a:schemeClr val="tx1"/>
              </a:solidFill>
              <a:effectLst>
                <a:outerShdw blurRad="38100" dist="38100" dir="2700000" algn="tl">
                  <a:srgbClr val="000000">
                    <a:alpha val="43137"/>
                  </a:srgbClr>
                </a:outerShdw>
              </a:effectLst>
              <a:latin typeface="NikoshBAN"/>
            </a:endParaRPr>
          </a:p>
        </p:txBody>
      </p:sp>
      <p:sp>
        <p:nvSpPr>
          <p:cNvPr id="8" name="Rectangle 7"/>
          <p:cNvSpPr/>
          <p:nvPr/>
        </p:nvSpPr>
        <p:spPr>
          <a:xfrm>
            <a:off x="762000" y="5197930"/>
            <a:ext cx="705394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শিরার উৎপত্তি কোথা হতে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5-Point Star 1"/>
          <p:cNvSpPr/>
          <p:nvPr/>
        </p:nvSpPr>
        <p:spPr>
          <a:xfrm>
            <a:off x="865414" y="5203372"/>
            <a:ext cx="609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89214" y="4395108"/>
            <a:ext cx="609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65414" y="3328306"/>
            <a:ext cx="609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63385" y="2393496"/>
            <a:ext cx="609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11063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533400"/>
            <a:ext cx="7620000" cy="10144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71" y="1553256"/>
            <a:ext cx="7620000" cy="3757613"/>
          </a:xfrm>
          <a:prstGeom prst="rect">
            <a:avLst/>
          </a:prstGeom>
        </p:spPr>
      </p:pic>
      <p:sp>
        <p:nvSpPr>
          <p:cNvPr id="7" name="Rectangle 6"/>
          <p:cNvSpPr/>
          <p:nvPr/>
        </p:nvSpPr>
        <p:spPr>
          <a:xfrm>
            <a:off x="827314" y="5310869"/>
            <a:ext cx="7652657"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হ্রদপিন্ড ভাল রাখার উপায় ব্যাখ্যা কর</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2" descr="C:\Users\User\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58" y="420377"/>
            <a:ext cx="1398814" cy="1240458"/>
          </a:xfrm>
          <a:prstGeom prst="rect">
            <a:avLst/>
          </a:prstGeom>
          <a:noFill/>
          <a:extLst>
            <a:ext uri="{909E8E84-426E-40DD-AFC4-6F175D3DCCD1}">
              <a14:hiddenFill xmlns:a14="http://schemas.microsoft.com/office/drawing/2010/main">
                <a:solidFill>
                  <a:srgbClr val="FFFFFF"/>
                </a:solidFill>
              </a14:hiddenFill>
            </a:ext>
          </a:extLst>
        </p:spPr>
      </p:pic>
      <p:sp>
        <p:nvSpPr>
          <p:cNvPr id="9" name="Frame 8"/>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01736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76400" y="4198295"/>
            <a:ext cx="5978948" cy="2313681"/>
            <a:chOff x="2095500" y="2727961"/>
            <a:chExt cx="4437875" cy="2117107"/>
          </a:xfrm>
        </p:grpSpPr>
        <p:sp>
          <p:nvSpPr>
            <p:cNvPr id="7" name="TextBox 6"/>
            <p:cNvSpPr txBox="1"/>
            <p:nvPr/>
          </p:nvSpPr>
          <p:spPr>
            <a:xfrm>
              <a:off x="2095500" y="2727961"/>
              <a:ext cx="1219200" cy="2027717"/>
            </a:xfrm>
            <a:prstGeom prst="rect">
              <a:avLst/>
            </a:prstGeom>
            <a:noFill/>
          </p:spPr>
          <p:txBody>
            <a:bodyPr wrap="square" rtlCol="0">
              <a:spAutoFit/>
            </a:bodyPr>
            <a:lstStyle/>
            <a:p>
              <a:pPr algn="ctr"/>
              <a:r>
                <a:rPr lang="bn-BD" sz="13800" dirty="0" smtClean="0">
                  <a:solidFill>
                    <a:srgbClr val="00B050"/>
                  </a:solidFill>
                  <a:latin typeface="NikoshBAN" pitchFamily="2" charset="0"/>
                  <a:cs typeface="NikoshBAN" pitchFamily="2" charset="0"/>
                </a:rPr>
                <a:t>ধ</a:t>
              </a:r>
              <a:r>
                <a:rPr lang="bn-BD" sz="13800" dirty="0" smtClean="0">
                  <a:latin typeface="NikoshBAN" pitchFamily="2" charset="0"/>
                  <a:cs typeface="NikoshBAN" pitchFamily="2" charset="0"/>
                </a:rPr>
                <a:t> </a:t>
              </a:r>
              <a:endParaRPr lang="en-US" sz="13800" dirty="0">
                <a:latin typeface="NikoshBAN" pitchFamily="2" charset="0"/>
                <a:cs typeface="NikoshBAN" pitchFamily="2" charset="0"/>
              </a:endParaRPr>
            </a:p>
          </p:txBody>
        </p:sp>
        <p:sp>
          <p:nvSpPr>
            <p:cNvPr id="8" name="TextBox 7"/>
            <p:cNvSpPr txBox="1"/>
            <p:nvPr/>
          </p:nvSpPr>
          <p:spPr>
            <a:xfrm>
              <a:off x="3009900" y="2727961"/>
              <a:ext cx="1219200" cy="2027717"/>
            </a:xfrm>
            <a:prstGeom prst="rect">
              <a:avLst/>
            </a:prstGeom>
            <a:noFill/>
          </p:spPr>
          <p:txBody>
            <a:bodyPr wrap="square" rtlCol="0">
              <a:spAutoFit/>
            </a:bodyPr>
            <a:lstStyle/>
            <a:p>
              <a:pPr algn="ctr"/>
              <a:r>
                <a:rPr lang="bn-BD" sz="13800" dirty="0" smtClean="0">
                  <a:solidFill>
                    <a:srgbClr val="FFC000"/>
                  </a:solidFill>
                  <a:latin typeface="NikoshBAN" pitchFamily="2" charset="0"/>
                  <a:cs typeface="NikoshBAN" pitchFamily="2" charset="0"/>
                </a:rPr>
                <a:t>ন্য</a:t>
              </a:r>
              <a:endParaRPr lang="en-US" sz="13800" dirty="0">
                <a:solidFill>
                  <a:srgbClr val="FFC000"/>
                </a:solidFill>
                <a:latin typeface="NikoshBAN" pitchFamily="2" charset="0"/>
                <a:cs typeface="NikoshBAN" pitchFamily="2" charset="0"/>
              </a:endParaRPr>
            </a:p>
          </p:txBody>
        </p:sp>
        <p:sp>
          <p:nvSpPr>
            <p:cNvPr id="9" name="TextBox 8"/>
            <p:cNvSpPr txBox="1"/>
            <p:nvPr/>
          </p:nvSpPr>
          <p:spPr>
            <a:xfrm>
              <a:off x="4229100" y="2743200"/>
              <a:ext cx="1219200" cy="2027717"/>
            </a:xfrm>
            <a:prstGeom prst="rect">
              <a:avLst/>
            </a:prstGeom>
            <a:noFill/>
          </p:spPr>
          <p:txBody>
            <a:bodyPr wrap="square" rtlCol="0">
              <a:spAutoFit/>
            </a:bodyPr>
            <a:lstStyle/>
            <a:p>
              <a:pPr algn="ctr"/>
              <a:r>
                <a:rPr lang="bn-BD" sz="13800" dirty="0" smtClean="0">
                  <a:solidFill>
                    <a:srgbClr val="00B0F0"/>
                  </a:solidFill>
                  <a:latin typeface="NikoshBAN" pitchFamily="2" charset="0"/>
                  <a:cs typeface="NikoshBAN" pitchFamily="2" charset="0"/>
                </a:rPr>
                <a:t>বা</a:t>
              </a:r>
              <a:endParaRPr lang="en-US" sz="13800" dirty="0">
                <a:solidFill>
                  <a:srgbClr val="00B0F0"/>
                </a:solidFill>
                <a:latin typeface="NikoshBAN" pitchFamily="2" charset="0"/>
                <a:cs typeface="NikoshBAN" pitchFamily="2" charset="0"/>
              </a:endParaRPr>
            </a:p>
          </p:txBody>
        </p:sp>
        <p:sp>
          <p:nvSpPr>
            <p:cNvPr id="10" name="TextBox 9"/>
            <p:cNvSpPr txBox="1"/>
            <p:nvPr/>
          </p:nvSpPr>
          <p:spPr>
            <a:xfrm>
              <a:off x="5237975" y="2817351"/>
              <a:ext cx="1295400" cy="2027717"/>
            </a:xfrm>
            <a:prstGeom prst="rect">
              <a:avLst/>
            </a:prstGeom>
            <a:noFill/>
          </p:spPr>
          <p:txBody>
            <a:bodyPr wrap="square" rtlCol="0">
              <a:spAutoFit/>
            </a:bodyPr>
            <a:lstStyle/>
            <a:p>
              <a:pPr algn="ctr"/>
              <a:r>
                <a:rPr lang="bn-BD" sz="13800" dirty="0" smtClean="0">
                  <a:solidFill>
                    <a:srgbClr val="7030A0"/>
                  </a:solidFill>
                  <a:latin typeface="NikoshBAN" pitchFamily="2" charset="0"/>
                  <a:cs typeface="NikoshBAN" pitchFamily="2" charset="0"/>
                </a:rPr>
                <a:t>দ</a:t>
              </a:r>
              <a:endParaRPr lang="en-US" sz="13800" dirty="0">
                <a:solidFill>
                  <a:srgbClr val="7030A0"/>
                </a:solidFill>
                <a:latin typeface="NikoshBAN" pitchFamily="2" charset="0"/>
                <a:cs typeface="NikoshBAN" pitchFamily="2" charset="0"/>
              </a:endParaRPr>
            </a:p>
          </p:txBody>
        </p:sp>
      </p:grpSp>
      <p:pic>
        <p:nvPicPr>
          <p:cNvPr id="12" name="Picture 2" descr="C:\Documents and Settings\User\My Documents\Downloads\healthy_food_pyramid.jpg"/>
          <p:cNvPicPr>
            <a:picLocks noChangeAspect="1" noChangeArrowheads="1"/>
          </p:cNvPicPr>
          <p:nvPr/>
        </p:nvPicPr>
        <p:blipFill>
          <a:blip r:embed="rId2"/>
          <a:srcRect b="4790"/>
          <a:stretch>
            <a:fillRect/>
          </a:stretch>
        </p:blipFill>
        <p:spPr bwMode="auto">
          <a:xfrm>
            <a:off x="528406" y="996818"/>
            <a:ext cx="3088640" cy="3276600"/>
          </a:xfrm>
          <a:prstGeom prst="rect">
            <a:avLst/>
          </a:prstGeom>
          <a:noFill/>
        </p:spPr>
      </p:pic>
      <p:pic>
        <p:nvPicPr>
          <p:cNvPr id="13" name="Picture 2" descr="F:\animated\running6.gif"/>
          <p:cNvPicPr>
            <a:picLocks noChangeAspect="1" noChangeArrowheads="1" noCrop="1"/>
          </p:cNvPicPr>
          <p:nvPr/>
        </p:nvPicPr>
        <p:blipFill>
          <a:blip r:embed="rId3"/>
          <a:srcRect/>
          <a:stretch>
            <a:fillRect/>
          </a:stretch>
        </p:blipFill>
        <p:spPr bwMode="auto">
          <a:xfrm>
            <a:off x="3021249" y="1094214"/>
            <a:ext cx="3202193" cy="3630139"/>
          </a:xfrm>
          <a:prstGeom prst="rect">
            <a:avLst/>
          </a:prstGeom>
          <a:ln>
            <a:noFill/>
          </a:ln>
          <a:effectLst>
            <a:softEdge rad="112500"/>
          </a:effectLst>
        </p:spPr>
      </p:pic>
      <p:sp>
        <p:nvSpPr>
          <p:cNvPr id="14" name="Rectangle 13"/>
          <p:cNvSpPr/>
          <p:nvPr/>
        </p:nvSpPr>
        <p:spPr>
          <a:xfrm>
            <a:off x="879243" y="366501"/>
            <a:ext cx="7338834" cy="1138773"/>
          </a:xfrm>
          <a:prstGeom prst="rect">
            <a:avLst/>
          </a:prstGeom>
        </p:spPr>
        <p:txBody>
          <a:bodyPr wrap="square">
            <a:spAutoFit/>
          </a:bodyP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000" b="1" dirty="0" smtClean="0">
                <a:effectLst>
                  <a:outerShdw blurRad="38100" dist="38100" dir="2700000" algn="tl">
                    <a:srgbClr val="000000">
                      <a:alpha val="43137"/>
                    </a:srgbClr>
                  </a:outerShdw>
                </a:effectLst>
                <a:latin typeface="NikoshBAN" pitchFamily="2" charset="0"/>
                <a:cs typeface="NikoshBAN" pitchFamily="2" charset="0"/>
              </a:rPr>
              <a:t>এসো আমরা সবাই নিয়মিত ব্যায়াম করি ও সুষম খাবার খাই ,</a:t>
            </a:r>
          </a:p>
          <a:p>
            <a:pPr algn="ctr"/>
            <a:r>
              <a:rPr lang="bn-BD" sz="2000" b="1" dirty="0" smtClean="0">
                <a:effectLst>
                  <a:outerShdw blurRad="38100" dist="38100" dir="2700000" algn="tl">
                    <a:srgbClr val="000000">
                      <a:alpha val="43137"/>
                    </a:srgbClr>
                  </a:outerShdw>
                </a:effectLst>
                <a:latin typeface="NikoshBAN" pitchFamily="2" charset="0"/>
                <a:cs typeface="NikoshBAN" pitchFamily="2" charset="0"/>
              </a:rPr>
              <a:t>এবং শরীরটাকে সুস্থ রাখি।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5" descr="http://www.netanimations.net/Moving-ilustrated-picture-heart-beating-gif-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89586" y="1371600"/>
            <a:ext cx="2711413" cy="2606636"/>
          </a:xfrm>
          <a:prstGeom prst="rect">
            <a:avLst/>
          </a:prstGeom>
          <a:noFill/>
          <a:extLst>
            <a:ext uri="{909E8E84-426E-40DD-AFC4-6F175D3DCCD1}">
              <a14:hiddenFill xmlns:a14="http://schemas.microsoft.com/office/drawing/2010/main">
                <a:solidFill>
                  <a:srgbClr val="FFFFFF"/>
                </a:solidFill>
              </a14:hiddenFill>
            </a:ext>
          </a:extLst>
        </p:spPr>
      </p:pic>
      <p:sp>
        <p:nvSpPr>
          <p:cNvPr id="16" name="Frame 15"/>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37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304800" y="1343707"/>
            <a:ext cx="8991600" cy="5257800"/>
            <a:chOff x="152400" y="1293589"/>
            <a:chExt cx="8991600" cy="5257800"/>
          </a:xfrm>
        </p:grpSpPr>
        <p:pic>
          <p:nvPicPr>
            <p:cNvPr id="5"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3589"/>
              <a:ext cx="5240366" cy="525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3589"/>
              <a:ext cx="4343400" cy="5257800"/>
            </a:xfrm>
            <a:prstGeom prst="rect">
              <a:avLst/>
            </a:prstGeom>
            <a:solidFill>
              <a:srgbClr val="FFFFFF"/>
            </a:solidFill>
            <a:extLst/>
          </p:spPr>
        </p:pic>
        <p:sp>
          <p:nvSpPr>
            <p:cNvPr id="7" name="TextBox 6"/>
            <p:cNvSpPr txBox="1"/>
            <p:nvPr/>
          </p:nvSpPr>
          <p:spPr>
            <a:xfrm>
              <a:off x="574965" y="4053538"/>
              <a:ext cx="4682835" cy="2308324"/>
            </a:xfrm>
            <a:prstGeom prst="rect">
              <a:avLst/>
            </a:prstGeom>
            <a:noFill/>
          </p:spPr>
          <p:txBody>
            <a:bodyPr wrap="square" rtlCol="0">
              <a:spAutoFit/>
            </a:bodyPr>
            <a:lstStyle/>
            <a:p>
              <a:r>
                <a:rPr lang="bn-BD" sz="2400" b="1" dirty="0" smtClean="0">
                  <a:effectLst>
                    <a:outerShdw blurRad="38100" dist="38100" dir="2700000" algn="tl">
                      <a:srgbClr val="000000">
                        <a:alpha val="43137"/>
                      </a:srgbClr>
                    </a:outerShdw>
                  </a:effectLst>
                  <a:latin typeface="NikoshBAN" pitchFamily="2" charset="0"/>
                  <a:cs typeface="NikoshBAN" pitchFamily="2" charset="0"/>
                </a:rPr>
                <a:t>  অনুকুল চন্দ্র সরকার </a:t>
              </a:r>
            </a:p>
            <a:p>
              <a:r>
                <a:rPr lang="bn-BD" sz="2400" b="1" dirty="0" smtClean="0">
                  <a:effectLst>
                    <a:outerShdw blurRad="38100" dist="38100" dir="2700000" algn="tl">
                      <a:srgbClr val="000000">
                        <a:alpha val="43137"/>
                      </a:srgbClr>
                    </a:outerShdw>
                  </a:effectLst>
                  <a:latin typeface="NikoshBAN" pitchFamily="2" charset="0"/>
                  <a:cs typeface="NikoshBAN" pitchFamily="2" charset="0"/>
                </a:rPr>
                <a:t>      সহ</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2400" b="1" dirty="0" smtClean="0">
                  <a:effectLst>
                    <a:outerShdw blurRad="38100" dist="38100" dir="2700000" algn="tl">
                      <a:srgbClr val="000000">
                        <a:alpha val="43137"/>
                      </a:srgbClr>
                    </a:outerShdw>
                  </a:effectLst>
                  <a:latin typeface="NikoshBAN" pitchFamily="2" charset="0"/>
                  <a:cs typeface="NikoshBAN" pitchFamily="2" charset="0"/>
                </a:rPr>
                <a:t> শিক্ষক</a:t>
              </a:r>
              <a:endParaRPr lang="en-US" sz="2400" b="1" dirty="0" smtClean="0">
                <a:effectLst>
                  <a:outerShdw blurRad="38100" dist="38100" dir="2700000" algn="tl">
                    <a:srgbClr val="000000">
                      <a:alpha val="43137"/>
                    </a:srgbClr>
                  </a:outerShdw>
                </a:effectLst>
                <a:latin typeface="NikoshBAN" pitchFamily="2" charset="0"/>
                <a:cs typeface="NikoshBAN" pitchFamily="2" charset="0"/>
              </a:endParaRPr>
            </a:p>
            <a:p>
              <a:r>
                <a:rPr lang="bn-BD" sz="2400" b="1" dirty="0" smtClean="0">
                  <a:effectLst>
                    <a:outerShdw blurRad="38100" dist="38100" dir="2700000" algn="tl">
                      <a:srgbClr val="000000">
                        <a:alpha val="43137"/>
                      </a:srgbClr>
                    </a:outerShdw>
                  </a:effectLst>
                  <a:latin typeface="NikoshBAN" pitchFamily="2" charset="0"/>
                  <a:cs typeface="NikoshBAN" pitchFamily="2" charset="0"/>
                </a:rPr>
                <a:t>আলহাজ্ব আতিকুর রহমান ভূঞা একাডেমি</a:t>
              </a:r>
            </a:p>
            <a:p>
              <a:r>
                <a:rPr lang="bn-BD" sz="2400" b="1" dirty="0" smtClean="0">
                  <a:effectLst>
                    <a:outerShdw blurRad="38100" dist="38100" dir="2700000" algn="tl">
                      <a:srgbClr val="000000">
                        <a:alpha val="43137"/>
                      </a:srgbClr>
                    </a:outerShdw>
                  </a:effectLst>
                  <a:latin typeface="NikoshBAN" pitchFamily="2" charset="0"/>
                  <a:cs typeface="NikoshBAN" pitchFamily="2" charset="0"/>
                </a:rPr>
                <a:t>কেন্দুয়া পৌরসভা,কেন্দুয়া নেত্রকোনা । </a:t>
              </a:r>
            </a:p>
            <a:p>
              <a:r>
                <a:rPr lang="bn-BD" sz="2400" b="1" dirty="0" smtClean="0">
                  <a:effectLst>
                    <a:outerShdw blurRad="38100" dist="38100" dir="2700000" algn="tl">
                      <a:srgbClr val="000000">
                        <a:alpha val="43137"/>
                      </a:srgbClr>
                    </a:outerShdw>
                  </a:effectLst>
                  <a:latin typeface="NikoshBAN" pitchFamily="2" charset="0"/>
                  <a:cs typeface="NikoshBAN" pitchFamily="2" charset="0"/>
                </a:rPr>
                <a:t>মোবাইল – ০১৭২৩ ৪৭৭১৭৭</a:t>
              </a:r>
            </a:p>
            <a:p>
              <a:r>
                <a:rPr lang="bn-BD" sz="2400" b="1" dirty="0" smtClean="0">
                  <a:effectLst>
                    <a:outerShdw blurRad="38100" dist="38100" dir="2700000" algn="tl">
                      <a:srgbClr val="000000">
                        <a:alpha val="43137"/>
                      </a:srgbClr>
                    </a:outerShdw>
                  </a:effectLst>
                  <a:latin typeface="NikoshBAN" pitchFamily="2" charset="0"/>
                  <a:cs typeface="NikoshBAN" pitchFamily="2" charset="0"/>
                </a:rPr>
                <a:t>anokulict@gmail.com</a:t>
              </a:r>
              <a:r>
                <a:rPr lang="bn-BD" sz="2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a:spLocks noChangeArrowheads="1"/>
            </p:cNvSpPr>
            <p:nvPr/>
          </p:nvSpPr>
          <p:spPr bwMode="auto">
            <a:xfrm>
              <a:off x="5680365" y="4082732"/>
              <a:ext cx="2971800" cy="1938992"/>
            </a:xfrm>
            <a:prstGeom prst="rect">
              <a:avLst/>
            </a:prstGeom>
            <a:noFill/>
            <a:ln w="9525">
              <a:noFill/>
              <a:miter lim="800000"/>
              <a:headEnd/>
              <a:tailEnd/>
            </a:ln>
          </p:spPr>
          <p:txBody>
            <a:bodyPr wrap="square">
              <a:spAutoFit/>
            </a:bodyPr>
            <a:lstStyle/>
            <a:p>
              <a:r>
                <a:rPr lang="bn-BD" sz="2400" b="1" dirty="0" smtClean="0">
                  <a:effectLst>
                    <a:outerShdw blurRad="38100" dist="38100" dir="2700000" algn="tl">
                      <a:srgbClr val="000000">
                        <a:alpha val="43137"/>
                      </a:srgbClr>
                    </a:outerShdw>
                  </a:effectLst>
                  <a:latin typeface="NikoshBAN" pitchFamily="2" charset="0"/>
                  <a:cs typeface="NikoshBAN" pitchFamily="2" charset="0"/>
                </a:rPr>
                <a:t> বিষয়ঃ-বিজ্ঞান</a:t>
              </a:r>
              <a:endParaRPr lang="bn-BD" sz="2400" b="1" dirty="0">
                <a:effectLst>
                  <a:outerShdw blurRad="38100" dist="38100" dir="2700000" algn="tl">
                    <a:srgbClr val="000000">
                      <a:alpha val="43137"/>
                    </a:srgbClr>
                  </a:outerShdw>
                </a:effectLst>
                <a:latin typeface="NikoshBAN" pitchFamily="2" charset="0"/>
                <a:cs typeface="NikoshBAN" pitchFamily="2" charset="0"/>
              </a:endParaRPr>
            </a:p>
            <a:p>
              <a:r>
                <a:rPr lang="bn-BD" sz="2400" b="1" dirty="0" smtClean="0">
                  <a:effectLst>
                    <a:outerShdw blurRad="38100" dist="38100" dir="2700000" algn="tl">
                      <a:srgbClr val="000000">
                        <a:alpha val="43137"/>
                      </a:srgbClr>
                    </a:outerShdw>
                  </a:effectLst>
                  <a:latin typeface="NikoshBAN" pitchFamily="2" charset="0"/>
                  <a:cs typeface="NikoshBAN" pitchFamily="2" charset="0"/>
                </a:rPr>
                <a:t> শ্রেণীঃ-নবম -দশম অধ্যায়ঃ-তৃ্তীয় </a:t>
              </a:r>
              <a:endParaRPr lang="bn-BD" sz="2400" b="1" dirty="0">
                <a:effectLst>
                  <a:outerShdw blurRad="38100" dist="38100" dir="2700000" algn="tl">
                    <a:srgbClr val="000000">
                      <a:alpha val="43137"/>
                    </a:srgbClr>
                  </a:outerShdw>
                </a:effectLst>
                <a:latin typeface="NikoshBAN" pitchFamily="2" charset="0"/>
                <a:cs typeface="NikoshBAN" pitchFamily="2" charset="0"/>
              </a:endParaRPr>
            </a:p>
            <a:p>
              <a:r>
                <a:rPr lang="bn-BD" sz="2400" b="1" dirty="0" smtClean="0">
                  <a:effectLst>
                    <a:outerShdw blurRad="38100" dist="38100" dir="2700000" algn="tl">
                      <a:srgbClr val="000000">
                        <a:alpha val="43137"/>
                      </a:srgbClr>
                    </a:outerShdw>
                  </a:effectLst>
                  <a:latin typeface="NikoshBAN" pitchFamily="2" charset="0"/>
                  <a:cs typeface="NikoshBAN" pitchFamily="2" charset="0"/>
                </a:rPr>
                <a:t>সময়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 </a:t>
              </a:r>
              <a:r>
                <a:rPr lang="bn-BD" sz="2400" b="1" dirty="0" smtClean="0">
                  <a:effectLst>
                    <a:outerShdw blurRad="38100" dist="38100" dir="2700000" algn="tl">
                      <a:srgbClr val="000000">
                        <a:alpha val="43137"/>
                      </a:srgbClr>
                    </a:outerShdw>
                  </a:effectLst>
                  <a:latin typeface="NikoshBAN" pitchFamily="2" charset="0"/>
                  <a:cs typeface="NikoshBAN" pitchFamily="2" charset="0"/>
                </a:rPr>
                <a:t>৪৫ মিনিট</a:t>
              </a:r>
            </a:p>
            <a:p>
              <a:r>
                <a:rPr lang="bn-BD" sz="2400" b="1" dirty="0" smtClean="0">
                  <a:effectLst>
                    <a:outerShdw blurRad="38100" dist="38100" dir="2700000" algn="tl">
                      <a:srgbClr val="000000">
                        <a:alpha val="43137"/>
                      </a:srgbClr>
                    </a:outerShdw>
                  </a:effectLst>
                  <a:latin typeface="NikoshBAN" pitchFamily="2" charset="0"/>
                  <a:cs typeface="NikoshBAN" pitchFamily="2" charset="0"/>
                </a:rPr>
                <a:t>পৃষ্টানং – (৭২-৭৭)</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Horizontal Scroll 11"/>
          <p:cNvSpPr/>
          <p:nvPr/>
        </p:nvSpPr>
        <p:spPr>
          <a:xfrm>
            <a:off x="691243" y="295504"/>
            <a:ext cx="7543800" cy="1600549"/>
          </a:xfrm>
          <a:prstGeom prst="horizontalScroll">
            <a:avLst>
              <a:gd name="adj" fmla="val 17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পরিচিতি</a:t>
            </a:r>
            <a:endParaRPr lang="en-US" sz="6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258107"/>
            <a:ext cx="2667000" cy="1714500"/>
          </a:xfrm>
          <a:prstGeom prst="rect">
            <a:avLst/>
          </a:prstGeom>
        </p:spPr>
      </p:pic>
      <p:sp>
        <p:nvSpPr>
          <p:cNvPr id="17" name="Frame 16"/>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367" y="2123272"/>
            <a:ext cx="1725816" cy="1981504"/>
          </a:xfrm>
          <a:prstGeom prst="rect">
            <a:avLst/>
          </a:prstGeom>
        </p:spPr>
      </p:pic>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7" y="1300303"/>
            <a:ext cx="5029200" cy="4789945"/>
          </a:xfrm>
          <a:prstGeom prst="rect">
            <a:avLst/>
          </a:prstGeom>
        </p:spPr>
      </p:pic>
      <p:sp>
        <p:nvSpPr>
          <p:cNvPr id="3" name="Rectangle 2"/>
          <p:cNvSpPr/>
          <p:nvPr/>
        </p:nvSpPr>
        <p:spPr>
          <a:xfrm>
            <a:off x="576943" y="614503"/>
            <a:ext cx="7924800" cy="685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effectLst>
                  <a:outerShdw blurRad="38100" dist="38100" dir="2700000" algn="tl">
                    <a:srgbClr val="000000">
                      <a:alpha val="43137"/>
                    </a:srgbClr>
                  </a:outerShdw>
                </a:effectLst>
                <a:latin typeface="NikoshBAN"/>
              </a:rPr>
              <a:t>চিত্রটি</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দেখ</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কী</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বুঝতে</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পারছ</a:t>
            </a:r>
            <a:r>
              <a:rPr lang="en-US" sz="2400" b="1" dirty="0" smtClean="0">
                <a:solidFill>
                  <a:schemeClr val="tx1"/>
                </a:solidFill>
                <a:effectLst>
                  <a:outerShdw blurRad="38100" dist="38100" dir="2700000" algn="tl">
                    <a:srgbClr val="000000">
                      <a:alpha val="43137"/>
                    </a:srgbClr>
                  </a:outerShdw>
                </a:effectLst>
                <a:latin typeface="NikoshBAN"/>
              </a:rPr>
              <a:t> ?</a:t>
            </a:r>
            <a:endParaRPr lang="en-US" sz="2400" b="1" dirty="0">
              <a:solidFill>
                <a:schemeClr val="tx1"/>
              </a:solidFill>
              <a:effectLst>
                <a:outerShdw blurRad="38100" dist="38100" dir="2700000" algn="tl">
                  <a:srgbClr val="000000">
                    <a:alpha val="43137"/>
                  </a:srgbClr>
                </a:outerShdw>
              </a:effectLst>
              <a:latin typeface="NikoshBAN"/>
            </a:endParaRPr>
          </a:p>
        </p:txBody>
      </p:sp>
      <p:sp>
        <p:nvSpPr>
          <p:cNvPr id="4" name="Rectangle 3"/>
          <p:cNvSpPr/>
          <p:nvPr/>
        </p:nvSpPr>
        <p:spPr>
          <a:xfrm>
            <a:off x="540848" y="480335"/>
            <a:ext cx="79248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effectLst>
                  <a:outerShdw blurRad="38100" dist="38100" dir="2700000" algn="tl">
                    <a:srgbClr val="000000">
                      <a:alpha val="43137"/>
                    </a:srgbClr>
                  </a:outerShdw>
                </a:effectLst>
                <a:latin typeface="NikoshBAN"/>
              </a:rPr>
              <a:t>এগুলো</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দেহের</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কী</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কাজ</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করে</a:t>
            </a:r>
            <a:r>
              <a:rPr lang="en-US" sz="2400" b="1" dirty="0" smtClean="0">
                <a:solidFill>
                  <a:schemeClr val="tx1"/>
                </a:solidFill>
                <a:effectLst>
                  <a:outerShdw blurRad="38100" dist="38100" dir="2700000" algn="tl">
                    <a:srgbClr val="000000">
                      <a:alpha val="43137"/>
                    </a:srgbClr>
                  </a:outerShdw>
                </a:effectLst>
                <a:latin typeface="NikoshBAN"/>
              </a:rPr>
              <a:t> </a:t>
            </a:r>
            <a:r>
              <a:rPr lang="en-US" sz="2400" b="1" dirty="0" err="1" smtClean="0">
                <a:solidFill>
                  <a:schemeClr val="tx1"/>
                </a:solidFill>
                <a:effectLst>
                  <a:outerShdw blurRad="38100" dist="38100" dir="2700000" algn="tl">
                    <a:srgbClr val="000000">
                      <a:alpha val="43137"/>
                    </a:srgbClr>
                  </a:outerShdw>
                </a:effectLst>
                <a:latin typeface="NikoshBAN"/>
              </a:rPr>
              <a:t>থাকে</a:t>
            </a:r>
            <a:r>
              <a:rPr lang="en-US" sz="2400" b="1" dirty="0" smtClean="0">
                <a:solidFill>
                  <a:schemeClr val="tx1"/>
                </a:solidFill>
                <a:effectLst>
                  <a:outerShdw blurRad="38100" dist="38100" dir="2700000" algn="tl">
                    <a:srgbClr val="000000">
                      <a:alpha val="43137"/>
                    </a:srgbClr>
                  </a:outerShdw>
                </a:effectLst>
                <a:latin typeface="NikoshBAN"/>
              </a:rPr>
              <a:t> ?</a:t>
            </a:r>
            <a:endParaRPr lang="en-US" sz="2400" b="1" dirty="0">
              <a:solidFill>
                <a:schemeClr val="tx1"/>
              </a:solidFill>
              <a:effectLst>
                <a:outerShdw blurRad="38100" dist="38100" dir="2700000" algn="tl">
                  <a:srgbClr val="000000">
                    <a:alpha val="43137"/>
                  </a:srgbClr>
                </a:outerShdw>
              </a:effectLst>
              <a:latin typeface="NikoshBAN"/>
            </a:endParaRPr>
          </a:p>
        </p:txBody>
      </p:sp>
      <p:sp>
        <p:nvSpPr>
          <p:cNvPr id="5" name="Rectangle 4"/>
          <p:cNvSpPr/>
          <p:nvPr/>
        </p:nvSpPr>
        <p:spPr>
          <a:xfrm>
            <a:off x="609600" y="5523291"/>
            <a:ext cx="79248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effectLst>
                  <a:outerShdw blurRad="38100" dist="38100" dir="2700000" algn="tl">
                    <a:srgbClr val="000000">
                      <a:alpha val="43137"/>
                    </a:srgbClr>
                  </a:outerShdw>
                </a:effectLst>
                <a:latin typeface="NikoshBAN"/>
              </a:rPr>
              <a:t>এগুলো</a:t>
            </a:r>
            <a:r>
              <a:rPr lang="en-US" sz="2400" b="1" dirty="0" smtClean="0">
                <a:solidFill>
                  <a:srgbClr val="FF0000"/>
                </a:solidFill>
                <a:effectLst>
                  <a:outerShdw blurRad="38100" dist="38100" dir="2700000" algn="tl">
                    <a:srgbClr val="000000">
                      <a:alpha val="43137"/>
                    </a:srgbClr>
                  </a:outerShdw>
                </a:effectLst>
                <a:latin typeface="NikoshBAN"/>
              </a:rPr>
              <a:t> </a:t>
            </a:r>
            <a:r>
              <a:rPr lang="en-US" sz="2400" b="1" dirty="0" err="1" smtClean="0">
                <a:solidFill>
                  <a:srgbClr val="FF0000"/>
                </a:solidFill>
                <a:effectLst>
                  <a:outerShdw blurRad="38100" dist="38100" dir="2700000" algn="tl">
                    <a:srgbClr val="000000">
                      <a:alpha val="43137"/>
                    </a:srgbClr>
                  </a:outerShdw>
                </a:effectLst>
                <a:latin typeface="NikoshBAN"/>
              </a:rPr>
              <a:t>দেহের</a:t>
            </a:r>
            <a:r>
              <a:rPr lang="en-US" sz="2400" b="1" dirty="0" smtClean="0">
                <a:solidFill>
                  <a:srgbClr val="FF0000"/>
                </a:solidFill>
                <a:effectLst>
                  <a:outerShdw blurRad="38100" dist="38100" dir="2700000" algn="tl">
                    <a:srgbClr val="000000">
                      <a:alpha val="43137"/>
                    </a:srgbClr>
                  </a:outerShdw>
                </a:effectLst>
                <a:latin typeface="NikoshBAN"/>
              </a:rPr>
              <a:t> </a:t>
            </a:r>
            <a:r>
              <a:rPr lang="en-US" sz="2400" b="1" dirty="0" err="1" smtClean="0">
                <a:solidFill>
                  <a:srgbClr val="FF0000"/>
                </a:solidFill>
                <a:effectLst>
                  <a:outerShdw blurRad="38100" dist="38100" dir="2700000" algn="tl">
                    <a:srgbClr val="000000">
                      <a:alpha val="43137"/>
                    </a:srgbClr>
                  </a:outerShdw>
                </a:effectLst>
                <a:latin typeface="NikoshBAN"/>
              </a:rPr>
              <a:t>রক্ত</a:t>
            </a:r>
            <a:r>
              <a:rPr lang="en-US" sz="2400" b="1" dirty="0" smtClean="0">
                <a:solidFill>
                  <a:srgbClr val="FF0000"/>
                </a:solidFill>
                <a:effectLst>
                  <a:outerShdw blurRad="38100" dist="38100" dir="2700000" algn="tl">
                    <a:srgbClr val="000000">
                      <a:alpha val="43137"/>
                    </a:srgbClr>
                  </a:outerShdw>
                </a:effectLst>
                <a:latin typeface="NikoshBAN"/>
              </a:rPr>
              <a:t> </a:t>
            </a:r>
            <a:r>
              <a:rPr lang="en-US" sz="2400" b="1" dirty="0" err="1" smtClean="0">
                <a:solidFill>
                  <a:srgbClr val="FF0000"/>
                </a:solidFill>
                <a:effectLst>
                  <a:outerShdw blurRad="38100" dist="38100" dir="2700000" algn="tl">
                    <a:srgbClr val="000000">
                      <a:alpha val="43137"/>
                    </a:srgbClr>
                  </a:outerShdw>
                </a:effectLst>
                <a:latin typeface="NikoshBAN"/>
              </a:rPr>
              <a:t>সঞ্চালনের</a:t>
            </a:r>
            <a:r>
              <a:rPr lang="en-US" sz="2400" b="1" dirty="0" smtClean="0">
                <a:solidFill>
                  <a:srgbClr val="FF0000"/>
                </a:solidFill>
                <a:effectLst>
                  <a:outerShdw blurRad="38100" dist="38100" dir="2700000" algn="tl">
                    <a:srgbClr val="000000">
                      <a:alpha val="43137"/>
                    </a:srgbClr>
                  </a:outerShdw>
                </a:effectLst>
                <a:latin typeface="NikoshBAN"/>
              </a:rPr>
              <a:t> </a:t>
            </a:r>
            <a:r>
              <a:rPr lang="en-US" sz="2400" b="1" dirty="0" err="1" smtClean="0">
                <a:solidFill>
                  <a:srgbClr val="FF0000"/>
                </a:solidFill>
                <a:effectLst>
                  <a:outerShdw blurRad="38100" dist="38100" dir="2700000" algn="tl">
                    <a:srgbClr val="000000">
                      <a:alpha val="43137"/>
                    </a:srgbClr>
                  </a:outerShdw>
                </a:effectLst>
                <a:latin typeface="NikoshBAN"/>
              </a:rPr>
              <a:t>কাজে</a:t>
            </a:r>
            <a:r>
              <a:rPr lang="en-US" sz="2400" b="1" dirty="0" smtClean="0">
                <a:solidFill>
                  <a:srgbClr val="FF0000"/>
                </a:solidFill>
                <a:effectLst>
                  <a:outerShdw blurRad="38100" dist="38100" dir="2700000" algn="tl">
                    <a:srgbClr val="000000">
                      <a:alpha val="43137"/>
                    </a:srgbClr>
                  </a:outerShdw>
                </a:effectLst>
                <a:latin typeface="NikoshBAN"/>
              </a:rPr>
              <a:t>  </a:t>
            </a:r>
            <a:r>
              <a:rPr lang="en-US" sz="2400" b="1" dirty="0" err="1" smtClean="0">
                <a:solidFill>
                  <a:srgbClr val="FF0000"/>
                </a:solidFill>
                <a:effectLst>
                  <a:outerShdw blurRad="38100" dist="38100" dir="2700000" algn="tl">
                    <a:srgbClr val="000000">
                      <a:alpha val="43137"/>
                    </a:srgbClr>
                  </a:outerShdw>
                </a:effectLst>
                <a:latin typeface="NikoshBAN"/>
              </a:rPr>
              <a:t>অব্যাহত</a:t>
            </a:r>
            <a:r>
              <a:rPr lang="en-US" sz="2400" b="1" dirty="0" smtClean="0">
                <a:solidFill>
                  <a:srgbClr val="FF0000"/>
                </a:solidFill>
                <a:effectLst>
                  <a:outerShdw blurRad="38100" dist="38100" dir="2700000" algn="tl">
                    <a:srgbClr val="000000">
                      <a:alpha val="43137"/>
                    </a:srgbClr>
                  </a:outerShdw>
                </a:effectLst>
                <a:latin typeface="NikoshBAN"/>
              </a:rPr>
              <a:t> ।</a:t>
            </a:r>
            <a:endParaRPr lang="en-US" sz="2400" b="1" dirty="0">
              <a:solidFill>
                <a:srgbClr val="FF0000"/>
              </a:solidFill>
              <a:effectLst>
                <a:outerShdw blurRad="38100" dist="38100" dir="2700000" algn="tl">
                  <a:srgbClr val="000000">
                    <a:alpha val="43137"/>
                  </a:srgbClr>
                </a:outerShdw>
              </a:effectLst>
              <a:latin typeface="NikoshBAN"/>
            </a:endParaRPr>
          </a:p>
        </p:txBody>
      </p:sp>
      <p:sp>
        <p:nvSpPr>
          <p:cNvPr id="7" name="Rectangle 6"/>
          <p:cNvSpPr/>
          <p:nvPr/>
        </p:nvSpPr>
        <p:spPr>
          <a:xfrm>
            <a:off x="6454513" y="2934729"/>
            <a:ext cx="1080744" cy="584775"/>
          </a:xfrm>
          <a:prstGeom prst="rect">
            <a:avLst/>
          </a:prstGeom>
          <a:noFill/>
        </p:spPr>
        <p:txBody>
          <a:bodyPr wrap="none" lIns="91440" tIns="45720" rIns="91440" bIns="45720">
            <a:spAutoFit/>
          </a:bodyPr>
          <a:lstStyle/>
          <a:p>
            <a:pPr algn="ctr"/>
            <a:r>
              <a:rPr lang="en-US" sz="3200" b="0" cap="none" spc="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হ্রদপিন্ড</a:t>
            </a:r>
            <a:endPar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6481764" y="3598534"/>
            <a:ext cx="857927" cy="584775"/>
          </a:xfrm>
          <a:prstGeom prst="rect">
            <a:avLst/>
          </a:prstGeom>
          <a:noFill/>
        </p:spPr>
        <p:txBody>
          <a:bodyPr wrap="none" lIns="91440" tIns="45720" rIns="91440" bIns="45720">
            <a:spAutoFit/>
          </a:bodyPr>
          <a:lstStyle/>
          <a:p>
            <a:pPr algn="ctr"/>
            <a:r>
              <a:rPr lang="bn-BD" sz="32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ধমনি</a:t>
            </a:r>
            <a:endPar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p:cNvSpPr/>
          <p:nvPr/>
        </p:nvSpPr>
        <p:spPr>
          <a:xfrm>
            <a:off x="6613210" y="4355812"/>
            <a:ext cx="763351" cy="584775"/>
          </a:xfrm>
          <a:prstGeom prst="rect">
            <a:avLst/>
          </a:prstGeom>
          <a:noFill/>
        </p:spPr>
        <p:txBody>
          <a:bodyPr wrap="none" lIns="91440" tIns="45720" rIns="91440" bIns="45720">
            <a:spAutoFit/>
          </a:bodyPr>
          <a:lstStyle/>
          <a:p>
            <a:pPr algn="ctr"/>
            <a:r>
              <a:rPr lang="bn-BD" sz="32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a:t>
            </a:r>
            <a:endPar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11" name="Straight Arrow Connector 10"/>
          <p:cNvCxnSpPr/>
          <p:nvPr/>
        </p:nvCxnSpPr>
        <p:spPr>
          <a:xfrm flipH="1">
            <a:off x="3048000" y="3222395"/>
            <a:ext cx="2971800" cy="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14800" y="3890922"/>
            <a:ext cx="1905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62566" y="4648200"/>
            <a:ext cx="17428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ame 13"/>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903515" y="1039586"/>
            <a:ext cx="7391400" cy="2362200"/>
          </a:xfrm>
          <a:prstGeom prst="horizontalScroll">
            <a:avLst>
              <a:gd name="adj" fmla="val 2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পাঠের বিষয়ঃ-</a:t>
            </a:r>
            <a:endParaRPr lang="en-US" sz="5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Vertical Scroll 5"/>
          <p:cNvSpPr/>
          <p:nvPr/>
        </p:nvSpPr>
        <p:spPr>
          <a:xfrm>
            <a:off x="789215" y="3733800"/>
            <a:ext cx="7620000" cy="2133600"/>
          </a:xfrm>
          <a:prstGeom prst="verticalScroll">
            <a:avLst>
              <a:gd name="adj" fmla="val 200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 সঞ্চালন </a:t>
            </a:r>
            <a:endParaRPr lang="en-US" sz="88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rame 3"/>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39682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7225" y="3261121"/>
            <a:ext cx="7319283" cy="523220"/>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latin typeface="NikoshBAN" pitchFamily="2" charset="0"/>
                <a:cs typeface="NikoshBAN" pitchFamily="2" charset="0"/>
              </a:rPr>
              <a:t>1.</a:t>
            </a:r>
            <a:r>
              <a:rPr lang="bn-BD" sz="2800" dirty="0" smtClean="0">
                <a:latin typeface="NikoshBAN" pitchFamily="2" charset="0"/>
                <a:cs typeface="NikoshBAN" pitchFamily="2" charset="0"/>
              </a:rPr>
              <a:t>রক্ত সঞ্চালনের মাধ্যম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ব্যাখ্যা </a:t>
            </a:r>
            <a:r>
              <a:rPr lang="en-US" sz="2800" dirty="0" err="1" smtClean="0">
                <a:latin typeface="NikoshBAN" pitchFamily="2" charset="0"/>
                <a:cs typeface="NikoshBAN" pitchFamily="2" charset="0"/>
              </a:rPr>
              <a:t>করতে</a:t>
            </a:r>
            <a:r>
              <a:rPr lang="bn-BD" sz="2800" dirty="0" smtClean="0">
                <a:latin typeface="NikoshBAN" pitchFamily="2" charset="0"/>
                <a:cs typeface="NikoshBAN" pitchFamily="2" charset="0"/>
              </a:rPr>
              <a:t> পারবে  </a:t>
            </a:r>
            <a:endParaRPr lang="bn-BD" sz="2800" dirty="0">
              <a:latin typeface="NikoshBAN" pitchFamily="2" charset="0"/>
              <a:cs typeface="NikoshBAN" pitchFamily="2" charset="0"/>
            </a:endParaRPr>
          </a:p>
        </p:txBody>
      </p:sp>
      <p:sp>
        <p:nvSpPr>
          <p:cNvPr id="10" name="Rectangle 9"/>
          <p:cNvSpPr/>
          <p:nvPr/>
        </p:nvSpPr>
        <p:spPr>
          <a:xfrm>
            <a:off x="688521" y="4143698"/>
            <a:ext cx="7766958" cy="523220"/>
          </a:xfrm>
          <a:prstGeom prst="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latin typeface="NikoshBAN" pitchFamily="2" charset="0"/>
                <a:cs typeface="NikoshBAN" pitchFamily="2" charset="0"/>
              </a:rPr>
              <a:t>2.</a:t>
            </a:r>
            <a:r>
              <a:rPr lang="bn-BD" sz="2800" dirty="0" smtClean="0">
                <a:latin typeface="NikoshBAN" pitchFamily="2" charset="0"/>
                <a:cs typeface="NikoshBAN" pitchFamily="2" charset="0"/>
              </a:rPr>
              <a:t>হৃদপিন্ড, শিরা ও ধমনির গঠন বর্ণনা করতে পারবে   </a:t>
            </a:r>
            <a:endParaRPr lang="bn-BD" sz="2800" dirty="0">
              <a:latin typeface="NikoshBAN" pitchFamily="2" charset="0"/>
              <a:cs typeface="NikoshBAN" pitchFamily="2" charset="0"/>
            </a:endParaRPr>
          </a:p>
        </p:txBody>
      </p:sp>
      <p:sp>
        <p:nvSpPr>
          <p:cNvPr id="11" name="Rectangle 10"/>
          <p:cNvSpPr/>
          <p:nvPr/>
        </p:nvSpPr>
        <p:spPr>
          <a:xfrm>
            <a:off x="657225" y="5065960"/>
            <a:ext cx="7829550" cy="954107"/>
          </a:xfrm>
          <a:prstGeom prst="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হৃদপিণ্ডের মধ্যে রক্তসঞ্চালন পদ্ধতি ব্যাখ্যা </a:t>
            </a:r>
            <a:r>
              <a:rPr lang="bn-BD" sz="2800" dirty="0">
                <a:latin typeface="NikoshBAN" pitchFamily="2" charset="0"/>
                <a:cs typeface="NikoshBAN" pitchFamily="2" charset="0"/>
              </a:rPr>
              <a:t>করতে পারবে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2" name="Rectangle 11"/>
          <p:cNvSpPr/>
          <p:nvPr/>
        </p:nvSpPr>
        <p:spPr>
          <a:xfrm>
            <a:off x="681288" y="2277304"/>
            <a:ext cx="5155741" cy="584775"/>
          </a:xfrm>
          <a:prstGeom prst="rect">
            <a:avLst/>
          </a:prstGeom>
          <a:solidFill>
            <a:srgbClr val="92D050"/>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bn-BD" sz="3200" dirty="0">
                <a:solidFill>
                  <a:srgbClr val="0033CC"/>
                </a:solidFill>
                <a:latin typeface="NikoshBAN" pitchFamily="2" charset="0"/>
                <a:cs typeface="NikoshBAN" pitchFamily="2" charset="0"/>
              </a:rPr>
              <a:t>এ পাঠ শেষে শিক্ষার্থীরা ---</a:t>
            </a:r>
            <a:endParaRPr lang="en-US" sz="3200" dirty="0"/>
          </a:p>
        </p:txBody>
      </p:sp>
      <p:sp>
        <p:nvSpPr>
          <p:cNvPr id="5" name="Down Ribbon 4"/>
          <p:cNvSpPr/>
          <p:nvPr/>
        </p:nvSpPr>
        <p:spPr>
          <a:xfrm>
            <a:off x="914400" y="915332"/>
            <a:ext cx="6325620" cy="1143000"/>
          </a:xfrm>
          <a:prstGeom prst="ribb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r>
              <a:rPr lang="bn-BD" sz="2800" dirty="0" smtClean="0">
                <a:latin typeface="NikoshBAN"/>
              </a:rPr>
              <a:t> </a:t>
            </a:r>
            <a:endParaRPr lang="en-US" sz="2800" dirty="0">
              <a:latin typeface="NikoshBAN"/>
            </a:endParaRPr>
          </a:p>
        </p:txBody>
      </p:sp>
      <p:sp>
        <p:nvSpPr>
          <p:cNvPr id="7" name="Frame 6"/>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animated\beatnhrt.gif"/>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2821781" y="1362122"/>
            <a:ext cx="3424237" cy="3053118"/>
          </a:xfrm>
          <a:prstGeom prst="rect">
            <a:avLst/>
          </a:prstGeom>
          <a:noFill/>
        </p:spPr>
      </p:pic>
      <p:sp>
        <p:nvSpPr>
          <p:cNvPr id="19" name="TextBox 18"/>
          <p:cNvSpPr txBox="1"/>
          <p:nvPr/>
        </p:nvSpPr>
        <p:spPr>
          <a:xfrm>
            <a:off x="1108709" y="4800600"/>
            <a:ext cx="6850380" cy="523220"/>
          </a:xfrm>
          <a:prstGeom prst="rect">
            <a:avLst/>
          </a:prstGeom>
          <a:noFill/>
        </p:spPr>
        <p:txBody>
          <a:bodyPr wrap="square" rtlCol="0">
            <a:spAutoFit/>
          </a:bodyPr>
          <a:lstStyle/>
          <a:p>
            <a:r>
              <a:rPr lang="en-US" sz="2800" dirty="0" err="1" smtClean="0">
                <a:solidFill>
                  <a:srgbClr val="002060"/>
                </a:solidFill>
                <a:latin typeface="NikoshBAN" pitchFamily="2" charset="0"/>
                <a:cs typeface="NikoshBAN" pitchFamily="2" charset="0"/>
              </a:rPr>
              <a:t>চিত্রটি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মনোযোগ</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সহকারে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দেখ</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হচ্ছে</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বল</a:t>
            </a:r>
            <a:r>
              <a:rPr lang="en-US" sz="2800" dirty="0" smtClean="0">
                <a:solidFill>
                  <a:srgbClr val="002060"/>
                </a:solidFill>
                <a:latin typeface="NikoshBAN" pitchFamily="2" charset="0"/>
                <a:cs typeface="NikoshBAN" pitchFamily="2" charset="0"/>
              </a:rPr>
              <a:t>। </a:t>
            </a:r>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
        <p:nvSpPr>
          <p:cNvPr id="10" name="Frame 9"/>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7662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4038600"/>
            <a:ext cx="7315200" cy="22288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ধমনিঃ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ধমনির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মাধ্যমে</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অক্সিজেন</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যুক্ত রক্ত দেহের বিভিন্ন অংশে পৌছে দেয়।</a:t>
            </a:r>
          </a:p>
          <a:p>
            <a:pPr algn="ctr"/>
            <a:r>
              <a:rPr lang="bn-BD"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a:t>
            </a:r>
            <a:r>
              <a:rPr lang="bn-BD" sz="3200" b="1" dirty="0" smtClean="0">
                <a:solidFill>
                  <a:srgbClr val="002060"/>
                </a:solidFill>
                <a:latin typeface="NikoshBAN" panose="02000000000000000000" pitchFamily="2" charset="0"/>
                <a:cs typeface="NikoshBAN" panose="02000000000000000000" pitchFamily="2" charset="0"/>
              </a:rPr>
              <a:t> শিরার মাধ্যমে দেহের বিভিন্ন অংশ হতে কার্বন ডাই-অক্সাইড যুক্ত রক্ত ফুসফুসে প্রেরন করে।</a:t>
            </a:r>
            <a:endParaRPr lang="en-US" sz="3200" b="1" dirty="0">
              <a:solidFill>
                <a:srgbClr val="002060"/>
              </a:solidFill>
              <a:latin typeface="NikoshBAN" panose="02000000000000000000" pitchFamily="2" charset="0"/>
              <a:cs typeface="NikoshBAN" panose="02000000000000000000" pitchFamily="2" charset="0"/>
            </a:endParaRPr>
          </a:p>
        </p:txBody>
      </p:sp>
      <p:sp>
        <p:nvSpPr>
          <p:cNvPr id="7" name="Frame 6"/>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27314"/>
            <a:ext cx="7010400" cy="2895601"/>
          </a:xfrm>
          <a:prstGeom prst="rect">
            <a:avLst/>
          </a:prstGeom>
        </p:spPr>
      </p:pic>
    </p:spTree>
    <p:extLst>
      <p:ext uri="{BB962C8B-B14F-4D97-AF65-F5344CB8AC3E}">
        <p14:creationId xmlns:p14="http://schemas.microsoft.com/office/powerpoint/2010/main" val="2517597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0057" y="1143000"/>
            <a:ext cx="3886200" cy="1295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60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2514600" y="2971800"/>
            <a:ext cx="3352800" cy="990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4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৩মিনিট</a:t>
            </a:r>
            <a:endParaRPr lang="en-US" sz="4400" b="1" dirty="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685800" y="4724400"/>
            <a:ext cx="77724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 সঞ্চালনের মাধ্যম গুলোর নাম লিখ।</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9970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3287486" cy="2819400"/>
          </a:xfrm>
          <a:prstGeom prst="rect">
            <a:avLst/>
          </a:prstGeom>
        </p:spPr>
      </p:pic>
      <p:sp>
        <p:nvSpPr>
          <p:cNvPr id="7" name="Rectangle 6"/>
          <p:cNvSpPr/>
          <p:nvPr/>
        </p:nvSpPr>
        <p:spPr>
          <a:xfrm>
            <a:off x="685800" y="3810000"/>
            <a:ext cx="7772400" cy="2438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যেসব রক্তনালির মাধ্যমে হ্রদপিন্ড থেকে অক্সিজেন যুক্ত রক্ত দেহের বিভিন্ন অংশে বাহিত হয় তাকে ধমনি বলে। ধমনির প্রাচীর পুরু ও ৩স্তরে গঠিত। এর গহবর ছোট এবং কপাটিকা নাথাকায় রক্ত বেগে প্রবাহিত হয়। ধমনির স্পন্দন আছে। ইহা শরীরের বিভিন্ন অংশে ক্ষুদ্র ক্ষুদ্র শাখা-প্রশাখায় বিভক্ত হয়ে সূক্ষ্ন অতি সুক্ষ্ন কৌশিক জালিকায় শেষ হয়।  </a:t>
            </a:r>
            <a:endPar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6" y="838200"/>
            <a:ext cx="4773386" cy="2971800"/>
          </a:xfrm>
          <a:prstGeom prst="rect">
            <a:avLst/>
          </a:prstGeom>
        </p:spPr>
      </p:pic>
      <p:sp>
        <p:nvSpPr>
          <p:cNvPr id="6" name="Frame 5"/>
          <p:cNvSpPr/>
          <p:nvPr/>
        </p:nvSpPr>
        <p:spPr>
          <a:xfrm>
            <a:off x="-38100" y="-16329"/>
            <a:ext cx="9220200" cy="6874329"/>
          </a:xfrm>
          <a:prstGeom prst="frame">
            <a:avLst>
              <a:gd name="adj1" fmla="val 4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04800" y="258535"/>
            <a:ext cx="8534400" cy="6324600"/>
          </a:xfrm>
          <a:prstGeom prst="frame">
            <a:avLst>
              <a:gd name="adj1" fmla="val 372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53803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480</Words>
  <Application>Microsoft Office PowerPoint</Application>
  <PresentationFormat>On-screen Show (4:3)</PresentationFormat>
  <Paragraphs>93</Paragraphs>
  <Slides>19</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NikoshBAN</vt:lpstr>
      <vt:lpstr>Vrinda</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250</cp:revision>
  <dcterms:created xsi:type="dcterms:W3CDTF">2006-08-16T00:00:00Z</dcterms:created>
  <dcterms:modified xsi:type="dcterms:W3CDTF">2020-12-08T10:30:03Z</dcterms:modified>
</cp:coreProperties>
</file>