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sldIdLst>
    <p:sldId id="274" r:id="rId2"/>
    <p:sldId id="275" r:id="rId3"/>
    <p:sldId id="276" r:id="rId4"/>
    <p:sldId id="277" r:id="rId5"/>
    <p:sldId id="256" r:id="rId6"/>
    <p:sldId id="257" r:id="rId7"/>
    <p:sldId id="258" r:id="rId8"/>
    <p:sldId id="259" r:id="rId9"/>
    <p:sldId id="260" r:id="rId10"/>
    <p:sldId id="261" r:id="rId11"/>
    <p:sldId id="278" r:id="rId12"/>
    <p:sldId id="262" r:id="rId13"/>
    <p:sldId id="279" r:id="rId14"/>
    <p:sldId id="263" r:id="rId15"/>
    <p:sldId id="264" r:id="rId16"/>
    <p:sldId id="265" r:id="rId17"/>
    <p:sldId id="266" r:id="rId18"/>
    <p:sldId id="267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5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835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391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3798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716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479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913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6994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110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598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4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52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337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7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0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906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8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6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560"/>
            <a:ext cx="12192000" cy="478100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-209005"/>
            <a:ext cx="12192000" cy="24035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/>
              <a:t>   </a:t>
            </a:r>
            <a:r>
              <a:rPr lang="en-US" sz="48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Welcome to English </a:t>
            </a:r>
            <a:r>
              <a:rPr lang="en-US" sz="4800" b="1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2nd </a:t>
            </a:r>
            <a:r>
              <a:rPr lang="en-US" sz="48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Paper Class</a:t>
            </a:r>
          </a:p>
          <a:p>
            <a:r>
              <a:rPr lang="en-US" sz="48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	                   For</a:t>
            </a:r>
          </a:p>
          <a:p>
            <a:r>
              <a:rPr lang="en-US" sz="4800" b="1" i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		           </a:t>
            </a:r>
            <a:r>
              <a:rPr lang="en-US" sz="4800" b="1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     </a:t>
            </a:r>
            <a:r>
              <a:rPr lang="en-US" sz="4800" b="1" i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Alim</a:t>
            </a:r>
            <a:r>
              <a:rPr lang="en-US" sz="4800" b="1" i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/HSC</a:t>
            </a:r>
            <a:endParaRPr lang="en-US" sz="4800" b="1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3" y="-143690"/>
            <a:ext cx="12087497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36</a:t>
            </a:r>
            <a:r>
              <a:rPr lang="en-US" sz="4800" dirty="0">
                <a:latin typeface="Arial Rounded MT Bold" panose="020F0704030504030204" pitchFamily="34" charset="0"/>
              </a:rPr>
              <a:t>. But you may not get them when you need them. (Simple)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But you may not get them at the time of need.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37. The dowry seekers are very greedy and demand money from bride’s father. (</a:t>
            </a:r>
            <a:r>
              <a:rPr lang="en-US" sz="4800" dirty="0" err="1">
                <a:latin typeface="Arial Rounded MT Bold" panose="020F0704030504030204" pitchFamily="34" charset="0"/>
              </a:rPr>
              <a:t>Simpe</a:t>
            </a:r>
            <a:r>
              <a:rPr lang="en-US" sz="4800" dirty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The very greedy dowry seekers demand money from bride’s father. </a:t>
            </a:r>
          </a:p>
          <a:p>
            <a:endParaRPr lang="en-US" sz="5400" dirty="0">
              <a:latin typeface="Arial Rounded MT Bold" panose="020F0704030504030204" pitchFamily="34" charset="0"/>
            </a:endParaRPr>
          </a:p>
          <a:p>
            <a:endParaRPr lang="en-US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1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954" y="0"/>
            <a:ext cx="1157804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38</a:t>
            </a:r>
            <a:r>
              <a:rPr lang="en-US" sz="4800" dirty="0">
                <a:latin typeface="Arial Rounded MT Bold" panose="020F0704030504030204" pitchFamily="34" charset="0"/>
              </a:rPr>
              <a:t>. Bangladesh exports tea and earns a lot of foreign exchange. (Simple)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Exporting tea, Bangladesh earns a lot of foreign exchange.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39. Tania nodded in agreement, but she was extremely nervous. (Complex)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though Tania nodded in agreement, she was extremely nervous.</a:t>
            </a:r>
          </a:p>
          <a:p>
            <a:endParaRPr lang="en-US" sz="48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690" y="91440"/>
            <a:ext cx="1204830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 </a:t>
            </a:r>
            <a:r>
              <a:rPr lang="en-US" sz="5400" dirty="0" smtClean="0">
                <a:latin typeface="Arial Rounded MT Bold" panose="020F0704030504030204" pitchFamily="34" charset="0"/>
              </a:rPr>
              <a:t>40</a:t>
            </a:r>
            <a:r>
              <a:rPr lang="en-US" sz="5400" dirty="0">
                <a:latin typeface="Arial Rounded MT Bold" panose="020F0704030504030204" pitchFamily="34" charset="0"/>
              </a:rPr>
              <a:t>. He got closer to the animal and pressed the shutter button with a boyish grin in the face. (Simple)</a:t>
            </a:r>
          </a:p>
          <a:p>
            <a:r>
              <a:rPr lang="en-US" sz="5400" dirty="0" err="1">
                <a:latin typeface="Arial Rounded MT Bold" panose="020F0704030504030204" pitchFamily="34" charset="0"/>
              </a:rPr>
              <a:t>Ans</a:t>
            </a:r>
            <a:r>
              <a:rPr lang="en-US" sz="5400" dirty="0">
                <a:latin typeface="Arial Rounded MT Bold" panose="020F0704030504030204" pitchFamily="34" charset="0"/>
              </a:rPr>
              <a:t>: Getting closer to the animal, he pressed the shutter button with a boyish grin in the face.</a:t>
            </a:r>
          </a:p>
          <a:p>
            <a:endParaRPr lang="en-US" sz="4800" dirty="0">
              <a:latin typeface="Arial Rounded MT Bold" panose="020F0704030504030204" pitchFamily="34" charset="0"/>
            </a:endParaRPr>
          </a:p>
          <a:p>
            <a:endParaRPr lang="en-US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93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192" y="143692"/>
            <a:ext cx="1204830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Arial Rounded MT Bold" panose="020F0704030504030204" pitchFamily="34" charset="0"/>
              </a:rPr>
              <a:t> </a:t>
            </a:r>
            <a:r>
              <a:rPr lang="en-US" sz="5400" dirty="0" smtClean="0">
                <a:latin typeface="Arial Rounded MT Bold" panose="020F0704030504030204" pitchFamily="34" charset="0"/>
              </a:rPr>
              <a:t>41</a:t>
            </a:r>
            <a:r>
              <a:rPr lang="en-US" sz="5400" dirty="0">
                <a:latin typeface="Arial Rounded MT Bold" panose="020F0704030504030204" pitchFamily="34" charset="0"/>
              </a:rPr>
              <a:t>. The Hong Kong based robotics company developed Sophia one and a half year ago. (Complex</a:t>
            </a:r>
            <a:r>
              <a:rPr lang="en-US" sz="5400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5400" dirty="0" err="1">
                <a:latin typeface="Arial Rounded MT Bold" panose="020F0704030504030204" pitchFamily="34" charset="0"/>
              </a:rPr>
              <a:t>Ans</a:t>
            </a:r>
            <a:r>
              <a:rPr lang="en-US" sz="5400" dirty="0">
                <a:latin typeface="Arial Rounded MT Bold" panose="020F0704030504030204" pitchFamily="34" charset="0"/>
              </a:rPr>
              <a:t>: The robotics company which is </a:t>
            </a:r>
            <a:r>
              <a:rPr lang="en-US" sz="5400" dirty="0" smtClean="0">
                <a:latin typeface="Arial Rounded MT Bold" panose="020F0704030504030204" pitchFamily="34" charset="0"/>
              </a:rPr>
              <a:t>Hong </a:t>
            </a:r>
            <a:r>
              <a:rPr lang="en-US" sz="5400" dirty="0">
                <a:latin typeface="Arial Rounded MT Bold" panose="020F0704030504030204" pitchFamily="34" charset="0"/>
              </a:rPr>
              <a:t>Kong based developed Sophia one and a half year ago.</a:t>
            </a:r>
          </a:p>
          <a:p>
            <a:endParaRPr lang="en-US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58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697" y="117566"/>
            <a:ext cx="1169125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42</a:t>
            </a:r>
            <a:r>
              <a:rPr lang="en-US" sz="4800" dirty="0">
                <a:latin typeface="Arial Rounded MT Bold" panose="020F0704030504030204" pitchFamily="34" charset="0"/>
              </a:rPr>
              <a:t>. Wearing a yellow </a:t>
            </a:r>
            <a:r>
              <a:rPr lang="en-US" sz="4800" dirty="0" err="1">
                <a:latin typeface="Arial Rounded MT Bold" panose="020F0704030504030204" pitchFamily="34" charset="0"/>
              </a:rPr>
              <a:t>Jamdani</a:t>
            </a:r>
            <a:r>
              <a:rPr lang="en-US" sz="4800" dirty="0">
                <a:latin typeface="Arial Rounded MT Bold" panose="020F0704030504030204" pitchFamily="34" charset="0"/>
              </a:rPr>
              <a:t> top and skirt, the robot came on the stage. (Compound)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The robot wore a yellow </a:t>
            </a:r>
            <a:r>
              <a:rPr lang="en-US" sz="4800" dirty="0" err="1">
                <a:latin typeface="Arial Rounded MT Bold" panose="020F0704030504030204" pitchFamily="34" charset="0"/>
              </a:rPr>
              <a:t>Jamdani</a:t>
            </a:r>
            <a:r>
              <a:rPr lang="en-US" sz="4800" dirty="0">
                <a:latin typeface="Arial Rounded MT Bold" panose="020F0704030504030204" pitchFamily="34" charset="0"/>
              </a:rPr>
              <a:t> top and skirt came on the stage.</a:t>
            </a:r>
          </a:p>
          <a:p>
            <a:pPr marL="914400" indent="-914400">
              <a:buAutoNum type="arabicPeriod" startAt="43"/>
            </a:pPr>
            <a:r>
              <a:rPr lang="en-US" sz="4800" dirty="0" smtClean="0">
                <a:latin typeface="Arial Rounded MT Bold" panose="020F0704030504030204" pitchFamily="34" charset="0"/>
              </a:rPr>
              <a:t>Men </a:t>
            </a:r>
            <a:r>
              <a:rPr lang="en-US" sz="4800" dirty="0">
                <a:latin typeface="Arial Rounded MT Bold" panose="020F0704030504030204" pitchFamily="34" charset="0"/>
              </a:rPr>
              <a:t>pollute water by </a:t>
            </a:r>
            <a:r>
              <a:rPr lang="en-US" sz="4800" dirty="0" smtClean="0">
                <a:latin typeface="Arial Rounded MT Bold" panose="020F0704030504030204" pitchFamily="34" charset="0"/>
              </a:rPr>
              <a:t>throwing waste </a:t>
            </a:r>
            <a:r>
              <a:rPr lang="en-US" sz="4800" dirty="0">
                <a:latin typeface="Arial Rounded MT Bold" panose="020F0704030504030204" pitchFamily="34" charset="0"/>
              </a:rPr>
              <a:t>in it. (</a:t>
            </a:r>
            <a:r>
              <a:rPr lang="en-US" sz="4800" dirty="0" err="1" smtClean="0">
                <a:latin typeface="Arial Rounded MT Bold" panose="020F0704030504030204" pitchFamily="34" charset="0"/>
              </a:rPr>
              <a:t>Compoud</a:t>
            </a:r>
            <a:r>
              <a:rPr lang="en-US" sz="4800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4800" dirty="0" err="1" smtClean="0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Men throw waste in water and pollute </a:t>
            </a:r>
            <a:r>
              <a:rPr lang="en-US" sz="4800" dirty="0" err="1">
                <a:latin typeface="Arial Rounded MT Bold" panose="020F0704030504030204" pitchFamily="34" charset="0"/>
              </a:rPr>
              <a:t>it.nd</a:t>
            </a:r>
            <a:r>
              <a:rPr lang="en-US" sz="4800" dirty="0">
                <a:latin typeface="Arial Rounded MT Bold" panose="020F0704030504030204" pitchFamily="34" charset="0"/>
              </a:rPr>
              <a:t>)</a:t>
            </a:r>
          </a:p>
          <a:p>
            <a:endParaRPr lang="en-US" sz="4800" dirty="0">
              <a:latin typeface="Arial Rounded MT Bold" panose="020F0704030504030204" pitchFamily="34" charset="0"/>
            </a:endParaRPr>
          </a:p>
          <a:p>
            <a:endParaRPr lang="en-US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7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39" y="-300446"/>
            <a:ext cx="1277547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44</a:t>
            </a:r>
            <a:r>
              <a:rPr lang="en-US" sz="4800" dirty="0">
                <a:latin typeface="Arial Rounded MT Bold" panose="020F0704030504030204" pitchFamily="34" charset="0"/>
              </a:rPr>
              <a:t>. It was 1971 when Bangladesh achieved independence. (Simple)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In 1971, Bangladesh achieved Independence.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45. Our freedom fighters sacrifice their lives for the independence of Bangladesh. (Complex</a:t>
            </a:r>
            <a:r>
              <a:rPr lang="en-US" sz="4800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It is our freedom fighters who sacrificed their lives for the Independence.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353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31" y="117566"/>
            <a:ext cx="1178269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 </a:t>
            </a:r>
            <a:r>
              <a:rPr lang="en-US" sz="4800" dirty="0" smtClean="0">
                <a:latin typeface="Arial Rounded MT Bold" panose="020F0704030504030204" pitchFamily="34" charset="0"/>
              </a:rPr>
              <a:t>46</a:t>
            </a:r>
            <a:r>
              <a:rPr lang="en-US" sz="4800" dirty="0">
                <a:latin typeface="Arial Rounded MT Bold" panose="020F0704030504030204" pitchFamily="34" charset="0"/>
              </a:rPr>
              <a:t>. We shall always remember them in pride. (Compound)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We shall always remember and it is with pride.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47. They fought for the country with a </a:t>
            </a:r>
            <a:r>
              <a:rPr lang="en-US" sz="4800" dirty="0" err="1">
                <a:latin typeface="Arial Rounded MT Bold" panose="020F0704030504030204" pitchFamily="34" charset="0"/>
              </a:rPr>
              <a:t>patrotic</a:t>
            </a:r>
            <a:r>
              <a:rPr lang="en-US" sz="4800" dirty="0">
                <a:latin typeface="Arial Rounded MT Bold" panose="020F0704030504030204" pitchFamily="34" charset="0"/>
              </a:rPr>
              <a:t> zeal. (Compound)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They had a patriotic zeal and they fought for the country.</a:t>
            </a:r>
          </a:p>
          <a:p>
            <a:endParaRPr lang="en-US" sz="4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2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0629" y="-248194"/>
            <a:ext cx="1232262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 Rounded MT Bold" panose="020F0704030504030204" pitchFamily="34" charset="0"/>
              </a:rPr>
              <a:t>48. The farmers who are poor do not get loans on easy terms. (Simple)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The poor farmers do not get loans on easy terms. 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49. The farmers do not get the facilities necessary for food production. (Complex)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The farmers do not get the facilities which are necessary for food production.</a:t>
            </a:r>
          </a:p>
        </p:txBody>
      </p:sp>
    </p:spTree>
    <p:extLst>
      <p:ext uri="{BB962C8B-B14F-4D97-AF65-F5344CB8AC3E}">
        <p14:creationId xmlns:p14="http://schemas.microsoft.com/office/powerpoint/2010/main" val="362163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48194"/>
            <a:ext cx="1250115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 smtClean="0">
              <a:latin typeface="Arial Rounded MT Bold" panose="020F0704030504030204" pitchFamily="34" charset="0"/>
            </a:endParaRPr>
          </a:p>
          <a:p>
            <a:r>
              <a:rPr lang="en-US" sz="5400" dirty="0">
                <a:latin typeface="Arial Rounded MT Bold" panose="020F0704030504030204" pitchFamily="34" charset="0"/>
              </a:rPr>
              <a:t>50. Unfortunately, they do not get the due price of their products. (Compound)</a:t>
            </a:r>
          </a:p>
          <a:p>
            <a:r>
              <a:rPr lang="en-US" sz="5400" dirty="0" err="1">
                <a:latin typeface="Arial Rounded MT Bold" panose="020F0704030504030204" pitchFamily="34" charset="0"/>
              </a:rPr>
              <a:t>Ans</a:t>
            </a:r>
            <a:r>
              <a:rPr lang="en-US" sz="5400" dirty="0">
                <a:latin typeface="Arial Rounded MT Bold" panose="020F0704030504030204" pitchFamily="34" charset="0"/>
              </a:rPr>
              <a:t>: </a:t>
            </a:r>
            <a:r>
              <a:rPr lang="en-US" sz="5400" dirty="0" smtClean="0">
                <a:latin typeface="Arial Rounded MT Bold" panose="020F0704030504030204" pitchFamily="34" charset="0"/>
              </a:rPr>
              <a:t>They </a:t>
            </a:r>
            <a:r>
              <a:rPr lang="en-US" sz="5400" dirty="0">
                <a:latin typeface="Arial Rounded MT Bold" panose="020F0704030504030204" pitchFamily="34" charset="0"/>
              </a:rPr>
              <a:t>produce but unfortunately they do not get the due price of their products. </a:t>
            </a:r>
          </a:p>
          <a:p>
            <a:endParaRPr lang="en-US" sz="4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937" y="235131"/>
            <a:ext cx="11443063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i="1" dirty="0" smtClean="0">
                <a:latin typeface="Arial Rounded MT Bold" panose="020F0704030504030204" pitchFamily="34" charset="0"/>
              </a:rPr>
              <a:t>Thank you so much </a:t>
            </a:r>
          </a:p>
          <a:p>
            <a:r>
              <a:rPr lang="en-US" sz="7200" i="1" dirty="0">
                <a:latin typeface="Arial Rounded MT Bold" panose="020F0704030504030204" pitchFamily="34" charset="0"/>
              </a:rPr>
              <a:t> </a:t>
            </a:r>
            <a:r>
              <a:rPr lang="en-US" sz="7200" i="1" dirty="0" smtClean="0">
                <a:latin typeface="Arial Rounded MT Bold" panose="020F0704030504030204" pitchFamily="34" charset="0"/>
              </a:rPr>
              <a:t>    for watching</a:t>
            </a:r>
            <a:endParaRPr lang="en-US" sz="7200" i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97" y="2717074"/>
            <a:ext cx="5617029" cy="38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905691"/>
          </a:xfrm>
        </p:spPr>
        <p:txBody>
          <a:bodyPr>
            <a:normAutofit/>
          </a:bodyPr>
          <a:lstStyle/>
          <a:p>
            <a:r>
              <a:rPr lang="en-US" sz="4800" b="1" i="1" dirty="0" smtClean="0"/>
              <a:t>identity</a:t>
            </a:r>
            <a:endParaRPr lang="en-US" sz="4800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Sabina Yasmin\Desktop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5" y="1515291"/>
            <a:ext cx="3794929" cy="32922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49463" y="1515291"/>
            <a:ext cx="63958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 Rounded MT Bold" panose="020F0704030504030204" pitchFamily="34" charset="0"/>
              </a:rPr>
              <a:t>Sabina </a:t>
            </a:r>
            <a:r>
              <a:rPr lang="en-US" sz="4800" dirty="0" err="1">
                <a:latin typeface="Arial Rounded MT Bold" panose="020F0704030504030204" pitchFamily="34" charset="0"/>
              </a:rPr>
              <a:t>Yeasmin</a:t>
            </a:r>
            <a:r>
              <a:rPr lang="en-US" sz="4800" dirty="0">
                <a:latin typeface="Arial Rounded MT Bold" panose="020F0704030504030204" pitchFamily="34" charset="0"/>
              </a:rPr>
              <a:t> 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Lecturer in English 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Baridhara</a:t>
            </a:r>
            <a:r>
              <a:rPr lang="en-US" sz="4800" dirty="0">
                <a:latin typeface="Arial Rounded MT Bold" panose="020F0704030504030204" pitchFamily="34" charset="0"/>
              </a:rPr>
              <a:t> </a:t>
            </a:r>
            <a:r>
              <a:rPr lang="en-US" sz="4800" dirty="0" err="1">
                <a:latin typeface="Arial Rounded MT Bold" panose="020F0704030504030204" pitchFamily="34" charset="0"/>
              </a:rPr>
              <a:t>Nazmul</a:t>
            </a:r>
            <a:r>
              <a:rPr lang="en-US" sz="4800" dirty="0">
                <a:latin typeface="Arial Rounded MT Bold" panose="020F0704030504030204" pitchFamily="34" charset="0"/>
              </a:rPr>
              <a:t> </a:t>
            </a:r>
            <a:r>
              <a:rPr lang="en-US" sz="4800" dirty="0" err="1">
                <a:latin typeface="Arial Rounded MT Bold" panose="020F0704030504030204" pitchFamily="34" charset="0"/>
              </a:rPr>
              <a:t>Ulum</a:t>
            </a:r>
            <a:r>
              <a:rPr lang="en-US" sz="4800" dirty="0">
                <a:latin typeface="Arial Rounded MT Bold" panose="020F0704030504030204" pitchFamily="34" charset="0"/>
              </a:rPr>
              <a:t> </a:t>
            </a:r>
            <a:r>
              <a:rPr lang="en-US" sz="4800" dirty="0" err="1">
                <a:latin typeface="Arial Rounded MT Bold" panose="020F0704030504030204" pitchFamily="34" charset="0"/>
              </a:rPr>
              <a:t>Alim</a:t>
            </a:r>
            <a:r>
              <a:rPr lang="en-US" sz="4800" dirty="0">
                <a:latin typeface="Arial Rounded MT Bold" panose="020F0704030504030204" pitchFamily="34" charset="0"/>
              </a:rPr>
              <a:t> Madrasah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Badda</a:t>
            </a:r>
            <a:r>
              <a:rPr lang="en-US" sz="4800" dirty="0">
                <a:latin typeface="Arial Rounded MT Bold" panose="020F0704030504030204" pitchFamily="34" charset="0"/>
              </a:rPr>
              <a:t>, Dhaka</a:t>
            </a:r>
          </a:p>
        </p:txBody>
      </p:sp>
    </p:spTree>
    <p:extLst>
      <p:ext uri="{BB962C8B-B14F-4D97-AF65-F5344CB8AC3E}">
        <p14:creationId xmlns:p14="http://schemas.microsoft.com/office/powerpoint/2010/main" val="3051571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0" y="0"/>
            <a:ext cx="12043953" cy="68580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Arial Rounded MT Bold" panose="020F0704030504030204" pitchFamily="34" charset="0"/>
              </a:rPr>
              <a:t>Today’s topic is-</a:t>
            </a:r>
          </a:p>
          <a:p>
            <a:pPr algn="ctr"/>
            <a:r>
              <a:rPr lang="en-US" sz="8000" dirty="0" smtClean="0">
                <a:latin typeface="Arial Rounded MT Bold" panose="020F0704030504030204" pitchFamily="34" charset="0"/>
              </a:rPr>
              <a:t>Transformation of sentences </a:t>
            </a:r>
          </a:p>
          <a:p>
            <a:pPr algn="ctr"/>
            <a:r>
              <a:rPr lang="en-US" sz="8000" dirty="0" smtClean="0">
                <a:latin typeface="Arial Rounded MT Bold" panose="020F0704030504030204" pitchFamily="34" charset="0"/>
              </a:rPr>
              <a:t>Simple, Compound &amp; Complex </a:t>
            </a:r>
            <a:r>
              <a:rPr lang="en-US" sz="8000" dirty="0" smtClean="0">
                <a:latin typeface="Arial Rounded MT Bold" panose="020F0704030504030204" pitchFamily="34" charset="0"/>
              </a:rPr>
              <a:t>Part-4</a:t>
            </a:r>
            <a:endParaRPr lang="en-US" sz="8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5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104503" y="0"/>
            <a:ext cx="11136085" cy="2547257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Arial Rounded MT Bold" panose="020F0704030504030204" pitchFamily="34" charset="0"/>
              </a:rPr>
              <a:t>At the end of the lesson, students will be able to-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0" y="2704011"/>
            <a:ext cx="11495314" cy="399723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Exercise the transformation of the sentences from Simple to Compound &amp; Complex and vise versa spontaneously.</a:t>
            </a:r>
            <a:r>
              <a:rPr lang="en-US" dirty="0" smtClean="0">
                <a:latin typeface="Arial Rounded MT Bold" panose="020F0704030504030204" pitchFamily="34" charset="0"/>
              </a:rPr>
              <a:t>.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50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5142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Arial Rounded MT Bold" panose="020F0704030504030204" pitchFamily="34" charset="0"/>
            </a:endParaRPr>
          </a:p>
          <a:p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-195943"/>
            <a:ext cx="12618721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 Rounded MT Bold" panose="020F0704030504030204" pitchFamily="34" charset="0"/>
              </a:rPr>
              <a:t>26. In winter it remains idle, but it work hard in spring. (Complex)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Though in winter it remains idle, it works hard in Spring.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27. Water, an important element of environment, is polluted in various ways. (Complex)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Water which is an important element of environment, is polluted in various ways.</a:t>
            </a:r>
          </a:p>
        </p:txBody>
      </p:sp>
    </p:spTree>
    <p:extLst>
      <p:ext uri="{BB962C8B-B14F-4D97-AF65-F5344CB8AC3E}">
        <p14:creationId xmlns:p14="http://schemas.microsoft.com/office/powerpoint/2010/main" val="89679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" y="-1110342"/>
            <a:ext cx="12087497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dirty="0">
              <a:latin typeface="Arial Rounded MT Bold" panose="020F0704030504030204" pitchFamily="34" charset="0"/>
            </a:endParaRPr>
          </a:p>
          <a:p>
            <a:r>
              <a:rPr lang="en-US" sz="5400" dirty="0">
                <a:latin typeface="Arial Rounded MT Bold" panose="020F0704030504030204" pitchFamily="34" charset="0"/>
              </a:rPr>
              <a:t>28. The water which is pure is necessary for us. (Simple)</a:t>
            </a:r>
          </a:p>
          <a:p>
            <a:r>
              <a:rPr lang="en-US" sz="5400" dirty="0" err="1">
                <a:latin typeface="Arial Rounded MT Bold" panose="020F0704030504030204" pitchFamily="34" charset="0"/>
              </a:rPr>
              <a:t>Ans</a:t>
            </a:r>
            <a:r>
              <a:rPr lang="en-US" sz="5400" dirty="0">
                <a:latin typeface="Arial Rounded MT Bold" panose="020F0704030504030204" pitchFamily="34" charset="0"/>
              </a:rPr>
              <a:t>: Pure water is necessary for us.</a:t>
            </a:r>
          </a:p>
          <a:p>
            <a:r>
              <a:rPr lang="en-US" sz="5400" dirty="0">
                <a:latin typeface="Arial Rounded MT Bold" panose="020F0704030504030204" pitchFamily="34" charset="0"/>
              </a:rPr>
              <a:t>29. Though honesty cannot bring much wealth, it can give an absolute happiness. (Compound)</a:t>
            </a:r>
          </a:p>
          <a:p>
            <a:r>
              <a:rPr lang="en-US" sz="5400" dirty="0" err="1">
                <a:latin typeface="Arial Rounded MT Bold" panose="020F0704030504030204" pitchFamily="34" charset="0"/>
              </a:rPr>
              <a:t>Ans</a:t>
            </a:r>
            <a:r>
              <a:rPr lang="en-US" sz="5400" dirty="0">
                <a:latin typeface="Arial Rounded MT Bold" panose="020F0704030504030204" pitchFamily="34" charset="0"/>
              </a:rPr>
              <a:t>: Honesty cannot bring much wealth but it can give absolute.</a:t>
            </a:r>
          </a:p>
          <a:p>
            <a:endParaRPr lang="en-US" sz="5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95943"/>
            <a:ext cx="121920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30</a:t>
            </a:r>
            <a:r>
              <a:rPr lang="en-US" sz="4800" dirty="0">
                <a:latin typeface="Arial Rounded MT Bold" panose="020F0704030504030204" pitchFamily="34" charset="0"/>
              </a:rPr>
              <a:t>. We should avoid the dishonest way and try to lead a perfect life. (Simple)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So avoiding the dishonest way we should try to lead a perfect life.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31. </a:t>
            </a:r>
            <a:r>
              <a:rPr lang="en-US" sz="4800" dirty="0" err="1">
                <a:latin typeface="Arial Rounded MT Bold" panose="020F0704030504030204" pitchFamily="34" charset="0"/>
              </a:rPr>
              <a:t>Pahela</a:t>
            </a:r>
            <a:r>
              <a:rPr lang="en-US" sz="4800" dirty="0">
                <a:latin typeface="Arial Rounded MT Bold" panose="020F0704030504030204" pitchFamily="34" charset="0"/>
              </a:rPr>
              <a:t> </a:t>
            </a:r>
            <a:r>
              <a:rPr lang="en-US" sz="4800" dirty="0" err="1">
                <a:latin typeface="Arial Rounded MT Bold" panose="020F0704030504030204" pitchFamily="34" charset="0"/>
              </a:rPr>
              <a:t>Baishakh</a:t>
            </a:r>
            <a:r>
              <a:rPr lang="en-US" sz="4800" dirty="0">
                <a:latin typeface="Arial Rounded MT Bold" panose="020F0704030504030204" pitchFamily="34" charset="0"/>
              </a:rPr>
              <a:t> is undoubtedly the most celebrated festival in Bangladesh. (Complex)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It is </a:t>
            </a:r>
            <a:r>
              <a:rPr lang="en-US" sz="4800" dirty="0" err="1">
                <a:latin typeface="Arial Rounded MT Bold" panose="020F0704030504030204" pitchFamily="34" charset="0"/>
              </a:rPr>
              <a:t>Pahela</a:t>
            </a:r>
            <a:r>
              <a:rPr lang="en-US" sz="4800" dirty="0">
                <a:latin typeface="Arial Rounded MT Bold" panose="020F0704030504030204" pitchFamily="34" charset="0"/>
              </a:rPr>
              <a:t> </a:t>
            </a:r>
            <a:r>
              <a:rPr lang="en-US" sz="4800" dirty="0" err="1">
                <a:latin typeface="Arial Rounded MT Bold" panose="020F0704030504030204" pitchFamily="34" charset="0"/>
              </a:rPr>
              <a:t>Baishakh</a:t>
            </a:r>
            <a:r>
              <a:rPr lang="en-US" sz="4800" dirty="0">
                <a:latin typeface="Arial Rounded MT Bold" panose="020F0704030504030204" pitchFamily="34" charset="0"/>
              </a:rPr>
              <a:t> which is undoubtedly the most celebrated festival in Bangladesh.</a:t>
            </a:r>
          </a:p>
          <a:p>
            <a:endParaRPr lang="en-US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77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840789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 </a:t>
            </a:r>
            <a:r>
              <a:rPr lang="en-US" sz="4800" dirty="0" smtClean="0">
                <a:latin typeface="Arial Rounded MT Bold" panose="020F0704030504030204" pitchFamily="34" charset="0"/>
              </a:rPr>
              <a:t>32</a:t>
            </a:r>
            <a:r>
              <a:rPr lang="en-US" sz="4800" dirty="0">
                <a:latin typeface="Arial Rounded MT Bold" panose="020F0704030504030204" pitchFamily="34" charset="0"/>
              </a:rPr>
              <a:t>. It is the first day of the Bengali year when the city roads get so jam packed. (Simple)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During the first day of the Bengali year, the city roads get so jam packed.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33. Although I don’t like gathering, I enjoy the activities of this day. (Compound)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I don’t like gathering but I enjoy the activities of this day.</a:t>
            </a:r>
          </a:p>
          <a:p>
            <a:endParaRPr lang="en-US" sz="4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7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754" y="0"/>
            <a:ext cx="11900263" cy="694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34</a:t>
            </a:r>
            <a:r>
              <a:rPr lang="en-US" sz="4800" dirty="0">
                <a:latin typeface="Arial Rounded MT Bold" panose="020F0704030504030204" pitchFamily="34" charset="0"/>
              </a:rPr>
              <a:t>. The morning breeze is refreshing and it cools our brain. (Complex)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The morning breeze is refreshing that cools our brain.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35. People who work in the office usually walk in the evening. (Simple)</a:t>
            </a:r>
          </a:p>
          <a:p>
            <a:r>
              <a:rPr lang="en-US" sz="4800" dirty="0" err="1">
                <a:latin typeface="Arial Rounded MT Bold" panose="020F0704030504030204" pitchFamily="34" charset="0"/>
              </a:rPr>
              <a:t>Ans</a:t>
            </a:r>
            <a:r>
              <a:rPr lang="en-US" sz="4800" dirty="0">
                <a:latin typeface="Arial Rounded MT Bold" panose="020F0704030504030204" pitchFamily="34" charset="0"/>
              </a:rPr>
              <a:t>: People working in the office usually walk in the evening.</a:t>
            </a:r>
          </a:p>
          <a:p>
            <a:endParaRPr lang="en-US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135</TotalTime>
  <Words>868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Rounded MT Bold</vt:lpstr>
      <vt:lpstr>Tw Cen MT</vt:lpstr>
      <vt:lpstr>Droplet</vt:lpstr>
      <vt:lpstr>PowerPoint Presentation</vt:lpstr>
      <vt:lpstr>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</cp:revision>
  <dcterms:created xsi:type="dcterms:W3CDTF">2020-12-08T04:29:15Z</dcterms:created>
  <dcterms:modified xsi:type="dcterms:W3CDTF">2020-12-09T02:34:07Z</dcterms:modified>
</cp:coreProperties>
</file>