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73" r:id="rId3"/>
    <p:sldId id="275" r:id="rId4"/>
    <p:sldId id="276" r:id="rId5"/>
    <p:sldId id="274" r:id="rId6"/>
    <p:sldId id="277" r:id="rId7"/>
    <p:sldId id="278" r:id="rId8"/>
    <p:sldId id="259" r:id="rId9"/>
    <p:sldId id="279" r:id="rId10"/>
    <p:sldId id="280" r:id="rId11"/>
    <p:sldId id="281" r:id="rId12"/>
    <p:sldId id="282" r:id="rId13"/>
    <p:sldId id="283" r:id="rId14"/>
    <p:sldId id="28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FBB06-042B-4556-B48D-E32B5DB469B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B0FF-931F-4709-938F-1CC65A22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F51F-DFE9-4CE7-B4FD-1A2FE6CDA7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মোহাম্মদ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মোফাজ্জল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হোসেন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মুকুল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বানিয়াচং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বানিয়াচং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হবিগঞ্জ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FB0FF-931F-4709-938F-1CC65A221E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1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6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1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54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8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7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3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2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mofazzal.hossain1985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Atia\Load\ICT-Hazrat\Flowers\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7464"/>
            <a:ext cx="9074920" cy="53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0" y="838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r>
              <a:rPr lang="bn-BD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205A00-005D-49AE-9D94-0764FDFF5C18}"/>
              </a:ext>
            </a:extLst>
          </p:cNvPr>
          <p:cNvSpPr/>
          <p:nvPr/>
        </p:nvSpPr>
        <p:spPr>
          <a:xfrm>
            <a:off x="0" y="152400"/>
            <a:ext cx="9144000" cy="57131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375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3375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307"/>
            <a:ext cx="9143999" cy="681989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1583"/>
            <a:ext cx="770708" cy="9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7" y="4697090"/>
            <a:ext cx="770708" cy="9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07" y="4873983"/>
            <a:ext cx="770708" cy="9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92" y="4849490"/>
            <a:ext cx="770708" cy="9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26764"/>
      </p:ext>
    </p:extLst>
  </p:cSld>
  <p:clrMapOvr>
    <a:masterClrMapping/>
  </p:clrMapOvr>
  <p:transition spd="slow" advTm="67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8640" y="4032253"/>
                <a:ext cx="8975360" cy="69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b="1" dirty="0"/>
                  <a:t>খ)</a:t>
                </a:r>
                <a:r>
                  <a:rPr lang="bn-IN" sz="2700" b="1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num>
                          <m:den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𝟏𝟒𝟕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2700" b="1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7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7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7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bn-IN" sz="2700" b="1" dirty="0"/>
                  <a:t>  +</a:t>
                </a:r>
                <a14:m>
                  <m:oMath xmlns:m="http://schemas.openxmlformats.org/officeDocument/2006/math">
                    <m:r>
                      <a:rPr lang="en-US" sz="2700" b="1" dirty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27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7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7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7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bn-IN" sz="2700" b="1" dirty="0"/>
                  <a:t> -</a:t>
                </a:r>
                <a:r>
                  <a:rPr lang="en-US" sz="27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7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7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7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bn-IN" sz="2700" b="1" dirty="0"/>
                  <a:t>  - </a:t>
                </a:r>
                <a:r>
                  <a:rPr lang="en-US" sz="2700" b="1" dirty="0"/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7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7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700" b="1" i="1" dirty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func>
                  </m:oMath>
                </a14:m>
                <a:endParaRPr lang="en-US" sz="27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0" y="4032253"/>
                <a:ext cx="8975360" cy="697050"/>
              </a:xfrm>
              <a:prstGeom prst="rect">
                <a:avLst/>
              </a:prstGeom>
              <a:blipFill rotWithShape="0">
                <a:blip r:embed="rId2"/>
                <a:stretch>
                  <a:fillRect l="-1291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28650" y="2487024"/>
                <a:ext cx="82745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ক</a:t>
                </a:r>
                <a:r>
                  <a:rPr lang="bn-IN" sz="3600" dirty="0"/>
                  <a:t>  </a:t>
                </a:r>
                <a:r>
                  <a:rPr lang="en-US" sz="3600" dirty="0"/>
                  <a:t>5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bn-IN" sz="3600" dirty="0"/>
                  <a:t>  -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func>
                  </m:oMath>
                </a14:m>
                <a:r>
                  <a:rPr lang="bn-IN" sz="3600" dirty="0"/>
                  <a:t>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87024"/>
                <a:ext cx="827457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209" t="-17925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13119" r="29902" b="35850"/>
          <a:stretch/>
        </p:blipFill>
        <p:spPr>
          <a:xfrm>
            <a:off x="3159178" y="969676"/>
            <a:ext cx="2428406" cy="7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5800" y="1768670"/>
                <a:ext cx="8184630" cy="363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3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3000" b="1" dirty="0"/>
                  <a:t>)</a:t>
                </a:r>
                <a:endParaRPr lang="en-US" sz="3000" b="1" dirty="0"/>
              </a:p>
              <a:p>
                <a:pPr algn="ctr"/>
                <a:r>
                  <a:rPr lang="bn-IN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বামপক্ষ</a:t>
                </a:r>
                <a:r>
                  <a:rPr lang="bn-IN" sz="3000" b="1" dirty="0"/>
                  <a:t>= </a:t>
                </a:r>
                <a:r>
                  <a:rPr lang="en-US" sz="3000" b="1" dirty="0"/>
                  <a:t>5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bn-IN" sz="3000" b="1" dirty="0"/>
                  <a:t>  -</a:t>
                </a:r>
                <a:r>
                  <a:rPr lang="en-US" sz="30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0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000" b="1" i="1" dirty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bn-IN" sz="3000" b="1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bn-IN" sz="3000" b="1" dirty="0"/>
                  <a:t> </a:t>
                </a:r>
                <a:endParaRPr lang="bn-IN" sz="3000" b="1" dirty="0"/>
              </a:p>
              <a:p>
                <a:pPr algn="ctr"/>
                <a:r>
                  <a:rPr lang="bn-IN" sz="3000" b="1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 − </m:t>
                        </m:r>
                      </m:e>
                    </m:func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bn-IN" sz="3000" b="1" dirty="0"/>
                  <a:t> </a:t>
                </a:r>
              </a:p>
              <a:p>
                <a:pPr algn="ctr"/>
                <a:r>
                  <a:rPr lang="bn-IN" sz="3000" b="1" dirty="0"/>
                  <a:t>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bn-IN" sz="3000" b="1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bn-IN" sz="3000" b="1" dirty="0"/>
                  <a:t> </a:t>
                </a:r>
                <a:endParaRPr lang="bn-IN" sz="3000" b="1" dirty="0"/>
              </a:p>
              <a:p>
                <a:pPr algn="ctr"/>
                <a:r>
                  <a:rPr lang="bn-IN" sz="3000" b="1" dirty="0"/>
                  <a:t>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</m:oMath>
                </a14:m>
                <a:r>
                  <a:rPr lang="bn-IN" sz="3000" b="1" dirty="0"/>
                  <a:t> </a:t>
                </a:r>
                <a:r>
                  <a:rPr lang="bn-IN" sz="3000" b="1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0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bn-IN" sz="3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000" b="1" i="1" dirty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bn-IN" sz="3000" b="1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bn-IN" sz="3000" b="1" dirty="0"/>
                  <a:t> </a:t>
                </a:r>
                <a:r>
                  <a:rPr lang="bn-IN" sz="3000" b="1" dirty="0"/>
                  <a:t>   </a:t>
                </a:r>
              </a:p>
              <a:p>
                <a:pPr algn="ctr"/>
                <a:r>
                  <a:rPr lang="bn-IN" sz="3000" b="1" dirty="0"/>
                  <a:t> </a:t>
                </a:r>
                <a:r>
                  <a:rPr lang="bn-IN" sz="3000" b="1" dirty="0"/>
                  <a:t>                   </a:t>
                </a:r>
                <a:r>
                  <a:rPr lang="bn-IN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ডানপক্ষ </a:t>
                </a:r>
              </a:p>
              <a:p>
                <a:pPr algn="ctr"/>
                <a:r>
                  <a:rPr lang="bn-IN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(দেখানো হলো )। 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68670"/>
                <a:ext cx="8184630" cy="3631700"/>
              </a:xfrm>
              <a:prstGeom prst="rect">
                <a:avLst/>
              </a:prstGeom>
              <a:blipFill rotWithShape="0">
                <a:blip r:embed="rId2"/>
                <a:stretch>
                  <a:fillRect t="-2685" b="-4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7001" r="31071" b="37732"/>
          <a:stretch/>
        </p:blipFill>
        <p:spPr>
          <a:xfrm>
            <a:off x="2023672" y="903027"/>
            <a:ext cx="4823085" cy="6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38200" y="1649063"/>
                <a:ext cx="7772400" cy="3846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খ </a:t>
                </a:r>
              </a:p>
              <a:p>
                <a:pPr algn="ctr"/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বামপক্ষ</a:t>
                </a:r>
                <a:r>
                  <a:rPr lang="en-US" sz="30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num>
                          <m:den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𝟏𝟒𝟕</m:t>
                            </m:r>
                          </m:den>
                        </m:f>
                      </m:e>
                    </m:func>
                  </m:oMath>
                </a14:m>
                <a:endParaRPr lang="bn-IN" sz="3000" dirty="0"/>
              </a:p>
              <a:p>
                <a:pPr algn="ctr"/>
                <a:r>
                  <a:rPr lang="bn-IN" sz="3000" dirty="0"/>
                  <a:t>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bn-IN" sz="3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bn-IN" sz="3000" dirty="0"/>
                  <a:t> </a:t>
                </a:r>
                <a:endParaRPr lang="en-US" sz="3000" dirty="0"/>
              </a:p>
              <a:p>
                <a:pPr algn="ctr"/>
                <a:r>
                  <a:rPr lang="en-US" sz="30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 − </m:t>
                        </m:r>
                      </m:e>
                    </m:func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bn-IN" sz="3000" dirty="0"/>
              </a:p>
              <a:p>
                <a:pPr algn="ctr"/>
                <a:r>
                  <a:rPr lang="en-US" sz="3000" dirty="0"/>
                  <a:t> </a:t>
                </a:r>
                <a:r>
                  <a:rPr lang="bn-IN" sz="30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0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bn-IN" sz="3000" dirty="0"/>
                  <a:t> </a:t>
                </a:r>
                <a:r>
                  <a:rPr lang="en-US" sz="3000" dirty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sz="30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000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000" b="1" i="1" dirty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000" b="1" i="1" dirty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000" dirty="0"/>
                  <a:t> 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000" dirty="0"/>
                  <a:t>)</a:t>
                </a:r>
                <a:r>
                  <a:rPr lang="bn-IN" sz="3000" dirty="0"/>
                  <a:t> </a:t>
                </a:r>
                <a:endParaRPr lang="en-US" sz="3000" dirty="0"/>
              </a:p>
              <a:p>
                <a:pPr algn="ctr"/>
                <a:r>
                  <a:rPr lang="bn-IN" sz="30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dirty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0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bn-IN" sz="3000" dirty="0"/>
                  <a:t> </a:t>
                </a:r>
                <a:r>
                  <a:rPr lang="en-US" sz="3000" dirty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sz="30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000" b="1" i="1" dirty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000" b="1" i="1" dirty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000" dirty="0"/>
                  <a:t> 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bn-IN" sz="3000" dirty="0"/>
                  <a:t> </a:t>
                </a:r>
                <a:r>
                  <a:rPr lang="bn-IN" sz="3000" dirty="0"/>
                  <a:t>   </a:t>
                </a:r>
                <a:endParaRPr lang="en-US" sz="3000" dirty="0"/>
              </a:p>
              <a:p>
                <a:pPr algn="ctr"/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ডানপক্ষ (দেখানো হলো)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49063"/>
                <a:ext cx="7772400" cy="3846822"/>
              </a:xfrm>
              <a:prstGeom prst="rect">
                <a:avLst/>
              </a:prstGeom>
              <a:blipFill rotWithShape="0">
                <a:blip r:embed="rId3"/>
                <a:stretch>
                  <a:fillRect l="-1882" t="-2060" r="-1255" b="-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7001" r="31071" b="37732"/>
          <a:stretch/>
        </p:blipFill>
        <p:spPr>
          <a:xfrm>
            <a:off x="2023672" y="903027"/>
            <a:ext cx="4823085" cy="6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23494" r="20401" b="29582"/>
          <a:stretch/>
        </p:blipFill>
        <p:spPr>
          <a:xfrm>
            <a:off x="3125449" y="857251"/>
            <a:ext cx="2630774" cy="1034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2645525"/>
                <a:ext cx="7543800" cy="224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func>
                  </m:oMath>
                </a14:m>
                <a:r>
                  <a:rPr lang="bn-IN" sz="3000" dirty="0"/>
                  <a:t> </a:t>
                </a:r>
                <a:r>
                  <a:rPr lang="en-US" sz="3000" dirty="0"/>
                  <a:t>=</a:t>
                </a:r>
                <a:r>
                  <a:rPr lang="bn-IN" sz="3000" dirty="0"/>
                  <a:t> 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 </a:t>
                </a:r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  </a:t>
                </a:r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bn-IN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000" dirty="0"/>
                  <a:t> 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 ?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3.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bn-IN" sz="3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</m:oMath>
                </a14:m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কত ?</a:t>
                </a:r>
              </a:p>
              <a:p>
                <a:pPr algn="ctr"/>
                <a:r>
                  <a:rPr lang="en-US" sz="3000" dirty="0" smtClean="0">
                    <a:latin typeface="NikoshBAN" panose="02000000000000000000" pitchFamily="2" charset="0"/>
                  </a:rPr>
                  <a:t>4. </a:t>
                </a:r>
                <a:r>
                  <a:rPr lang="en-US" sz="3000" dirty="0" smtClean="0"/>
                  <a:t>4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</m:oMath>
                </a14:m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=কত?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45525"/>
                <a:ext cx="7543800" cy="2248116"/>
              </a:xfrm>
              <a:prstGeom prst="rect">
                <a:avLst/>
              </a:prstGeom>
              <a:blipFill rotWithShape="0">
                <a:blip r:embed="rId3"/>
                <a:stretch>
                  <a:fillRect t="-4607" b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2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17344" r="21502" b="35854"/>
          <a:stretch/>
        </p:blipFill>
        <p:spPr>
          <a:xfrm>
            <a:off x="2686050" y="947191"/>
            <a:ext cx="3565416" cy="933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93633" y="3733800"/>
                <a:ext cx="7848601" cy="185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১ম </a:t>
                </a:r>
                <a:r>
                  <a:rPr lang="en-US" sz="2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রাশির</a:t>
                </a:r>
                <a:r>
                  <a:rPr lang="en-US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bn-IN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কর ।</a:t>
                </a:r>
                <a:r>
                  <a:rPr lang="en-US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bn-IN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ও দ্বিতীয় রাশির সমষ্টি থেকে ৩য় রাশি বিয়োগ</a:t>
                </a:r>
                <a:r>
                  <a:rPr lang="en-US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কর।</m:t>
                    </m:r>
                    <m:r>
                      <a:rPr lang="bn-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solidFill>
                    <a:srgbClr val="002060"/>
                  </a:solidFill>
                  <a:latin typeface="Vindabody"/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Vindabody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000" dirty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Vindabody"/>
                  </a:rPr>
                  <a:t>  </a:t>
                </a:r>
                <a:r>
                  <a:rPr lang="bn-IN" sz="2000" dirty="0">
                    <a:solidFill>
                      <a:srgbClr val="002060"/>
                    </a:solidFill>
                    <a:latin typeface="Vindabody"/>
                  </a:rPr>
                  <a:t>এর মাণ নির্ণয় কর। </a:t>
                </a:r>
                <a:endParaRPr lang="en-US" sz="2000" dirty="0">
                  <a:solidFill>
                    <a:srgbClr val="002060"/>
                  </a:solidFill>
                  <a:latin typeface="Vindabody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33" y="3733800"/>
                <a:ext cx="7848601" cy="1850443"/>
              </a:xfrm>
              <a:prstGeom prst="rect">
                <a:avLst/>
              </a:prstGeom>
              <a:blipFill rotWithShape="0">
                <a:blip r:embed="rId3"/>
                <a:stretch>
                  <a:fillRect l="-776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5920" y="2051351"/>
                <a:ext cx="8506131" cy="692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7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 31log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, log(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7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27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7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, 2log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𝟏𝟐𝟖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𝟏𝟐𝟓</m:t>
                        </m:r>
                      </m:den>
                    </m:f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তিনটি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লগ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সম্বলিত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রাশি।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135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20" y="2051351"/>
                <a:ext cx="8506131" cy="692818"/>
              </a:xfrm>
              <a:prstGeom prst="rect">
                <a:avLst/>
              </a:prstGeom>
              <a:blipFill rotWithShape="0"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3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Atia\Load\ICT-Hazrat\Flowers\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8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86488" y="4993992"/>
            <a:ext cx="1543050" cy="205383"/>
          </a:xfrm>
        </p:spPr>
        <p:txBody>
          <a:bodyPr/>
          <a:lstStyle/>
          <a:p>
            <a:pPr algn="ctr"/>
            <a:fld id="{D25819F2-C157-4338-88D9-9512E8F63055}" type="datetime8">
              <a:rPr lang="en-US" smtClean="0"/>
              <a:pPr algn="ctr"/>
              <a:t>12/14/2020 11:05 PM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06920" y="1085851"/>
            <a:ext cx="4922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গণিতকে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চর্চা ক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রলে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জয়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1013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4741" y="4871904"/>
            <a:ext cx="4873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ভয়কে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endParaRPr lang="en-US" sz="2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আনন্দময়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।।</a:t>
            </a:r>
            <a:endParaRPr lang="en-US" sz="1013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5895" y="4223071"/>
            <a:ext cx="291410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solidFill>
                  <a:srgbClr val="FF0000"/>
                </a:solidFill>
                <a:latin typeface="NikoshBAN"/>
              </a:rPr>
              <a:t>সমাপ্ত</a:t>
            </a:r>
            <a:endParaRPr lang="en-US" sz="3375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734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685">
        <p:blinds dir="vert"/>
      </p:transition>
    </mc:Choice>
    <mc:Fallback xmlns="">
      <p:transition spd="slow" advClick="0" advTm="568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49 -0.60278 C 0.16445 -0.60278 0.31471 -0.46567 0.31471 -0.29549 C 0.31471 -0.12647 0.16445 0.01156 -0.01849 0.01156 C -0.20286 0.01156 -0.35169 -0.12647 -0.35169 -0.29549 C -0.35169 -0.46567 -0.20286 -0.60278 -0.01849 -0.60278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24200" y="2799705"/>
            <a:ext cx="2986255" cy="1066800"/>
            <a:chOff x="3725333" y="770467"/>
            <a:chExt cx="3191934" cy="1701800"/>
          </a:xfrm>
        </p:grpSpPr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727D835D-AE15-4AAD-B696-745E069A217E}"/>
                </a:ext>
              </a:extLst>
            </p:cNvPr>
            <p:cNvSpPr/>
            <p:nvPr/>
          </p:nvSpPr>
          <p:spPr>
            <a:xfrm>
              <a:off x="4213659" y="1184191"/>
              <a:ext cx="1853000" cy="535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24-Point Star 1">
              <a:extLst>
                <a:ext uri="{FF2B5EF4-FFF2-40B4-BE49-F238E27FC236}">
                  <a16:creationId xmlns="" xmlns:a16="http://schemas.microsoft.com/office/drawing/2014/main" id="{1881FF5B-8FAB-4738-9016-1A0D61CADCE5}"/>
                </a:ext>
              </a:extLst>
            </p:cNvPr>
            <p:cNvSpPr/>
            <p:nvPr/>
          </p:nvSpPr>
          <p:spPr>
            <a:xfrm>
              <a:off x="3725333" y="770467"/>
              <a:ext cx="3191934" cy="1701800"/>
            </a:xfrm>
            <a:prstGeom prst="star2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4A3E5C-C804-47B8-8017-9B2BA50C7E06}"/>
              </a:ext>
            </a:extLst>
          </p:cNvPr>
          <p:cNvSpPr/>
          <p:nvPr/>
        </p:nvSpPr>
        <p:spPr>
          <a:xfrm>
            <a:off x="0" y="4306794"/>
            <a:ext cx="4572000" cy="1694759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 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০১৭২২ ৯১৭ ৯১৮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mofazzal.hossain1985@gmail.com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1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0EAC533-663A-4A8D-A023-5251433379CA}"/>
              </a:ext>
            </a:extLst>
          </p:cNvPr>
          <p:cNvSpPr/>
          <p:nvPr/>
        </p:nvSpPr>
        <p:spPr>
          <a:xfrm>
            <a:off x="4572000" y="4340929"/>
            <a:ext cx="4571999" cy="1831271"/>
          </a:xfrm>
          <a:prstGeom prst="rect">
            <a:avLst/>
          </a:prstGeom>
          <a:ln w="28575">
            <a:solidFill>
              <a:srgbClr val="0000FF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/>
                <a:cs typeface="Siyam Rupali" pitchFamily="2" charset="0"/>
              </a:rPr>
              <a:t>পাঠ পরিচিতি</a:t>
            </a:r>
          </a:p>
          <a:p>
            <a:pPr algn="ctr"/>
            <a:r>
              <a:rPr lang="bn-BD" sz="2800" b="1" dirty="0">
                <a:latin typeface="NikoshBAN" panose="02000000000000000000"/>
                <a:cs typeface="Siyam Rupali" pitchFamily="2" charset="0"/>
              </a:rPr>
              <a:t>শ্রেণিঃ নবম-দশম</a:t>
            </a:r>
          </a:p>
          <a:p>
            <a:pPr algn="ctr"/>
            <a:r>
              <a:rPr lang="bn-BD" sz="2800" b="1" dirty="0">
                <a:latin typeface="NikoshBAN" panose="02000000000000000000"/>
                <a:cs typeface="Siyam Rupali" pitchFamily="2" charset="0"/>
              </a:rPr>
              <a:t>অধ্যায়ঃ </a:t>
            </a:r>
            <a:r>
              <a:rPr lang="en-US" sz="2800" b="1" dirty="0" err="1" smtClean="0"/>
              <a:t>চতুর্থ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algn="ctr"/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সময়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: 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৪০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 মিনিট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8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pPr algn="ctr"/>
            <a:endParaRPr lang="bn-IN" sz="9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2958548" cy="36981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0" y="-25049"/>
            <a:ext cx="2007095" cy="26313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86655" y="-1"/>
            <a:ext cx="3033545" cy="4053269"/>
            <a:chOff x="6186655" y="-1"/>
            <a:chExt cx="3033545" cy="40532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655" y="-1"/>
              <a:ext cx="2957346" cy="369818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6201067" y="3581400"/>
              <a:ext cx="3019133" cy="4718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জন</a:t>
              </a:r>
              <a:r>
                <a:rPr 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নেপিয়ার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1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3352800"/>
                <a:ext cx="7917873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?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=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81</a:t>
                </a:r>
                <a:r>
                  <a:rPr lang="en-US" sz="24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{ 3কে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24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4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4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4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81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2400" b="1" dirty="0" smtClean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?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} </a:t>
                </a:r>
                <a:endParaRPr lang="bn-IN" sz="2400" b="1" dirty="0">
                  <a:solidFill>
                    <a:schemeClr val="tx1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7917873" cy="470000"/>
              </a:xfrm>
              <a:prstGeom prst="rect">
                <a:avLst/>
              </a:prstGeom>
              <a:blipFill rotWithShape="0">
                <a:blip r:embed="rId2"/>
                <a:stretch>
                  <a:fillRect t="-1039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90610" y="1676400"/>
                <a:ext cx="8185354" cy="1154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b="1" dirty="0" smtClean="0"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b="1" dirty="0" smtClean="0">
                    <a:latin typeface="Vindabody"/>
                    <a:cs typeface="NikoshBAN" panose="02000000000000000000" pitchFamily="2" charset="0"/>
                  </a:rPr>
                  <a:t>16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0" y="1676400"/>
                <a:ext cx="8185354" cy="1154290"/>
              </a:xfrm>
              <a:prstGeom prst="rect">
                <a:avLst/>
              </a:prstGeom>
              <a:blipFill rotWithShape="0"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2" t="11166" r="30622" b="29961"/>
          <a:stretch/>
        </p:blipFill>
        <p:spPr>
          <a:xfrm>
            <a:off x="905271" y="625425"/>
            <a:ext cx="7156031" cy="10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রাশি গুলো সূচকীয় রাশি। এগুলোর মাণ নির্ণয় করার জন্য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পদ্ধতি ব্যবহার করা হয়।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200" y="3048000"/>
                <a:ext cx="8077200" cy="415498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isometricBottomDown"/>
                  <a:lightRig rig="threePt" dir="t"/>
                </a:scene3d>
              </a:bodyPr>
              <a:lstStyle/>
              <a:p>
                <a:pPr algn="ctr"/>
                <a:r>
                  <a:rPr lang="en-US" sz="6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“ </a:t>
                </a:r>
                <a:r>
                  <a:rPr lang="bn-IN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6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“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6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6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600" b="1" dirty="0"/>
              </a:p>
              <a:p>
                <a:pPr algn="ctr"/>
                <a:endParaRPr lang="en-US" sz="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8077200" cy="4154984"/>
              </a:xfrm>
              <a:prstGeom prst="rect">
                <a:avLst/>
              </a:prstGeom>
              <a:blipFill rotWithShape="0">
                <a:blip r:embed="rId2"/>
                <a:stretch>
                  <a:fillRect t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924800" cy="33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914400"/>
                <a:ext cx="8077200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লগারিদমের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সংজ্ঞাঃ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/>
                  <a:t>(power  )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/>
                  <a:t> (Indices)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উন্নীত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সূচককে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/>
                  <a:t>= N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/>
                  <a:t>  x-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b="1" dirty="0"/>
                  <a:t>  N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400" b="1" dirty="0"/>
                  <a:t> a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/>
                  <a:t>( log)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bn-IN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হয়ঃ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/>
                  <a:t>=x ।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/>
                  <a:t>=</a:t>
                </a:r>
                <a:r>
                  <a:rPr lang="en-US" sz="2800" b="1" dirty="0"/>
                  <a:t>x-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/>
                  <a:t>N-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/>
                  <a:t>   a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/>
                  <a:t>x </a:t>
                </a:r>
                <a:r>
                  <a:rPr lang="bn-IN" sz="2800" b="1" dirty="0"/>
                  <a:t>,</a:t>
                </a:r>
                <a:r>
                  <a:rPr lang="en-US" sz="2800" b="1" dirty="0"/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a </a:t>
                </a:r>
                <a:r>
                  <a:rPr lang="en-US" sz="28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</a:t>
                </a:r>
                <a:r>
                  <a:rPr lang="en-US" sz="2800" b="1" dirty="0"/>
                  <a:t>0</a:t>
                </a:r>
                <a:r>
                  <a:rPr lang="bn-IN" sz="2800" b="1" dirty="0"/>
                  <a:t>,</a:t>
                </a:r>
                <a:r>
                  <a:rPr lang="en-US" sz="28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≠</a:t>
                </a:r>
                <a:r>
                  <a:rPr lang="en-US" sz="2800" b="1" dirty="0"/>
                  <a:t>  1</a:t>
                </a:r>
                <a:r>
                  <a:rPr lang="bn-IN" sz="2800" b="1" dirty="0"/>
                  <a:t> এবং </a:t>
                </a:r>
                <a:r>
                  <a:rPr lang="en-US" sz="2800" b="1" dirty="0"/>
                  <a:t>N</a:t>
                </a:r>
                <a:r>
                  <a:rPr lang="bn-IN" sz="2800" b="1" dirty="0"/>
                  <a:t> 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সংখ্যা হতে হবে</a:t>
                </a:r>
                <a:r>
                  <a:rPr lang="bn-IN" sz="2800" b="1" dirty="0"/>
                  <a:t>।</a:t>
                </a:r>
                <a:r>
                  <a:rPr lang="en-US" sz="2800" b="1" dirty="0"/>
                  <a:t>   </a:t>
                </a:r>
                <a:endParaRPr lang="en-US" sz="2400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14400"/>
                <a:ext cx="8077200" cy="4616648"/>
              </a:xfrm>
              <a:prstGeom prst="rect">
                <a:avLst/>
              </a:prstGeom>
              <a:blipFill rotWithShape="0">
                <a:blip r:embed="rId2"/>
                <a:stretch>
                  <a:fillRect l="-1585" t="-528" r="-3925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5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2201" y="1592597"/>
                <a:ext cx="3868340" cy="3577593"/>
              </a:xfrm>
            </p:spPr>
            <p:txBody>
              <a:bodyPr>
                <a:no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2201" y="1592597"/>
                <a:ext cx="3868340" cy="357759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24973" y="1614672"/>
                <a:ext cx="3887391" cy="338359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=0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=2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fName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=3</a:t>
                </a:r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24973" y="1614672"/>
                <a:ext cx="3887391" cy="3383598"/>
              </a:xfrm>
              <a:blipFill rotWithShape="0">
                <a:blip r:embed="rId4"/>
                <a:stretch>
                  <a:fillRect t="-3604" b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8984" y="5138621"/>
                <a:ext cx="8683113" cy="70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X-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  যাই হোক না কেনো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b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সর্বদাই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ধনাত্মক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হবে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তবে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b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ঋণাত্মক</m:t>
                    </m:r>
                    <m:r>
                      <m:rPr>
                        <m:nor/>
                      </m:rPr>
                      <a:rPr lang="bn-IN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IN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শুন্য বা এক হতে পারবে না। 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84" y="5138621"/>
                <a:ext cx="8683113" cy="703526"/>
              </a:xfrm>
              <a:prstGeom prst="rect">
                <a:avLst/>
              </a:prstGeom>
              <a:blipFill rotWithShape="0">
                <a:blip r:embed="rId5"/>
                <a:stretch>
                  <a:fillRect t="-5217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8" t="41110" r="32776" b="20230"/>
          <a:stretch/>
        </p:blipFill>
        <p:spPr>
          <a:xfrm>
            <a:off x="1506511" y="922667"/>
            <a:ext cx="2669465" cy="542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41873" r="20687" b="18685"/>
          <a:stretch/>
        </p:blipFill>
        <p:spPr>
          <a:xfrm>
            <a:off x="5194092" y="1003404"/>
            <a:ext cx="2462134" cy="58919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3395273" y="1771128"/>
            <a:ext cx="2495862" cy="3372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95273" y="1949659"/>
            <a:ext cx="2495862" cy="33728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সূত্রাবলিঃ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28650" y="815494"/>
                <a:ext cx="7829551" cy="93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600" b="1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একই ভিত্তিতে দু;টি পৃথক সংখ্যার ভাগফলের লগারিদম হবে সংখ্যা দু’টোর লগারিদমের    বিয়োগফল বা অন্তরফলের সমান। উদাহরণঃ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  <m:r>
                          <a:rPr lang="bn-IN" sz="16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𝑵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1600" b="1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1600" b="1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1600" b="1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  <m:func>
                      <m:funcPr>
                        <m:ctrlPr>
                          <a:rPr lang="en-US" sz="16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1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815494"/>
                <a:ext cx="7829551" cy="938077"/>
              </a:xfrm>
              <a:prstGeom prst="rect">
                <a:avLst/>
              </a:prstGeom>
              <a:blipFill rotWithShape="0">
                <a:blip r:embed="rId2"/>
                <a:stretch>
                  <a:fillRect l="-389" t="-1948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2207" y="1941596"/>
                <a:ext cx="8306309" cy="3392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350" dirty="0"/>
                  <a:t>প্রমাণঃ মনে করি, </a:t>
                </a:r>
                <a:endParaRPr lang="bn-IN" sz="3000" b="1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bn-IN" sz="2400" b="1" dirty="0"/>
                  <a:t>= </a:t>
                </a:r>
                <a:r>
                  <a:rPr lang="en-US" sz="2400" b="1" dirty="0"/>
                  <a:t>x</a:t>
                </a:r>
              </a:p>
              <a:p>
                <a:pPr algn="ctr"/>
                <a:r>
                  <a:rPr lang="en-US" sz="24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</m:oMath>
                </a14:m>
                <a:r>
                  <a:rPr lang="en-US" sz="24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  M . . . . . . . . . . .( </a:t>
                </a:r>
                <a:r>
                  <a:rPr lang="en-US" sz="2400" b="1" dirty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ⅰ)</a:t>
                </a:r>
                <a:endParaRPr lang="bn-IN" sz="2400" b="1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400" b="1" dirty="0"/>
                  <a:t>=y</a:t>
                </a:r>
                <a:endParaRPr lang="bn-IN" sz="2400" b="1" dirty="0"/>
              </a:p>
              <a:p>
                <a:pPr algn="ctr"/>
                <a:r>
                  <a:rPr lang="bn-IN" sz="24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𝑵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. . . . . .. . . . ( ⅱ)</m:t>
                    </m:r>
                  </m:oMath>
                </a14:m>
                <a:endParaRPr lang="bn-IN" sz="2400" b="1" dirty="0"/>
              </a:p>
              <a:p>
                <a:pPr algn="ctr"/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bn-IN" sz="2400" b="1" dirty="0"/>
              </a:p>
              <a:p>
                <a:pPr algn="ctr"/>
                <a:r>
                  <a:rPr lang="en-US" sz="2400" b="1" dirty="0"/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bn-IN" sz="2400" b="1" dirty="0"/>
              </a:p>
              <a:p>
                <a:pPr algn="ctr"/>
                <a:r>
                  <a:rPr lang="en-US" sz="2400" b="1" dirty="0"/>
                  <a:t>Or,</a:t>
                </a:r>
                <a:r>
                  <a:rPr lang="en-US" sz="2400" b="1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2400" b="1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400" b="1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− 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bn-IN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7" y="1941596"/>
                <a:ext cx="8306309" cy="3392404"/>
              </a:xfrm>
              <a:prstGeom prst="rect">
                <a:avLst/>
              </a:prstGeom>
              <a:blipFill rotWithShape="0">
                <a:blip r:embed="rId3"/>
                <a:stretch>
                  <a:fillRect l="-147" t="-540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4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217</Words>
  <Application>Microsoft Office PowerPoint</Application>
  <PresentationFormat>On-screen Show (4:3)</PresentationFormat>
  <Paragraphs>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Malgun Gothic Semilight</vt:lpstr>
      <vt:lpstr>Microsoft JhengHei UI</vt:lpstr>
      <vt:lpstr>Arial</vt:lpstr>
      <vt:lpstr>Calibri</vt:lpstr>
      <vt:lpstr>Cambria Math</vt:lpstr>
      <vt:lpstr>Garamond</vt:lpstr>
      <vt:lpstr>NikoshBAN</vt:lpstr>
      <vt:lpstr>Siyam Rupali</vt:lpstr>
      <vt:lpstr>Times New Roman</vt:lpstr>
      <vt:lpstr>Vindabody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সূচক সম্পর্কিত সূত্রাবলিঃ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Elysium</dc:creator>
  <cp:lastModifiedBy>Microsoft account</cp:lastModifiedBy>
  <cp:revision>61</cp:revision>
  <dcterms:created xsi:type="dcterms:W3CDTF">2006-08-16T00:00:00Z</dcterms:created>
  <dcterms:modified xsi:type="dcterms:W3CDTF">2020-12-14T19:02:48Z</dcterms:modified>
</cp:coreProperties>
</file>