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3" r:id="rId7"/>
    <p:sldId id="265" r:id="rId8"/>
    <p:sldId id="288" r:id="rId9"/>
    <p:sldId id="289" r:id="rId10"/>
    <p:sldId id="290" r:id="rId11"/>
    <p:sldId id="271" r:id="rId12"/>
    <p:sldId id="273" r:id="rId13"/>
    <p:sldId id="274" r:id="rId14"/>
    <p:sldId id="276" r:id="rId15"/>
    <p:sldId id="278" r:id="rId16"/>
    <p:sldId id="280" r:id="rId17"/>
    <p:sldId id="282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94660"/>
  </p:normalViewPr>
  <p:slideViewPr>
    <p:cSldViewPr>
      <p:cViewPr>
        <p:scale>
          <a:sx n="64" d="100"/>
          <a:sy n="64" d="100"/>
        </p:scale>
        <p:origin x="-17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,000+ Flower Images &amp; Pictures [HD]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" y="762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Batch 56(samsul)\uniform-circular-motion-worked-examples-32-72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6022" r="2715" b="26022"/>
          <a:stretch/>
        </p:blipFill>
        <p:spPr bwMode="auto">
          <a:xfrm>
            <a:off x="0" y="-14788"/>
            <a:ext cx="9144000" cy="2557493"/>
          </a:xfrm>
          <a:prstGeom prst="rect">
            <a:avLst/>
          </a:prstGeom>
          <a:solidFill>
            <a:schemeClr val="accent1"/>
          </a:solidFill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8686800" y="1143000"/>
            <a:ext cx="0" cy="1295399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86800" y="16791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69193" y="1143001"/>
            <a:ext cx="3217607" cy="1295399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9300" y="146753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4990" y="2442148"/>
                <a:ext cx="9144000" cy="5036572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এর মান খুব ক্ষুদ্র হয় 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tan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হয়।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SG" sz="4000" b="0" i="1" smtClean="0">
                            <a:latin typeface="Cambria Math"/>
                          </a:rPr>
                          <m:t>𝑙</m:t>
                        </m:r>
                      </m:den>
                    </m:f>
                    <m:r>
                      <a:rPr lang="bn-IN" sz="40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SG" sz="4000" b="0" i="1" smtClean="0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⟹</m:t>
                    </m:r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NikoshBAN" pitchFamily="2" charset="0"/>
                          </a:rPr>
                          <m:t>h</m:t>
                        </m:r>
                      </m:num>
                      <m:den>
                        <m:r>
                          <a:rPr lang="en-SG" sz="4000" b="0" i="1" dirty="0" smtClean="0"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Or h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SG" sz="4000" b="0" i="1" dirty="0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sz="40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……………..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90" y="2442148"/>
                <a:ext cx="9144000" cy="50365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9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524000"/>
                <a:ext cx="9144000" cy="5334000"/>
              </a:xfrm>
              <a:solidFill>
                <a:srgbClr val="00206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algn="just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একটি মোটর গাড়ি চলাচলের রাস্তার বাঁকের ব্যাসার্ধ </a:t>
                </a:r>
                <a:r>
                  <a:rPr lang="en-US" sz="4000" dirty="0" smtClean="0">
                    <a:latin typeface="+mj-lt"/>
                    <a:cs typeface="NikoshBAN" pitchFamily="2" charset="0"/>
                  </a:rPr>
                  <a:t>100 m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। রাস্তাটি অনুভূমিকের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SG" sz="4000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কোণ করে ঢালু করা আছে। একটি মোটর গাড়ি নিরাপদে সর্বোচ্চ কত বেগে এই বাঁক অতিক্রম করতে পারে? </a:t>
                </a:r>
              </a:p>
              <a:p>
                <a:endParaRPr lang="en-US" sz="4000" dirty="0">
                  <a:latin typeface="+mj-lt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524000"/>
                <a:ext cx="9144000" cy="533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9240"/>
          </a:xfr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Batch 56(samsul)\TH16-TRAIN-BRSC_925055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600200"/>
                <a:ext cx="9144000" cy="5257800"/>
              </a:xfr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 fontScale="92500"/>
              </a:bodyPr>
              <a:lstStyle/>
              <a:p>
                <a:pPr algn="just"/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রেল দূর্ঘটনার তদন্ত রিপোর্টে বলা হয়েছে যে, লাইন দুইটির মধ্যবর্তী দূরত্ব 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0.9m</a:t>
                </a:r>
                <a:r>
                  <a:rPr lang="bn-IN" sz="4800" dirty="0" smtClean="0">
                    <a:latin typeface="+mj-lt"/>
                    <a:cs typeface="NikoshBAN" pitchFamily="2" charset="0"/>
                  </a:rPr>
                  <a:t>।</a:t>
                </a:r>
                <a:r>
                  <a:rPr lang="en-US" sz="4800" dirty="0">
                    <a:latin typeface="+mj-lt"/>
                    <a:cs typeface="NikoshBAN" pitchFamily="2" charset="0"/>
                  </a:rPr>
                  <a:t>2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00m</a:t>
                </a:r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ব্যাসার্ধ বিশিষ্টি বক্র অংশের  উচ্চতা কত? যেখানে রেলের গতিবেগ 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50.4km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4800" dirty="0" smtClean="0">
                    <a:latin typeface="+mj-lt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Batch 56(samsul)\bjorn-olin-2008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2458"/>
            <a:ext cx="9114503" cy="67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Batch 56(samsul)\rBVaG1a77juAGZMQAADInxXtnOQ2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endPos="0" dist="101600" dir="5400000" sy="-100000" algn="bl" rotWithShape="0"/>
          </a:effectLst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3657600" y="2490019"/>
            <a:ext cx="1981200" cy="2458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57600" y="2514600"/>
            <a:ext cx="0" cy="18288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657600" y="762000"/>
            <a:ext cx="1447800" cy="17280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7600" y="614958"/>
            <a:ext cx="2458" cy="189964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2490019"/>
            <a:ext cx="1221658" cy="15485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969342" y="1597742"/>
            <a:ext cx="1295400" cy="609600"/>
          </a:xfrm>
          <a:prstGeom prst="arc">
            <a:avLst>
              <a:gd name="adj1" fmla="val 16200000"/>
              <a:gd name="adj2" fmla="val 21044179"/>
            </a:avLst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2166853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bg1"/>
                    </a:solidFill>
                  </a:rPr>
                  <a:t>N</a:t>
                </a:r>
                <a:r>
                  <a:rPr lang="en-US" sz="3600" dirty="0" err="1" smtClean="0">
                    <a:solidFill>
                      <a:schemeClr val="bg1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66853"/>
                <a:ext cx="2133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571" t="-14151" b="-3490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87113" y="0"/>
                <a:ext cx="1374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N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13" y="0"/>
                <a:ext cx="137405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062" t="-12500" r="-18142" b="-343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05400" y="32257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9342" y="4404360"/>
            <a:ext cx="175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 = mg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37" y="836117"/>
                <a:ext cx="5905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37" y="836117"/>
                <a:ext cx="59055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r="-5567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4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202" y="1264170"/>
                <a:ext cx="6863636" cy="5262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 হতে,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N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𝑚𝑔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………………….…..(1)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 N sin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……………..……..(2)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        (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করে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     tan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SG" sz="2400" b="0" dirty="0" smtClean="0"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𝑟𝑔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সাইকেল আরহীকে এই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কোণে বাঁক নিতে হবে।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" y="1264170"/>
                <a:ext cx="6863636" cy="5262403"/>
              </a:xfrm>
              <a:prstGeom prst="rect">
                <a:avLst/>
              </a:prstGeom>
              <a:blipFill rotWithShape="1">
                <a:blip r:embed="rId2"/>
                <a:stretch>
                  <a:fillRect l="-1332" b="-17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SUS\Desktop\Batch 56(samsul)\rBVaG1a77juAGZMQAADInxXtnOQ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99" y="0"/>
            <a:ext cx="2992451" cy="31241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cxnSp>
        <p:nvCxnSpPr>
          <p:cNvPr id="29" name="Straight Arrow Connector 28"/>
          <p:cNvCxnSpPr/>
          <p:nvPr/>
        </p:nvCxnSpPr>
        <p:spPr>
          <a:xfrm flipV="1">
            <a:off x="6934200" y="304800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4200" y="731284"/>
            <a:ext cx="691791" cy="7927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34200" y="1447800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94399" y="1524000"/>
            <a:ext cx="83980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18837" y="1524000"/>
            <a:ext cx="1219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594987" y="1123950"/>
            <a:ext cx="647700" cy="342900"/>
          </a:xfrm>
          <a:prstGeom prst="arc">
            <a:avLst>
              <a:gd name="adj1" fmla="val 16200000"/>
              <a:gd name="adj2" fmla="val 210338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625991" y="48117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086725" y="1447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 sin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725" y="1447800"/>
                <a:ext cx="838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569" t="-6667" r="-9489" b="-266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735250" y="2590800"/>
            <a:ext cx="89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 = mg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23371" y="31462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71" y="31462"/>
                <a:ext cx="85725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674" t="-6557" r="-12057" b="-262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61546" y="731284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46" y="731284"/>
                <a:ext cx="29527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r="-45833" b="-262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4864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49m</a:t>
            </a:r>
            <a:r>
              <a:rPr lang="bn-I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এবং দুই পাতের মধ্যের দূরত্ব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1.5m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0.15m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ঘোরতে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ট্রেনকে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দ্রুতিতে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43999" cy="1446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9143998" cy="5411450"/>
          </a:xfrm>
        </p:spPr>
      </p:pic>
    </p:spTree>
    <p:extLst>
      <p:ext uri="{BB962C8B-B14F-4D97-AF65-F5344CB8AC3E}">
        <p14:creationId xmlns:p14="http://schemas.microsoft.com/office/powerpoint/2010/main" val="246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75" y="0"/>
            <a:ext cx="91440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00200"/>
            <a:ext cx="9144000" cy="518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নন্দনগাছী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কলেজ,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চারঘাট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01714549802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latin typeface="Calibri" pitchFamily="34" charset="0"/>
                <a:cs typeface="Calibri" pitchFamily="34" charset="0"/>
              </a:rPr>
              <a:t>Email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aa0540899@gmail.com</a:t>
            </a:r>
            <a:endParaRPr lang="bn-IN" sz="4400" dirty="0" smtClean="0">
              <a:latin typeface="Calibri" pitchFamily="34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28800"/>
            <a:ext cx="161848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39978"/>
          </a:xfrm>
          <a:prstGeom prst="rect">
            <a:avLst/>
          </a:prstGeom>
          <a:solidFill>
            <a:schemeClr val="bg2"/>
          </a:solidFill>
        </p:spPr>
        <p:txBody>
          <a:bodyPr wrap="square" tIns="365760" bIns="0" rtlCol="0" anchor="ctr">
            <a:spAutoFit/>
          </a:bodyPr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1ম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একাদশ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ঃ ৪র্থ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নিউটনিয়ান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বলবিদ্যা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9144000" cy="5288340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চিত্রগুলো লক্ষ্য করঃ </a:t>
            </a:r>
          </a:p>
          <a:p>
            <a:pPr algn="ctr"/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রাস্তার ব্যা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ংকিং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রাস্তার ব্যাংকিং  কী তা ব্যাখ্যা করতে পারবে।</a:t>
            </a:r>
          </a:p>
          <a:p>
            <a:pPr algn="l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সাইকেল আরোহীর বাঁক নেওয়া ব্যাখ্যা করতে পারবে।  </a:t>
            </a:r>
          </a:p>
          <a:p>
            <a:pPr algn="l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রাস্তার ব্যাঙ্কিং এর ব্যবহারিক প্রয়োগ বিশ্লেষণ করতে পারবে।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600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 </a:t>
            </a:r>
            <a:r>
              <a:rPr lang="bn-IN" dirty="0" smtClean="0"/>
              <a:t> 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000"/>
            <a:ext cx="49530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মনে করি,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m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v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ঁক ঘুরছে। ধরি রাস্তাটি অনুভূমিকের সাথে </a:t>
            </a:r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θ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কোণে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আনত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রাস্তার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N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, N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অভিলম্ব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l-GR" sz="3200" dirty="0" smtClean="0">
                <a:latin typeface="NikoshBAN" pitchFamily="2" charset="0"/>
                <a:ea typeface="Cambria Math"/>
                <a:cs typeface="NikoshBAN" pitchFamily="2" charset="0"/>
              </a:rPr>
              <a:t>θ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</a:rPr>
              <a:t> হবে।চালকসহ গাড়ির ওজন </a:t>
            </a:r>
            <a:endParaRPr lang="en-US" sz="3200" dirty="0" smtClean="0">
              <a:latin typeface="NikoshBAN" pitchFamily="2" charset="0"/>
              <a:ea typeface="Cambria Math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W,গাড়ির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ভারকেন্দ্র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G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খাড়া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mbria Math"/>
                <a:cs typeface="NikoshBAN" pitchFamily="2" charset="0"/>
              </a:rPr>
              <a:t>ক্রিয়াশীল</a:t>
            </a:r>
            <a:r>
              <a:rPr lang="en-US" sz="3200" dirty="0" smtClean="0">
                <a:latin typeface="NikoshBAN" pitchFamily="2" charset="0"/>
                <a:ea typeface="Cambria Math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52400"/>
                <a:ext cx="9144000" cy="8159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N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উলম্ব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উপাংশ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Ncos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, </a:t>
                </a:r>
              </a:p>
              <a:p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    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অনুভূমিক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উপাংশ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= </a:t>
                </a:r>
                <a:r>
                  <a:rPr lang="en-US" sz="36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N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sin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endParaRPr lang="en-US" sz="3600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গাড়ির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ওজন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ও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উলম্ব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উপাংশ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সমান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কারণ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এরা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পরস্পর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বিপরীত</a:t>
                </a:r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দিকে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ক্রিয়াশীল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। </a:t>
                </a:r>
              </a:p>
              <a:p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Ncos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= W</a:t>
                </a:r>
              </a:p>
              <a:p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Ncos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= mg ………………….1</a:t>
                </a:r>
              </a:p>
              <a:p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এবং</a:t>
                </a:r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Cambria Math"/>
                    <a:ea typeface="Cambria Math"/>
                    <a:cs typeface="NikoshBAN" pitchFamily="2" charset="0"/>
                  </a:rPr>
                  <a:t>Nsin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 কার্যকরী কেন্দ্রমূখী বলের সমান । অতএব বাঁকের ব্যাসার্ধ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r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হলে</a:t>
                </a:r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, </a:t>
                </a:r>
                <a:r>
                  <a:rPr lang="en-US" sz="3600" dirty="0" err="1">
                    <a:latin typeface="Cambria Math"/>
                    <a:ea typeface="Cambria Math"/>
                    <a:cs typeface="NikoshBAN" pitchFamily="2" charset="0"/>
                  </a:rPr>
                  <a:t>Nsin</a:t>
                </a:r>
                <a:r>
                  <a:rPr lang="el-GR" sz="36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bn-IN" sz="3600" dirty="0" smtClean="0">
                    <a:latin typeface="Cambria Math"/>
                    <a:ea typeface="Cambria Math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…………………..2</a:t>
                </a:r>
              </a:p>
              <a:p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(2) / (1)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হতে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Cambria Math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, </a:t>
                </a:r>
              </a:p>
              <a:p>
                <a:r>
                  <a:rPr lang="en-US" sz="3600" dirty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𝑁𝑠𝑖𝑛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𝑁𝑐𝑜𝑠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 Math"/>
                    <a:ea typeface="Cambria Math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3600" dirty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bn-IN" sz="36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𝑚𝑔</m:t>
                        </m:r>
                      </m:den>
                    </m:f>
                  </m:oMath>
                </a14:m>
                <a:endParaRPr lang="el-GR" sz="3600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el-GR" sz="3600" dirty="0"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en-US" sz="3600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8159478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495" r="-1800" b="-27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9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52400"/>
                <a:ext cx="8991600" cy="338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tan</a:t>
                </a:r>
                <a:r>
                  <a:rPr lang="el-GR" sz="40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l-GR" sz="4000" dirty="0" smtClean="0">
                    <a:latin typeface="Cambria Math"/>
                    <a:ea typeface="Cambria Math"/>
                    <a:cs typeface="NikoshBAN" pitchFamily="2" charset="0"/>
                  </a:rPr>
                  <a:t>Θ</a:t>
                </a:r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40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40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( </m:t>
                        </m:r>
                      </m:fName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4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𝑟𝑔</m:t>
                            </m:r>
                          </m:den>
                        </m:f>
                      </m:e>
                    </m:func>
                    <m:r>
                      <a:rPr lang="en-US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) …………….3</a:t>
                </a:r>
              </a:p>
              <a:p>
                <a:pPr algn="ctr"/>
                <a:r>
                  <a:rPr lang="en-US" sz="4000" dirty="0" err="1" smtClean="0">
                    <a:latin typeface="Cambria Math"/>
                    <a:ea typeface="Cambria Math"/>
                    <a:cs typeface="NikoshBAN" pitchFamily="2" charset="0"/>
                  </a:rPr>
                  <a:t>এখানে</a:t>
                </a:r>
                <a:r>
                  <a:rPr lang="en-US" sz="4000" dirty="0" smtClean="0">
                    <a:latin typeface="Cambria Math"/>
                    <a:ea typeface="Cambria Math"/>
                    <a:cs typeface="NikoshBAN" pitchFamily="2" charset="0"/>
                  </a:rPr>
                  <a:t> θ</a:t>
                </a:r>
                <a:r>
                  <a:rPr lang="bn-IN" sz="4000" dirty="0" smtClean="0">
                    <a:latin typeface="Cambria Math"/>
                    <a:ea typeface="Cambria Math"/>
                    <a:cs typeface="NikoshBAN" pitchFamily="2" charset="0"/>
                  </a:rPr>
                  <a:t> কে  ব্যাংকিং কোণ বলা হয় । </a:t>
                </a:r>
                <a:endParaRPr lang="en-US" sz="4000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endParaRPr lang="en-SG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8991600" cy="3384388"/>
              </a:xfrm>
              <a:prstGeom prst="rect">
                <a:avLst/>
              </a:prstGeom>
              <a:blipFill rotWithShape="1">
                <a:blip r:embed="rId2"/>
                <a:stretch>
                  <a:fillRect l="-2373" b="-68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541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1_BlackTie</vt:lpstr>
      <vt:lpstr>Clarity</vt:lpstr>
      <vt:lpstr>PowerPoint Presentation</vt:lpstr>
      <vt:lpstr>PowerPoint Presentation</vt:lpstr>
      <vt:lpstr>PowerPoint Presentation</vt:lpstr>
      <vt:lpstr>PowerPoint Presentation</vt:lpstr>
      <vt:lpstr>পাঠ ঘোষণা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68</cp:revision>
  <dcterms:created xsi:type="dcterms:W3CDTF">2006-08-16T00:00:00Z</dcterms:created>
  <dcterms:modified xsi:type="dcterms:W3CDTF">2020-12-16T10:48:15Z</dcterms:modified>
</cp:coreProperties>
</file>