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7" r:id="rId3"/>
    <p:sldId id="260" r:id="rId4"/>
    <p:sldId id="258" r:id="rId5"/>
    <p:sldId id="259" r:id="rId6"/>
    <p:sldId id="273" r:id="rId7"/>
    <p:sldId id="271" r:id="rId8"/>
    <p:sldId id="272" r:id="rId9"/>
    <p:sldId id="263" r:id="rId10"/>
    <p:sldId id="265" r:id="rId11"/>
    <p:sldId id="266" r:id="rId12"/>
    <p:sldId id="267" r:id="rId13"/>
    <p:sldId id="269" r:id="rId14"/>
    <p:sldId id="274" r:id="rId15"/>
    <p:sldId id="275" r:id="rId16"/>
    <p:sldId id="279" r:id="rId17"/>
    <p:sldId id="280" r:id="rId18"/>
    <p:sldId id="276" r:id="rId19"/>
    <p:sldId id="281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9" autoAdjust="0"/>
  </p:normalViewPr>
  <p:slideViewPr>
    <p:cSldViewPr>
      <p:cViewPr varScale="1">
        <p:scale>
          <a:sx n="63" d="100"/>
          <a:sy n="63" d="100"/>
        </p:scale>
        <p:origin x="15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671AE-1AFB-4462-9F84-41F745C2E0C2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ECFE3-8889-47CF-AAC7-E5A97501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5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ECFE3-8889-47CF-AAC7-E5A9750103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7421-CB9A-4AA5-A915-6DC28B625D6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0679-A14B-4F51-B7CF-EF18829C0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7421-CB9A-4AA5-A915-6DC28B625D6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0679-A14B-4F51-B7CF-EF18829C0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7421-CB9A-4AA5-A915-6DC28B625D6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0679-A14B-4F51-B7CF-EF18829C0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7421-CB9A-4AA5-A915-6DC28B625D6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0679-A14B-4F51-B7CF-EF18829C0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7421-CB9A-4AA5-A915-6DC28B625D6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0679-A14B-4F51-B7CF-EF18829C0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7421-CB9A-4AA5-A915-6DC28B625D6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0679-A14B-4F51-B7CF-EF18829C0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7421-CB9A-4AA5-A915-6DC28B625D6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0679-A14B-4F51-B7CF-EF18829C0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7421-CB9A-4AA5-A915-6DC28B625D6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0679-A14B-4F51-B7CF-EF18829C0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7421-CB9A-4AA5-A915-6DC28B625D6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0679-A14B-4F51-B7CF-EF18829C0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7421-CB9A-4AA5-A915-6DC28B625D6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0679-A14B-4F51-B7CF-EF18829C0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17421-CB9A-4AA5-A915-6DC28B625D6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0679-A14B-4F51-B7CF-EF18829C05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17421-CB9A-4AA5-A915-6DC28B625D6D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90679-A14B-4F51-B7CF-EF18829C05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ফ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686800" cy="6553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10200" y="2514601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</a:rPr>
              <a:t>স্বাগতম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8244"/>
            <a:ext cx="4800600" cy="3741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70033"/>
            <a:ext cx="3886200" cy="3657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6C96FCD-3B9C-443F-AD94-A4B0BFF3E71F}"/>
              </a:ext>
            </a:extLst>
          </p:cNvPr>
          <p:cNvSpPr/>
          <p:nvPr/>
        </p:nvSpPr>
        <p:spPr>
          <a:xfrm>
            <a:off x="152400" y="76200"/>
            <a:ext cx="8839200" cy="10520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/>
              <a:t>নদী</a:t>
            </a: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0EE2BC-83D9-4295-AF4A-F06AF67BECD9}"/>
              </a:ext>
            </a:extLst>
          </p:cNvPr>
          <p:cNvSpPr/>
          <p:nvPr/>
        </p:nvSpPr>
        <p:spPr>
          <a:xfrm>
            <a:off x="152400" y="4911212"/>
            <a:ext cx="8839200" cy="19467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বাংলাদেশ</a:t>
            </a:r>
            <a:r>
              <a:rPr lang="en-US" sz="2400" b="1" dirty="0"/>
              <a:t> </a:t>
            </a:r>
            <a:r>
              <a:rPr lang="en-US" sz="2400" b="1" dirty="0" err="1"/>
              <a:t>নদী</a:t>
            </a:r>
            <a:r>
              <a:rPr lang="en-US" sz="2400" b="1" dirty="0"/>
              <a:t> </a:t>
            </a:r>
            <a:r>
              <a:rPr lang="en-US" sz="2400" b="1" dirty="0" err="1"/>
              <a:t>মাতৃক</a:t>
            </a:r>
            <a:r>
              <a:rPr lang="en-US" sz="2400" b="1" dirty="0"/>
              <a:t> </a:t>
            </a:r>
            <a:r>
              <a:rPr lang="en-US" sz="2400" b="1" dirty="0" err="1"/>
              <a:t>দেশ</a:t>
            </a:r>
            <a:r>
              <a:rPr lang="en-US" sz="2400" b="1" dirty="0"/>
              <a:t> । </a:t>
            </a:r>
            <a:r>
              <a:rPr lang="en-US" sz="2400" b="1" dirty="0" err="1"/>
              <a:t>এদেশে</a:t>
            </a:r>
            <a:r>
              <a:rPr lang="en-US" sz="2400" b="1" dirty="0"/>
              <a:t> </a:t>
            </a:r>
            <a:r>
              <a:rPr lang="en-US" sz="2400" b="1" dirty="0" err="1"/>
              <a:t>ছোট</a:t>
            </a:r>
            <a:r>
              <a:rPr lang="en-US" sz="2400" b="1" dirty="0"/>
              <a:t> </a:t>
            </a:r>
            <a:r>
              <a:rPr lang="en-US" sz="2400" b="1" dirty="0" err="1"/>
              <a:t>বড়</a:t>
            </a:r>
            <a:r>
              <a:rPr lang="en-US" sz="2400" b="1" dirty="0"/>
              <a:t> </a:t>
            </a:r>
            <a:r>
              <a:rPr lang="en-US" sz="2400" b="1" dirty="0" err="1"/>
              <a:t>অনেক</a:t>
            </a:r>
            <a:r>
              <a:rPr lang="en-US" sz="2400" b="1" dirty="0"/>
              <a:t> </a:t>
            </a:r>
            <a:r>
              <a:rPr lang="en-US" sz="2400" b="1" dirty="0" err="1"/>
              <a:t>নদি</a:t>
            </a:r>
            <a:r>
              <a:rPr lang="en-US" sz="2400" b="1" dirty="0"/>
              <a:t> </a:t>
            </a:r>
            <a:r>
              <a:rPr lang="en-US" sz="2400" b="1" dirty="0" err="1"/>
              <a:t>আছে</a:t>
            </a:r>
            <a:r>
              <a:rPr lang="en-US" sz="2400" b="1" dirty="0"/>
              <a:t> । </a:t>
            </a:r>
            <a:r>
              <a:rPr lang="en-US" sz="2400" b="1" dirty="0" err="1"/>
              <a:t>নদীগুলো</a:t>
            </a:r>
            <a:r>
              <a:rPr lang="en-US" sz="2400" b="1" dirty="0"/>
              <a:t> </a:t>
            </a:r>
            <a:r>
              <a:rPr lang="en-US" sz="2400" b="1" dirty="0" err="1"/>
              <a:t>মালামাল</a:t>
            </a:r>
            <a:r>
              <a:rPr lang="en-US" sz="2400" b="1" dirty="0"/>
              <a:t> </a:t>
            </a:r>
            <a:r>
              <a:rPr lang="en-US" sz="2400" b="1" dirty="0" err="1"/>
              <a:t>পরিবহনের</a:t>
            </a:r>
            <a:r>
              <a:rPr lang="en-US" sz="2400" b="1" dirty="0"/>
              <a:t> </a:t>
            </a:r>
            <a:r>
              <a:rPr lang="en-US" sz="2400" b="1" dirty="0" err="1"/>
              <a:t>সহজ</a:t>
            </a:r>
            <a:r>
              <a:rPr lang="en-US" sz="2400" b="1" dirty="0"/>
              <a:t> </a:t>
            </a:r>
            <a:r>
              <a:rPr lang="en-US" sz="2400" b="1" dirty="0" err="1"/>
              <a:t>মাধ্যম</a:t>
            </a:r>
            <a:r>
              <a:rPr lang="en-US" sz="2400" b="1" dirty="0"/>
              <a:t> । </a:t>
            </a:r>
            <a:r>
              <a:rPr lang="en-US" sz="2400" b="1" dirty="0" err="1"/>
              <a:t>নদীর</a:t>
            </a:r>
            <a:r>
              <a:rPr lang="en-US" sz="2400" b="1" dirty="0"/>
              <a:t> </a:t>
            </a:r>
            <a:r>
              <a:rPr lang="en-US" sz="2400" b="1" dirty="0" err="1"/>
              <a:t>পানি</a:t>
            </a:r>
            <a:r>
              <a:rPr lang="en-US" sz="2400" b="1" dirty="0"/>
              <a:t> </a:t>
            </a:r>
            <a:r>
              <a:rPr lang="en-US" sz="2400" b="1" dirty="0" err="1"/>
              <a:t>থেকে</a:t>
            </a:r>
            <a:r>
              <a:rPr lang="en-US" sz="2400" b="1" dirty="0"/>
              <a:t> </a:t>
            </a:r>
            <a:r>
              <a:rPr lang="en-US" sz="2400" b="1" dirty="0" err="1"/>
              <a:t>বিদ্যু</a:t>
            </a:r>
            <a:r>
              <a:rPr lang="en-US" sz="2400" b="1" dirty="0"/>
              <a:t>ৎ </a:t>
            </a:r>
            <a:r>
              <a:rPr lang="en-US" sz="2400" b="1" dirty="0" err="1"/>
              <a:t>উৎপান্ন</a:t>
            </a:r>
            <a:r>
              <a:rPr lang="en-US" sz="2400" b="1" dirty="0"/>
              <a:t> </a:t>
            </a:r>
            <a:r>
              <a:rPr lang="en-US" sz="2400" b="1" dirty="0" err="1"/>
              <a:t>হয়</a:t>
            </a:r>
            <a:r>
              <a:rPr lang="en-US" sz="2400" b="1" dirty="0"/>
              <a:t>  </a:t>
            </a:r>
            <a:r>
              <a:rPr lang="en-US" sz="2400" b="1" dirty="0" err="1"/>
              <a:t>এবং</a:t>
            </a:r>
            <a:r>
              <a:rPr lang="en-US" sz="2400" b="1" dirty="0"/>
              <a:t> </a:t>
            </a:r>
            <a:r>
              <a:rPr lang="en-US" sz="2400" b="1" dirty="0" err="1"/>
              <a:t>নদীতে</a:t>
            </a:r>
            <a:r>
              <a:rPr lang="en-US" sz="2400" b="1" dirty="0"/>
              <a:t> </a:t>
            </a:r>
            <a:r>
              <a:rPr lang="en-US" sz="2400" b="1" dirty="0" err="1"/>
              <a:t>রয়েছে</a:t>
            </a:r>
            <a:r>
              <a:rPr lang="en-US" sz="2400" b="1" dirty="0"/>
              <a:t> </a:t>
            </a:r>
            <a:r>
              <a:rPr lang="en-US" sz="2400" b="1" dirty="0" err="1"/>
              <a:t>বিপুল</a:t>
            </a:r>
            <a:r>
              <a:rPr lang="en-US" sz="2400" b="1" dirty="0"/>
              <a:t> </a:t>
            </a:r>
            <a:r>
              <a:rPr lang="en-US" sz="2400" b="1" dirty="0" err="1"/>
              <a:t>পরিমানে</a:t>
            </a:r>
            <a:r>
              <a:rPr lang="en-US" sz="2400" b="1" dirty="0"/>
              <a:t> </a:t>
            </a:r>
            <a:r>
              <a:rPr lang="en-US" sz="2400" b="1" dirty="0" err="1"/>
              <a:t>মৎস্য</a:t>
            </a:r>
            <a:r>
              <a:rPr lang="en-US" sz="2400" b="1" dirty="0"/>
              <a:t> </a:t>
            </a:r>
            <a:r>
              <a:rPr lang="en-US" sz="2400" b="1" dirty="0" err="1"/>
              <a:t>সম্পদ</a:t>
            </a:r>
            <a:r>
              <a:rPr lang="en-US" sz="2400" b="1" dirty="0"/>
              <a:t> 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71928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dirty="0"/>
          </a:p>
        </p:txBody>
      </p:sp>
      <p:pic>
        <p:nvPicPr>
          <p:cNvPr id="4" name="Content Placeholder 1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8" y="1219634"/>
            <a:ext cx="4096062" cy="3809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88" y="1319768"/>
            <a:ext cx="4549573" cy="3709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D0BFCC-B09D-431C-ADF0-E01FAF0AC263}"/>
              </a:ext>
            </a:extLst>
          </p:cNvPr>
          <p:cNvSpPr/>
          <p:nvPr/>
        </p:nvSpPr>
        <p:spPr>
          <a:xfrm>
            <a:off x="133662" y="124296"/>
            <a:ext cx="8839200" cy="10628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খনিজ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সম্পদ</a:t>
            </a:r>
            <a:endParaRPr lang="en-US" sz="32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468E42-C83E-45DE-A0FF-3D17B71C8599}"/>
              </a:ext>
            </a:extLst>
          </p:cNvPr>
          <p:cNvSpPr/>
          <p:nvPr/>
        </p:nvSpPr>
        <p:spPr>
          <a:xfrm>
            <a:off x="171138" y="5129334"/>
            <a:ext cx="8801724" cy="16043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বাংলাদেশের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মাটির নিচে রয়েছে নানা রকম মূল্যবান খনিজ সম্পদ।এগুলোর মধ্যে কয়লা, গ্যাস,চুনাপাথর,চিনামাটি,সিলিকা উল্লেখযোগ্য।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" y="1138707"/>
            <a:ext cx="3991444" cy="3688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D4393D-DB1E-4122-91F9-E4ABCF7F18D1}"/>
              </a:ext>
            </a:extLst>
          </p:cNvPr>
          <p:cNvSpPr/>
          <p:nvPr/>
        </p:nvSpPr>
        <p:spPr>
          <a:xfrm>
            <a:off x="34977" y="76200"/>
            <a:ext cx="8956623" cy="1031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             </a:t>
            </a:r>
            <a:r>
              <a:rPr kumimoji="0" lang="bn-I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বনজ সম্পদ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51EF71-1D51-4B26-AC5F-0F71093F8684}"/>
              </a:ext>
            </a:extLst>
          </p:cNvPr>
          <p:cNvSpPr/>
          <p:nvPr/>
        </p:nvSpPr>
        <p:spPr>
          <a:xfrm>
            <a:off x="114300" y="4827207"/>
            <a:ext cx="8956622" cy="1954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বাংলাদেশে মোট বনভূমির পরিমান ২৪,৯৩৮ বর্গকিলোমিটার। মোট ভূ-ভাগের ১৬ ভাগ হচ্ছে বন।বনে আছে মূল্যবান গাছপালা,পাখি ও প্রাণিসম্পদ। প্রাকৃতিক ভারসাম্য রক্ষার জন্য বনের গুরুত্ব অপরিসীম।আমাদের আরও বেশি অর্থাৎ ২৫% বনভূমি থাকা প্রয়োজন।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B851AF-5C4B-4138-930B-8F949B4DE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66733"/>
            <a:ext cx="1916243" cy="3660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1EFFCC-1FD9-4F8C-ADAA-66E1E2AAD0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23" y="1180474"/>
            <a:ext cx="3505200" cy="36604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0B7056-7F43-43B5-BC8D-90FB445B2285}"/>
              </a:ext>
            </a:extLst>
          </p:cNvPr>
          <p:cNvSpPr/>
          <p:nvPr/>
        </p:nvSpPr>
        <p:spPr>
          <a:xfrm>
            <a:off x="0" y="0"/>
            <a:ext cx="9144000" cy="1286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মৎস্য</a:t>
            </a:r>
            <a:r>
              <a:rPr lang="en-US" sz="3200" b="1" dirty="0"/>
              <a:t> </a:t>
            </a:r>
            <a:r>
              <a:rPr lang="en-US" sz="3200" b="1" dirty="0" err="1"/>
              <a:t>সম্পদ</a:t>
            </a:r>
            <a:r>
              <a:rPr lang="en-US" sz="3200" b="1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C211E7-A248-4023-BD38-B81C288B9811}"/>
              </a:ext>
            </a:extLst>
          </p:cNvPr>
          <p:cNvSpPr/>
          <p:nvPr/>
        </p:nvSpPr>
        <p:spPr>
          <a:xfrm>
            <a:off x="0" y="4876800"/>
            <a:ext cx="9144000" cy="19441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বাংলাদেশে অনেক নদ-নদী,খাল-বিল ও দেশের দক্ষিণে বঙ্গোপসাগর রয়েছে ।খাল-বিল,নদ-নদীতে রয়েছে প্রচুর মিঠা পানির মাছ।সামুদ্রিক মাছও আমাদের খাদ্যের চাহিদা পূরণ করছে।মাছ ধরে বহু মানুষ জীবিকা নির্বাহ করছে।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F83367-10A7-4F09-9AB9-A78B98C30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286470"/>
            <a:ext cx="3810001" cy="35903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7B111D-CAF0-4C94-A94A-9C6153E9C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323724"/>
            <a:ext cx="2895600" cy="35530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163E58-A2E9-47AB-92B8-90223113C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90149"/>
            <a:ext cx="3429000" cy="34866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C7E53E-991B-4E28-8C5A-9B5B9058A205}"/>
              </a:ext>
            </a:extLst>
          </p:cNvPr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প্রাণীসম্পাদের মধ্যে রয়েছে গরু,মহিষ,ছাগল,ভেড়া,হাঁস-মুরগি প্রভৃতি।এগুলো গৃহপালিত প্রাণী।এছাড়াও রয়েছে নানা প্রজাতির প্রচুর পাখি।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C57E0-1AA4-487F-A641-C30CFB255940}"/>
              </a:ext>
            </a:extLst>
          </p:cNvPr>
          <p:cNvSpPr/>
          <p:nvPr/>
        </p:nvSpPr>
        <p:spPr>
          <a:xfrm>
            <a:off x="76200" y="152400"/>
            <a:ext cx="90678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প্রাণী</a:t>
            </a:r>
            <a:r>
              <a:rPr lang="en-US" sz="3600" b="1" dirty="0"/>
              <a:t> </a:t>
            </a:r>
            <a:r>
              <a:rPr lang="en-US" sz="3600" b="1" dirty="0" err="1"/>
              <a:t>সম্পদ</a:t>
            </a:r>
            <a:r>
              <a:rPr lang="en-US" sz="3600" b="1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9EAEA1-1D79-41F8-BBFF-1A8ADEAAA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62" y="1047750"/>
            <a:ext cx="2719137" cy="4229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4BA3CD-6515-4F3D-93BC-3E5810412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47750"/>
            <a:ext cx="3124201" cy="4229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DE825E-46CC-4F57-95A0-9FBD47BFC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47750"/>
            <a:ext cx="31242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0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87F8B9-5033-4C33-8983-86BCC6316845}"/>
              </a:ext>
            </a:extLst>
          </p:cNvPr>
          <p:cNvSpPr/>
          <p:nvPr/>
        </p:nvSpPr>
        <p:spPr>
          <a:xfrm>
            <a:off x="152400" y="5105400"/>
            <a:ext cx="8915400" cy="1752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বাংলাদেশের</a:t>
            </a:r>
            <a:r>
              <a:rPr lang="en-US" sz="2000" b="1" dirty="0"/>
              <a:t> </a:t>
            </a:r>
            <a:r>
              <a:rPr lang="en-US" sz="2000" b="1" dirty="0" err="1"/>
              <a:t>দক্ষিণ</a:t>
            </a:r>
            <a:r>
              <a:rPr lang="en-US" sz="2000" b="1" dirty="0"/>
              <a:t> </a:t>
            </a:r>
            <a:r>
              <a:rPr lang="en-US" sz="2000" b="1" dirty="0" err="1"/>
              <a:t>অঞ্চল</a:t>
            </a:r>
            <a:r>
              <a:rPr lang="en-US" sz="2000" b="1" dirty="0"/>
              <a:t> </a:t>
            </a:r>
            <a:r>
              <a:rPr lang="en-US" sz="2000" b="1" dirty="0" err="1"/>
              <a:t>জুড়ে</a:t>
            </a:r>
            <a:r>
              <a:rPr lang="en-US" sz="2000" b="1" dirty="0"/>
              <a:t> </a:t>
            </a:r>
            <a:r>
              <a:rPr lang="en-US" sz="2000" b="1" dirty="0" err="1"/>
              <a:t>বঙ্গোপসাগর</a:t>
            </a:r>
            <a:r>
              <a:rPr lang="en-US" sz="2000" b="1" dirty="0"/>
              <a:t> । </a:t>
            </a:r>
            <a:r>
              <a:rPr lang="en-US" sz="2000" b="1" dirty="0" err="1"/>
              <a:t>সাগর</a:t>
            </a:r>
            <a:r>
              <a:rPr lang="en-US" sz="2000" b="1" dirty="0"/>
              <a:t> </a:t>
            </a:r>
            <a:r>
              <a:rPr lang="en-US" sz="2000" b="1" dirty="0" err="1"/>
              <a:t>তীরে</a:t>
            </a:r>
            <a:r>
              <a:rPr lang="en-US" sz="2000" b="1" dirty="0"/>
              <a:t> </a:t>
            </a:r>
            <a:r>
              <a:rPr lang="en-US" sz="2000" b="1" dirty="0" err="1"/>
              <a:t>গড়ে</a:t>
            </a:r>
            <a:r>
              <a:rPr lang="en-US" sz="2000" b="1" dirty="0"/>
              <a:t> </a:t>
            </a:r>
            <a:r>
              <a:rPr lang="en-US" sz="2000" b="1" dirty="0" err="1"/>
              <a:t>উঠেছে</a:t>
            </a:r>
            <a:r>
              <a:rPr lang="en-US" sz="2000" b="1" dirty="0"/>
              <a:t> </a:t>
            </a:r>
            <a:r>
              <a:rPr lang="en-US" sz="2000" b="1" dirty="0" err="1"/>
              <a:t>চট্টগ্রাম</a:t>
            </a:r>
            <a:r>
              <a:rPr lang="en-US" sz="2000" b="1" dirty="0"/>
              <a:t> , </a:t>
            </a:r>
            <a:r>
              <a:rPr lang="en-US" sz="2000" b="1" dirty="0" err="1"/>
              <a:t>মংলা</a:t>
            </a:r>
            <a:r>
              <a:rPr lang="en-US" sz="2000" b="1" dirty="0"/>
              <a:t> ও </a:t>
            </a:r>
            <a:r>
              <a:rPr lang="en-US" sz="2000" b="1" dirty="0" err="1"/>
              <a:t>পায্যরা</a:t>
            </a:r>
            <a:r>
              <a:rPr lang="en-US" sz="2000" b="1" dirty="0"/>
              <a:t> </a:t>
            </a:r>
            <a:r>
              <a:rPr lang="en-US" sz="2000" b="1" dirty="0" err="1"/>
              <a:t>সমুদ্র</a:t>
            </a:r>
            <a:r>
              <a:rPr lang="en-US" sz="2000" b="1" dirty="0"/>
              <a:t> </a:t>
            </a:r>
            <a:r>
              <a:rPr lang="en-US" sz="2000" b="1" dirty="0" err="1"/>
              <a:t>বন্দর</a:t>
            </a:r>
            <a:r>
              <a:rPr lang="en-US" sz="2000" b="1" dirty="0"/>
              <a:t> । </a:t>
            </a:r>
            <a:r>
              <a:rPr lang="en-US" sz="2000" b="1" dirty="0" err="1"/>
              <a:t>সাগরের</a:t>
            </a:r>
            <a:r>
              <a:rPr lang="en-US" sz="2000" b="1" dirty="0"/>
              <a:t> </a:t>
            </a:r>
            <a:r>
              <a:rPr lang="en-US" sz="2000" b="1" dirty="0" err="1"/>
              <a:t>পানি</a:t>
            </a:r>
            <a:r>
              <a:rPr lang="en-US" sz="2000" b="1" dirty="0"/>
              <a:t> </a:t>
            </a:r>
            <a:r>
              <a:rPr lang="en-US" sz="2000" b="1" dirty="0" err="1"/>
              <a:t>থেকে</a:t>
            </a:r>
            <a:r>
              <a:rPr lang="en-US" sz="2000" b="1" dirty="0"/>
              <a:t> </a:t>
            </a:r>
            <a:r>
              <a:rPr lang="en-US" sz="2000" b="1" dirty="0" err="1"/>
              <a:t>আমরা</a:t>
            </a:r>
            <a:r>
              <a:rPr lang="en-US" sz="2000" b="1" dirty="0"/>
              <a:t> </a:t>
            </a:r>
            <a:r>
              <a:rPr lang="en-US" sz="2000" b="1" dirty="0" err="1"/>
              <a:t>লবণ</a:t>
            </a:r>
            <a:r>
              <a:rPr lang="en-US" sz="2000" b="1" dirty="0"/>
              <a:t> </a:t>
            </a:r>
            <a:r>
              <a:rPr lang="en-US" sz="2000" b="1" dirty="0" err="1"/>
              <a:t>উৎপন্ন</a:t>
            </a:r>
            <a:r>
              <a:rPr lang="en-US" sz="2000" b="1" dirty="0"/>
              <a:t> </a:t>
            </a:r>
            <a:r>
              <a:rPr lang="en-US" sz="2000" b="1" dirty="0" err="1"/>
              <a:t>করি</a:t>
            </a:r>
            <a:r>
              <a:rPr lang="en-US" sz="2000" b="1" dirty="0"/>
              <a:t> । </a:t>
            </a:r>
            <a:r>
              <a:rPr lang="en-US" sz="2000" b="1" dirty="0" err="1"/>
              <a:t>এছাড়াও</a:t>
            </a:r>
            <a:r>
              <a:rPr lang="en-US" sz="2000" b="1" dirty="0"/>
              <a:t> </a:t>
            </a:r>
            <a:r>
              <a:rPr lang="en-US" sz="2000" b="1" dirty="0" err="1"/>
              <a:t>সাগরে</a:t>
            </a:r>
            <a:r>
              <a:rPr lang="en-US" sz="2000" b="1" dirty="0"/>
              <a:t> </a:t>
            </a:r>
            <a:r>
              <a:rPr lang="en-US" sz="2000" b="1" dirty="0" err="1"/>
              <a:t>রয়েছে</a:t>
            </a:r>
            <a:r>
              <a:rPr lang="en-US" sz="2000" b="1" dirty="0"/>
              <a:t> </a:t>
            </a:r>
            <a:r>
              <a:rPr lang="en-US" sz="2000" b="1" dirty="0" err="1"/>
              <a:t>পচুর</a:t>
            </a:r>
            <a:r>
              <a:rPr lang="en-US" sz="2000" b="1" dirty="0"/>
              <a:t> </a:t>
            </a:r>
            <a:r>
              <a:rPr lang="en-US" sz="2000" b="1" dirty="0" err="1"/>
              <a:t>মাছ</a:t>
            </a:r>
            <a:r>
              <a:rPr lang="en-US" sz="2000" b="1" dirty="0"/>
              <a:t> ।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EEBC36-F1E5-4226-A276-48C3D9246218}"/>
              </a:ext>
            </a:extLst>
          </p:cNvPr>
          <p:cNvSpPr/>
          <p:nvPr/>
        </p:nvSpPr>
        <p:spPr>
          <a:xfrm>
            <a:off x="96255" y="71731"/>
            <a:ext cx="8915400" cy="10271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সমুদ্র</a:t>
            </a:r>
            <a:r>
              <a:rPr lang="en-US" sz="3600" b="1" dirty="0"/>
              <a:t> </a:t>
            </a:r>
            <a:r>
              <a:rPr lang="en-US" sz="3600" b="1" dirty="0" err="1"/>
              <a:t>সম্পদ</a:t>
            </a:r>
            <a:r>
              <a:rPr lang="en-US" sz="3600" b="1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464AD2-9280-4CAB-97F3-9E9DAB758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07858"/>
            <a:ext cx="3220455" cy="39539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881D88-795E-429C-932C-510AA7230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4" y="1142504"/>
            <a:ext cx="2943225" cy="39628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A1AECF-0BF3-47CD-8A38-087802745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2504"/>
            <a:ext cx="2695575" cy="39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5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A571C9-769B-4D15-98FE-DE4FF8DA98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4576" r="8400" b="7360"/>
          <a:stretch/>
        </p:blipFill>
        <p:spPr>
          <a:xfrm>
            <a:off x="152400" y="860286"/>
            <a:ext cx="8763000" cy="465223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0DD280-8047-451A-8B9D-AE47156B9EC1}"/>
              </a:ext>
            </a:extLst>
          </p:cNvPr>
          <p:cNvSpPr txBox="1"/>
          <p:nvPr/>
        </p:nvSpPr>
        <p:spPr>
          <a:xfrm>
            <a:off x="3505200" y="1524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একক</a:t>
            </a:r>
            <a:r>
              <a:rPr lang="en-US" sz="4000" b="1" dirty="0"/>
              <a:t> </a:t>
            </a:r>
            <a:r>
              <a:rPr lang="en-US" sz="4000" b="1" dirty="0" err="1"/>
              <a:t>কাজ</a:t>
            </a:r>
            <a:r>
              <a:rPr lang="en-US" sz="40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88E52-A147-4A44-A387-48AE7600D884}"/>
              </a:ext>
            </a:extLst>
          </p:cNvPr>
          <p:cNvSpPr txBox="1"/>
          <p:nvPr/>
        </p:nvSpPr>
        <p:spPr>
          <a:xfrm>
            <a:off x="381000" y="5562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বাংলাদেশের</a:t>
            </a:r>
            <a:r>
              <a:rPr lang="en-US" sz="2800" b="1" dirty="0"/>
              <a:t> </a:t>
            </a:r>
            <a:r>
              <a:rPr lang="en-US" sz="2800" b="1" dirty="0" err="1"/>
              <a:t>মোট</a:t>
            </a:r>
            <a:r>
              <a:rPr lang="en-US" sz="2800" b="1" dirty="0"/>
              <a:t> </a:t>
            </a:r>
            <a:r>
              <a:rPr lang="en-US" sz="2800" b="1" dirty="0" err="1"/>
              <a:t>আয়তনের</a:t>
            </a:r>
            <a:r>
              <a:rPr lang="en-US" sz="2800" b="1" dirty="0"/>
              <a:t>  </a:t>
            </a:r>
            <a:r>
              <a:rPr lang="en-US" sz="2800" b="1" dirty="0" err="1"/>
              <a:t>কয়</a:t>
            </a:r>
            <a:r>
              <a:rPr lang="en-US" sz="2800" b="1" dirty="0"/>
              <a:t> </a:t>
            </a:r>
            <a:r>
              <a:rPr lang="en-US" sz="2800" b="1" dirty="0" err="1"/>
              <a:t>ভাগ</a:t>
            </a:r>
            <a:r>
              <a:rPr lang="en-US" sz="2800" b="1" dirty="0"/>
              <a:t> </a:t>
            </a:r>
            <a:r>
              <a:rPr lang="en-US" sz="2800" b="1" dirty="0" err="1"/>
              <a:t>পাহাড়ি</a:t>
            </a:r>
            <a:r>
              <a:rPr lang="en-US" sz="2800" b="1" dirty="0"/>
              <a:t> </a:t>
            </a:r>
            <a:r>
              <a:rPr lang="en-US" sz="2800" b="1" dirty="0" err="1"/>
              <a:t>অঞ্চল</a:t>
            </a:r>
            <a:r>
              <a:rPr lang="en-US" sz="2800" b="1" dirty="0"/>
              <a:t> </a:t>
            </a:r>
            <a:r>
              <a:rPr lang="en-US" sz="2800" b="1" dirty="0" err="1"/>
              <a:t>রয়েছে</a:t>
            </a:r>
            <a:r>
              <a:rPr lang="en-US" sz="2800" b="1" dirty="0"/>
              <a:t>  </a:t>
            </a:r>
            <a:r>
              <a:rPr lang="en-US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8875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1E954B-4557-4CC3-9C3C-E4E3A19712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06116"/>
            <a:ext cx="8534400" cy="5105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60D11D-6177-4F91-B53F-C4DA3C80C4C2}"/>
              </a:ext>
            </a:extLst>
          </p:cNvPr>
          <p:cNvSpPr txBox="1"/>
          <p:nvPr/>
        </p:nvSpPr>
        <p:spPr>
          <a:xfrm>
            <a:off x="3200400" y="80791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দলিয়</a:t>
            </a:r>
            <a:r>
              <a:rPr lang="en-US" sz="4400" b="1" dirty="0"/>
              <a:t> </a:t>
            </a:r>
            <a:r>
              <a:rPr lang="en-US" sz="4400" b="1" dirty="0" err="1"/>
              <a:t>কাজ</a:t>
            </a:r>
            <a:r>
              <a:rPr lang="en-US" sz="44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CE48E-5C04-4A27-9278-50B3992FD254}"/>
              </a:ext>
            </a:extLst>
          </p:cNvPr>
          <p:cNvSpPr txBox="1"/>
          <p:nvPr/>
        </p:nvSpPr>
        <p:spPr>
          <a:xfrm>
            <a:off x="304800" y="6043863"/>
            <a:ext cx="967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বাংলাদেশের</a:t>
            </a:r>
            <a:r>
              <a:rPr lang="en-US" sz="2400" b="1" dirty="0"/>
              <a:t> </a:t>
            </a:r>
            <a:r>
              <a:rPr lang="en-US" sz="2400" b="1" dirty="0" err="1"/>
              <a:t>প্রাকৃতিক</a:t>
            </a:r>
            <a:r>
              <a:rPr lang="en-US" sz="2400" b="1" dirty="0"/>
              <a:t> </a:t>
            </a:r>
            <a:r>
              <a:rPr lang="en-US" sz="2400" b="1" dirty="0" err="1"/>
              <a:t>সম্পদের</a:t>
            </a:r>
            <a:r>
              <a:rPr lang="en-US" sz="2400" b="1" dirty="0"/>
              <a:t>  </a:t>
            </a:r>
            <a:r>
              <a:rPr lang="en-US" sz="2400" b="1" dirty="0" err="1"/>
              <a:t>সংক্ষিপ্ত</a:t>
            </a:r>
            <a:r>
              <a:rPr lang="en-US" sz="2400" b="1" dirty="0"/>
              <a:t> </a:t>
            </a:r>
            <a:r>
              <a:rPr lang="en-US" sz="2400" b="1" dirty="0" err="1"/>
              <a:t>পরিচয়</a:t>
            </a:r>
            <a:r>
              <a:rPr lang="en-US" sz="2400" b="1" dirty="0"/>
              <a:t>  </a:t>
            </a:r>
            <a:r>
              <a:rPr lang="en-US" sz="2400" b="1" dirty="0" err="1"/>
              <a:t>লিখ</a:t>
            </a:r>
            <a:r>
              <a:rPr lang="en-US" sz="2400" b="1" dirty="0"/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818624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514A06-9CAC-4E43-B923-4F6FAA01C4C6}"/>
              </a:ext>
            </a:extLst>
          </p:cNvPr>
          <p:cNvSpPr/>
          <p:nvPr/>
        </p:nvSpPr>
        <p:spPr>
          <a:xfrm>
            <a:off x="304800" y="1143000"/>
            <a:ext cx="8686800" cy="510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১।মানুষের অর্থনৈতিক জীবনের অগ্রগতি ঘটে কোন সম্পদের মাধ্যমে?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___________ </a:t>
            </a: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প্রাকৃতিক সম্পদ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২।প্রাকৃতিক সম্পদ কীভাবে ব্যবহার করলে দেশের অর্থনৈতিক উন্নয়ন ঘটানো যায়?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___________</a:t>
            </a: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	পরিকল্পিতভাবে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 ।  </a:t>
            </a: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বাংলাদেশের মোট বনভূমির পরিমান কত?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___________</a:t>
            </a: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	২৪,৯৩৮ বর্গ কি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4</a:t>
            </a:r>
            <a:r>
              <a:rPr kumimoji="0" lang="bn-I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।একটি দেশে কত ভাগ বনভূমি থাকতে হয়?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______________২৫ %</a:t>
            </a:r>
            <a:endParaRPr kumimoji="0" lang="bn-I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4AED8B-6EA6-40C8-9102-4EE1F485FF79}"/>
              </a:ext>
            </a:extLst>
          </p:cNvPr>
          <p:cNvSpPr/>
          <p:nvPr/>
        </p:nvSpPr>
        <p:spPr>
          <a:xfrm>
            <a:off x="276726" y="152400"/>
            <a:ext cx="86868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/>
              <a:t>মূল্যায়ন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7209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30E119-A575-49E0-B7AC-F7EDB8156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487"/>
            <a:ext cx="9143999" cy="66770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5196FA-3D25-4308-94B2-16D98578EFBB}"/>
              </a:ext>
            </a:extLst>
          </p:cNvPr>
          <p:cNvSpPr txBox="1"/>
          <p:nvPr/>
        </p:nvSpPr>
        <p:spPr>
          <a:xfrm>
            <a:off x="1752600" y="90488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/>
              <a:t>বাড়ির</a:t>
            </a:r>
            <a:r>
              <a:rPr lang="en-US" sz="7200" b="1" dirty="0"/>
              <a:t> </a:t>
            </a:r>
            <a:r>
              <a:rPr lang="en-US" sz="7200" b="1" dirty="0" err="1"/>
              <a:t>কাজ</a:t>
            </a:r>
            <a:r>
              <a:rPr lang="en-US" sz="72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244504-4C7B-4524-A0A7-6BE4E11B6004}"/>
              </a:ext>
            </a:extLst>
          </p:cNvPr>
          <p:cNvSpPr txBox="1"/>
          <p:nvPr/>
        </p:nvSpPr>
        <p:spPr>
          <a:xfrm>
            <a:off x="152400" y="4495800"/>
            <a:ext cx="8991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প্রাকৃতিক</a:t>
            </a:r>
            <a:r>
              <a:rPr lang="en-US" sz="4400" b="1" dirty="0"/>
              <a:t> </a:t>
            </a:r>
            <a:r>
              <a:rPr lang="en-US" sz="4400" b="1" dirty="0" err="1"/>
              <a:t>সম্পদ</a:t>
            </a:r>
            <a:r>
              <a:rPr lang="en-US" sz="4400" b="1" dirty="0"/>
              <a:t> </a:t>
            </a:r>
            <a:r>
              <a:rPr lang="en-US" sz="4400" b="1" dirty="0" err="1"/>
              <a:t>কি</a:t>
            </a:r>
            <a:r>
              <a:rPr lang="en-US" sz="4400" b="1" dirty="0"/>
              <a:t> </a:t>
            </a:r>
            <a:r>
              <a:rPr lang="en-US" sz="4400" b="1" dirty="0" err="1"/>
              <a:t>ভাবে</a:t>
            </a:r>
            <a:r>
              <a:rPr lang="en-US" sz="4400" b="1" dirty="0"/>
              <a:t> </a:t>
            </a:r>
            <a:r>
              <a:rPr lang="en-US" sz="4400" b="1" dirty="0" err="1"/>
              <a:t>আমাদের</a:t>
            </a:r>
            <a:r>
              <a:rPr lang="en-US" sz="4400" b="1" dirty="0"/>
              <a:t> </a:t>
            </a:r>
            <a:r>
              <a:rPr lang="en-US" sz="4400" b="1" dirty="0" err="1"/>
              <a:t>জীবনকে</a:t>
            </a:r>
            <a:r>
              <a:rPr lang="en-US" sz="4400" b="1" dirty="0"/>
              <a:t> </a:t>
            </a:r>
            <a:r>
              <a:rPr lang="en-US" sz="4400" b="1" dirty="0" err="1"/>
              <a:t>সমৃদ্ধ</a:t>
            </a:r>
            <a:r>
              <a:rPr lang="en-US" sz="4400" b="1" dirty="0"/>
              <a:t> </a:t>
            </a:r>
            <a:r>
              <a:rPr lang="en-US" sz="4400" b="1" dirty="0" err="1"/>
              <a:t>করেছে</a:t>
            </a:r>
            <a:r>
              <a:rPr lang="en-US" sz="4400" b="1" dirty="0"/>
              <a:t> </a:t>
            </a:r>
            <a:r>
              <a:rPr lang="en-US" sz="4400" b="1" dirty="0" err="1"/>
              <a:t>তা</a:t>
            </a:r>
            <a:r>
              <a:rPr lang="en-US" sz="4400" b="1" dirty="0"/>
              <a:t> </a:t>
            </a:r>
            <a:r>
              <a:rPr lang="en-US" sz="4400" b="1" dirty="0" err="1"/>
              <a:t>বর্ণনা</a:t>
            </a:r>
            <a:r>
              <a:rPr lang="en-US" sz="4400" b="1" dirty="0"/>
              <a:t> </a:t>
            </a:r>
            <a:r>
              <a:rPr lang="en-US" sz="4400" b="1" dirty="0" err="1"/>
              <a:t>করো</a:t>
            </a:r>
            <a:r>
              <a:rPr lang="en-US" sz="4400" b="1" dirty="0"/>
              <a:t> </a:t>
            </a:r>
            <a:r>
              <a:rPr lang="en-US" sz="3600" b="1" dirty="0">
                <a:solidFill>
                  <a:srgbClr val="002060"/>
                </a:soli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7883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B4D959-11CF-4B57-AE71-8DC683238318}"/>
              </a:ext>
            </a:extLst>
          </p:cNvPr>
          <p:cNvSpPr/>
          <p:nvPr/>
        </p:nvSpPr>
        <p:spPr>
          <a:xfrm>
            <a:off x="48126" y="152400"/>
            <a:ext cx="9047748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উপস্থাপনায়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CE09F5-F54E-4F63-A986-818C8BAD355A}"/>
              </a:ext>
            </a:extLst>
          </p:cNvPr>
          <p:cNvSpPr/>
          <p:nvPr/>
        </p:nvSpPr>
        <p:spPr>
          <a:xfrm>
            <a:off x="48126" y="1232322"/>
            <a:ext cx="9047748" cy="53690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3DC48164-2E00-4608-B6C7-3A5F8BE45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414656"/>
            <a:ext cx="2229852" cy="3416320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76200">
            <a:solidFill>
              <a:srgbClr val="C00000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B9170D-D1DC-4C27-BD99-D0566730B36C}"/>
              </a:ext>
            </a:extLst>
          </p:cNvPr>
          <p:cNvSpPr txBox="1"/>
          <p:nvPr/>
        </p:nvSpPr>
        <p:spPr>
          <a:xfrm>
            <a:off x="96252" y="1600200"/>
            <a:ext cx="48286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তছলিমা</a:t>
            </a:r>
            <a:r>
              <a:rPr lang="en-US" sz="3600" b="1" dirty="0"/>
              <a:t> </a:t>
            </a:r>
            <a:r>
              <a:rPr lang="en-US" sz="3600" b="1" dirty="0" err="1"/>
              <a:t>ইয়াছমিন</a:t>
            </a:r>
            <a:r>
              <a:rPr lang="en-US" sz="3600" b="1" dirty="0"/>
              <a:t> </a:t>
            </a:r>
            <a:r>
              <a:rPr lang="en-US" sz="3600" b="1" dirty="0" err="1"/>
              <a:t>শিখা</a:t>
            </a:r>
            <a:r>
              <a:rPr lang="en-US" sz="3600" b="1" dirty="0"/>
              <a:t> </a:t>
            </a:r>
          </a:p>
          <a:p>
            <a:r>
              <a:rPr lang="en-US" sz="3600" b="1" dirty="0" err="1"/>
              <a:t>সিনিয়র</a:t>
            </a:r>
            <a:r>
              <a:rPr lang="en-US" sz="3600" b="1" dirty="0"/>
              <a:t> </a:t>
            </a:r>
            <a:r>
              <a:rPr lang="en-US" sz="3600" b="1" dirty="0" err="1"/>
              <a:t>শিক্ষিকা</a:t>
            </a:r>
            <a:r>
              <a:rPr lang="en-US" sz="3600" b="1" dirty="0"/>
              <a:t> </a:t>
            </a:r>
          </a:p>
          <a:p>
            <a:r>
              <a:rPr lang="en-US" sz="3600" b="1" dirty="0" err="1"/>
              <a:t>ধরমপুর</a:t>
            </a:r>
            <a:r>
              <a:rPr lang="en-US" sz="3600" b="1" dirty="0"/>
              <a:t> </a:t>
            </a:r>
            <a:r>
              <a:rPr lang="en-US" sz="3600" b="1" dirty="0" err="1"/>
              <a:t>মাধ্যমিক</a:t>
            </a:r>
            <a:r>
              <a:rPr lang="en-US" sz="3600" b="1" dirty="0"/>
              <a:t> </a:t>
            </a:r>
            <a:r>
              <a:rPr lang="en-US" sz="3600" b="1" dirty="0" err="1"/>
              <a:t>বিদ্যালয়</a:t>
            </a:r>
            <a:endParaRPr lang="en-US" sz="3600" b="1" dirty="0"/>
          </a:p>
          <a:p>
            <a:r>
              <a:rPr lang="en-US" sz="3600" b="1" dirty="0" err="1"/>
              <a:t>ভেড়ামারা</a:t>
            </a:r>
            <a:r>
              <a:rPr lang="en-US" sz="3600" b="1" dirty="0"/>
              <a:t> </a:t>
            </a:r>
            <a:r>
              <a:rPr lang="en-US" sz="3600" b="1" dirty="0" err="1"/>
              <a:t>কুষ্টিয়া</a:t>
            </a:r>
            <a:r>
              <a:rPr lang="en-US" sz="3600" b="1" dirty="0"/>
              <a:t>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9E6F06-1862-42F0-90BA-D996E9D43EF8}"/>
              </a:ext>
            </a:extLst>
          </p:cNvPr>
          <p:cNvSpPr txBox="1"/>
          <p:nvPr/>
        </p:nvSpPr>
        <p:spPr>
          <a:xfrm>
            <a:off x="6476999" y="1752600"/>
            <a:ext cx="2438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শ্রেণীঃ</a:t>
            </a:r>
            <a:r>
              <a:rPr lang="en-US" sz="3200" b="1" dirty="0"/>
              <a:t> ৮ম </a:t>
            </a:r>
          </a:p>
          <a:p>
            <a:r>
              <a:rPr lang="en-US" sz="3200" b="1" dirty="0" err="1"/>
              <a:t>বিষয়ঃ</a:t>
            </a:r>
            <a:r>
              <a:rPr lang="en-US" sz="3200" b="1" dirty="0"/>
              <a:t> </a:t>
            </a:r>
            <a:r>
              <a:rPr lang="en-US" sz="3200" b="1" dirty="0" err="1"/>
              <a:t>বাংলাদেশ</a:t>
            </a:r>
            <a:r>
              <a:rPr lang="en-US" sz="3200" b="1" dirty="0"/>
              <a:t> ও </a:t>
            </a:r>
            <a:r>
              <a:rPr lang="en-US" sz="3200" b="1" dirty="0" err="1"/>
              <a:t>বিশ্বপরিচয়</a:t>
            </a:r>
            <a:r>
              <a:rPr lang="en-US" sz="3200" b="1" dirty="0"/>
              <a:t> </a:t>
            </a:r>
          </a:p>
          <a:p>
            <a:r>
              <a:rPr lang="en-US" sz="3200" b="1" dirty="0" err="1"/>
              <a:t>অধ্যায়ঃ</a:t>
            </a:r>
            <a:r>
              <a:rPr lang="en-US" sz="3200" b="1" dirty="0"/>
              <a:t> </a:t>
            </a:r>
            <a:r>
              <a:rPr lang="en-US" sz="3200" b="1" dirty="0" err="1"/>
              <a:t>দ্বাদশ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6423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0C7AC-7061-4EF2-8580-81E9FE6B9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2571750"/>
            <a:ext cx="3038475" cy="171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62DF3F-EFC1-494C-A080-1737A7F93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8991600" cy="678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2E9755-0B3E-42EA-A340-9405C3D98F32}"/>
              </a:ext>
            </a:extLst>
          </p:cNvPr>
          <p:cNvSpPr txBox="1"/>
          <p:nvPr/>
        </p:nvSpPr>
        <p:spPr>
          <a:xfrm>
            <a:off x="152400" y="152400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FF00"/>
                </a:solidFill>
              </a:rPr>
              <a:t>ধন্য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3641DE-B161-466D-9882-1275AE4FBA43}"/>
              </a:ext>
            </a:extLst>
          </p:cNvPr>
          <p:cNvSpPr txBox="1"/>
          <p:nvPr/>
        </p:nvSpPr>
        <p:spPr>
          <a:xfrm flipH="1">
            <a:off x="7086599" y="152400"/>
            <a:ext cx="17525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বাদ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9" y="678169"/>
            <a:ext cx="4114800" cy="60146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0478D6-62E0-4732-97A2-091460AEF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18" y="960635"/>
            <a:ext cx="4588239" cy="5732187"/>
          </a:xfrm>
          <a:prstGeom prst="rect">
            <a:avLst/>
          </a:prstGeom>
        </p:spPr>
      </p:pic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87C8BEC0-097F-434C-AD9B-8498099E64B5}"/>
              </a:ext>
            </a:extLst>
          </p:cNvPr>
          <p:cNvSpPr/>
          <p:nvPr/>
        </p:nvSpPr>
        <p:spPr>
          <a:xfrm>
            <a:off x="136160" y="165177"/>
            <a:ext cx="8854192" cy="79545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চিত্র</a:t>
            </a:r>
            <a:r>
              <a:rPr lang="en-US" sz="3200" b="1" dirty="0"/>
              <a:t> </a:t>
            </a:r>
            <a:r>
              <a:rPr lang="en-US" sz="3200" b="1" dirty="0" err="1"/>
              <a:t>গুলো</a:t>
            </a:r>
            <a:r>
              <a:rPr lang="en-US" sz="3200" b="1" dirty="0"/>
              <a:t> </a:t>
            </a:r>
            <a:r>
              <a:rPr lang="en-US" sz="3200" b="1" dirty="0" err="1"/>
              <a:t>লক্ষ</a:t>
            </a:r>
            <a:r>
              <a:rPr lang="en-US" sz="3200" b="1" dirty="0"/>
              <a:t> </a:t>
            </a:r>
            <a:r>
              <a:rPr lang="en-US" sz="3200" b="1" dirty="0" err="1"/>
              <a:t>কর</a:t>
            </a:r>
            <a:r>
              <a:rPr lang="en-US" sz="3200" b="1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839200" cy="5359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DF0924-DBFC-4EEB-8237-108E8FEBCB7D}"/>
              </a:ext>
            </a:extLst>
          </p:cNvPr>
          <p:cNvSpPr/>
          <p:nvPr/>
        </p:nvSpPr>
        <p:spPr>
          <a:xfrm>
            <a:off x="152400" y="279654"/>
            <a:ext cx="8839200" cy="86334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/>
              <a:t>আজকের</a:t>
            </a:r>
            <a:r>
              <a:rPr lang="en-US" sz="4400" b="1" dirty="0"/>
              <a:t> </a:t>
            </a:r>
            <a:r>
              <a:rPr lang="en-US" sz="4400" b="1" dirty="0" err="1"/>
              <a:t>পাঠ</a:t>
            </a:r>
            <a:r>
              <a:rPr lang="en-US" sz="4400" b="1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796064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kern="1100" dirty="0">
                <a:ln w="0"/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en-US" kern="1100" dirty="0">
              <a:ln w="0"/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A9F3031F-62E2-4FBC-912F-F5870B269E8F}"/>
              </a:ext>
            </a:extLst>
          </p:cNvPr>
          <p:cNvSpPr/>
          <p:nvPr/>
        </p:nvSpPr>
        <p:spPr>
          <a:xfrm>
            <a:off x="2285999" y="380722"/>
            <a:ext cx="6705599" cy="7620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শিখন</a:t>
            </a:r>
            <a:r>
              <a:rPr lang="en-US" sz="2800" b="1" dirty="0"/>
              <a:t> </a:t>
            </a:r>
            <a:r>
              <a:rPr lang="en-US" sz="2800" b="1" dirty="0" err="1"/>
              <a:t>ফল</a:t>
            </a:r>
            <a:r>
              <a:rPr lang="en-US" sz="2800" b="1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4E2E82-8B2E-4DDF-A930-F8CC29379CA2}"/>
              </a:ext>
            </a:extLst>
          </p:cNvPr>
          <p:cNvSpPr/>
          <p:nvPr/>
        </p:nvSpPr>
        <p:spPr>
          <a:xfrm>
            <a:off x="2560318" y="1393686"/>
            <a:ext cx="6431281" cy="14426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প্রাকৃতিক</a:t>
            </a:r>
            <a:r>
              <a:rPr lang="en-US" sz="2000" b="1" dirty="0"/>
              <a:t> </a:t>
            </a:r>
            <a:r>
              <a:rPr lang="en-US" sz="2000" b="1" dirty="0" err="1"/>
              <a:t>সম্পদ</a:t>
            </a:r>
            <a:r>
              <a:rPr lang="en-US" sz="2000" b="1" dirty="0"/>
              <a:t> </a:t>
            </a:r>
            <a:r>
              <a:rPr lang="en-US" sz="2000" b="1" dirty="0" err="1"/>
              <a:t>কাকে</a:t>
            </a:r>
            <a:r>
              <a:rPr lang="en-US" sz="2000" b="1" dirty="0"/>
              <a:t> </a:t>
            </a:r>
            <a:r>
              <a:rPr lang="en-US" sz="2000" b="1" dirty="0" err="1"/>
              <a:t>বলে</a:t>
            </a:r>
            <a:r>
              <a:rPr lang="en-US" sz="2000" b="1" dirty="0"/>
              <a:t> </a:t>
            </a:r>
            <a:r>
              <a:rPr lang="en-US" sz="2000" b="1" dirty="0" err="1"/>
              <a:t>তা</a:t>
            </a:r>
            <a:r>
              <a:rPr lang="en-US" sz="2000" b="1" dirty="0"/>
              <a:t> </a:t>
            </a:r>
            <a:r>
              <a:rPr lang="en-US" sz="2000" b="1" dirty="0" err="1"/>
              <a:t>বলতে</a:t>
            </a:r>
            <a:r>
              <a:rPr lang="en-US" sz="2000" b="1" dirty="0"/>
              <a:t> </a:t>
            </a:r>
            <a:r>
              <a:rPr lang="en-US" sz="2000" b="1" dirty="0" err="1"/>
              <a:t>পারবে</a:t>
            </a:r>
            <a:r>
              <a:rPr lang="en-US" sz="2000" b="1" dirty="0"/>
              <a:t> 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20A7447D-98A0-485C-AD51-91AEEFE910A8}"/>
              </a:ext>
            </a:extLst>
          </p:cNvPr>
          <p:cNvSpPr/>
          <p:nvPr/>
        </p:nvSpPr>
        <p:spPr>
          <a:xfrm>
            <a:off x="2607038" y="3297716"/>
            <a:ext cx="6384561" cy="127005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বাংলাদেশের</a:t>
            </a:r>
            <a:r>
              <a:rPr lang="en-US" sz="2000" b="1" dirty="0"/>
              <a:t> </a:t>
            </a:r>
            <a:r>
              <a:rPr lang="en-US" sz="2000" b="1" dirty="0" err="1"/>
              <a:t>বিভিন্ন</a:t>
            </a:r>
            <a:r>
              <a:rPr lang="en-US" sz="2000" b="1" dirty="0"/>
              <a:t> </a:t>
            </a:r>
            <a:r>
              <a:rPr lang="en-US" sz="2000" b="1" dirty="0" err="1"/>
              <a:t>প্রাকৃতিক</a:t>
            </a:r>
            <a:r>
              <a:rPr lang="en-US" sz="2000" b="1" dirty="0"/>
              <a:t> </a:t>
            </a:r>
            <a:r>
              <a:rPr lang="en-US" sz="2000" b="1" dirty="0" err="1"/>
              <a:t>সম্পদ</a:t>
            </a:r>
            <a:r>
              <a:rPr lang="en-US" sz="2000" b="1" dirty="0"/>
              <a:t> </a:t>
            </a:r>
            <a:r>
              <a:rPr lang="en-US" sz="2000" b="1" dirty="0" err="1"/>
              <a:t>সম্পর্কে</a:t>
            </a:r>
            <a:r>
              <a:rPr lang="en-US" sz="2000" b="1" dirty="0"/>
              <a:t> </a:t>
            </a:r>
            <a:r>
              <a:rPr lang="en-US" sz="2000" b="1" dirty="0" err="1"/>
              <a:t>বর্ণনা</a:t>
            </a:r>
            <a:r>
              <a:rPr lang="en-US" sz="2000" b="1" dirty="0"/>
              <a:t> </a:t>
            </a:r>
            <a:r>
              <a:rPr lang="en-US" sz="2000" b="1" dirty="0" err="1"/>
              <a:t>করতে</a:t>
            </a:r>
            <a:r>
              <a:rPr lang="en-US" sz="2000" b="1" dirty="0"/>
              <a:t> </a:t>
            </a:r>
            <a:r>
              <a:rPr lang="en-US" sz="2000" b="1" dirty="0" err="1"/>
              <a:t>পারবে</a:t>
            </a:r>
            <a:r>
              <a:rPr lang="en-US" sz="2000" b="1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827BF1-E0BD-49DA-B337-E535C16BDFFD}"/>
              </a:ext>
            </a:extLst>
          </p:cNvPr>
          <p:cNvSpPr/>
          <p:nvPr/>
        </p:nvSpPr>
        <p:spPr>
          <a:xfrm>
            <a:off x="2285998" y="5029199"/>
            <a:ext cx="6705599" cy="16001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প্রাকৃতিক</a:t>
            </a:r>
            <a:r>
              <a:rPr lang="en-US" sz="2000" b="1" dirty="0"/>
              <a:t> </a:t>
            </a:r>
            <a:r>
              <a:rPr lang="en-US" sz="2000" b="1" dirty="0" err="1"/>
              <a:t>সম্পদ</a:t>
            </a:r>
            <a:r>
              <a:rPr lang="en-US" sz="2000" b="1" dirty="0"/>
              <a:t> </a:t>
            </a:r>
            <a:r>
              <a:rPr lang="en-US" sz="2000" b="1" dirty="0" err="1"/>
              <a:t>ব্যবহার</a:t>
            </a:r>
            <a:r>
              <a:rPr lang="en-US" sz="2000" b="1" dirty="0"/>
              <a:t> </a:t>
            </a:r>
            <a:r>
              <a:rPr lang="en-US" sz="2000" b="1" dirty="0" err="1"/>
              <a:t>করে</a:t>
            </a:r>
            <a:r>
              <a:rPr lang="en-US" sz="2000" b="1" dirty="0"/>
              <a:t> </a:t>
            </a:r>
            <a:r>
              <a:rPr lang="en-US" sz="2000" b="1" dirty="0" err="1"/>
              <a:t>কি</a:t>
            </a:r>
            <a:r>
              <a:rPr lang="en-US" sz="2000" b="1" dirty="0"/>
              <a:t> </a:t>
            </a:r>
            <a:r>
              <a:rPr lang="en-US" sz="2000" b="1" dirty="0" err="1"/>
              <a:t>ভাবে</a:t>
            </a:r>
            <a:r>
              <a:rPr lang="en-US" sz="2000" b="1" dirty="0"/>
              <a:t> </a:t>
            </a:r>
            <a:r>
              <a:rPr lang="en-US" sz="2000" b="1" dirty="0" err="1"/>
              <a:t>অর্থনৈতিক</a:t>
            </a:r>
            <a:r>
              <a:rPr lang="en-US" sz="2000" b="1" dirty="0"/>
              <a:t> </a:t>
            </a:r>
            <a:r>
              <a:rPr lang="en-US" sz="2000" b="1" dirty="0" err="1"/>
              <a:t>উন্নতি</a:t>
            </a:r>
            <a:r>
              <a:rPr lang="en-US" sz="2000" b="1" dirty="0"/>
              <a:t> </a:t>
            </a:r>
            <a:r>
              <a:rPr lang="en-US" sz="2000" b="1" dirty="0" err="1"/>
              <a:t>করা</a:t>
            </a:r>
            <a:r>
              <a:rPr lang="en-US" sz="2000" b="1" dirty="0"/>
              <a:t> </a:t>
            </a:r>
            <a:r>
              <a:rPr lang="en-US" sz="2000" b="1" dirty="0" err="1"/>
              <a:t>যায়</a:t>
            </a:r>
            <a:r>
              <a:rPr lang="en-US" sz="2000" b="1" dirty="0"/>
              <a:t>  </a:t>
            </a:r>
            <a:r>
              <a:rPr lang="en-US" sz="2000" b="1" dirty="0" err="1"/>
              <a:t>তা</a:t>
            </a:r>
            <a:r>
              <a:rPr lang="en-US" sz="2000" b="1" dirty="0"/>
              <a:t> </a:t>
            </a:r>
            <a:r>
              <a:rPr lang="en-US" sz="2000" b="1" dirty="0" err="1"/>
              <a:t>জানতে</a:t>
            </a:r>
            <a:r>
              <a:rPr lang="en-US" sz="2000" b="1" dirty="0"/>
              <a:t> </a:t>
            </a:r>
            <a:r>
              <a:rPr lang="en-US" sz="2000" b="1" dirty="0" err="1"/>
              <a:t>পারবে</a:t>
            </a:r>
            <a:r>
              <a:rPr lang="en-US" sz="2000" b="1" dirty="0"/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2ED004-7FDA-4AD1-8BF9-01CD6C51CB9C}"/>
              </a:ext>
            </a:extLst>
          </p:cNvPr>
          <p:cNvSpPr/>
          <p:nvPr/>
        </p:nvSpPr>
        <p:spPr>
          <a:xfrm>
            <a:off x="1483773" y="158646"/>
            <a:ext cx="794558" cy="1097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53A8E2-5B3E-46A4-9A1C-75AA90F1CD97}"/>
              </a:ext>
            </a:extLst>
          </p:cNvPr>
          <p:cNvSpPr/>
          <p:nvPr/>
        </p:nvSpPr>
        <p:spPr>
          <a:xfrm>
            <a:off x="1828801" y="1577438"/>
            <a:ext cx="711476" cy="124998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70FA09-DC6D-4C12-ACDF-F50E075324C9}"/>
              </a:ext>
            </a:extLst>
          </p:cNvPr>
          <p:cNvSpPr/>
          <p:nvPr/>
        </p:nvSpPr>
        <p:spPr>
          <a:xfrm>
            <a:off x="1828801" y="3297716"/>
            <a:ext cx="800098" cy="11919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7313C4-0364-4BC6-B963-8B0AFD02DB72}"/>
              </a:ext>
            </a:extLst>
          </p:cNvPr>
          <p:cNvSpPr/>
          <p:nvPr/>
        </p:nvSpPr>
        <p:spPr>
          <a:xfrm>
            <a:off x="1330753" y="5139578"/>
            <a:ext cx="1001090" cy="12492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28BA5FA-5EF2-493D-AEDE-C65571D6A90B}"/>
              </a:ext>
            </a:extLst>
          </p:cNvPr>
          <p:cNvSpPr/>
          <p:nvPr/>
        </p:nvSpPr>
        <p:spPr>
          <a:xfrm>
            <a:off x="1053245" y="5139578"/>
            <a:ext cx="820374" cy="119530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F50F5C3-C5CB-44A6-83C3-12275DB21317}"/>
              </a:ext>
            </a:extLst>
          </p:cNvPr>
          <p:cNvSpPr/>
          <p:nvPr/>
        </p:nvSpPr>
        <p:spPr>
          <a:xfrm>
            <a:off x="1240569" y="3359468"/>
            <a:ext cx="861058" cy="12492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6622B4-9262-40F4-A803-309CFC3FCC55}"/>
              </a:ext>
            </a:extLst>
          </p:cNvPr>
          <p:cNvSpPr/>
          <p:nvPr/>
        </p:nvSpPr>
        <p:spPr>
          <a:xfrm>
            <a:off x="622716" y="3338696"/>
            <a:ext cx="861057" cy="127005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7C3FDE1-DE36-4F4D-9B67-7D5D498D9D2D}"/>
              </a:ext>
            </a:extLst>
          </p:cNvPr>
          <p:cNvSpPr/>
          <p:nvPr/>
        </p:nvSpPr>
        <p:spPr>
          <a:xfrm>
            <a:off x="1308574" y="1688598"/>
            <a:ext cx="861058" cy="1097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B8382E2-2EBD-465E-A167-5D5266444CEB}"/>
              </a:ext>
            </a:extLst>
          </p:cNvPr>
          <p:cNvSpPr/>
          <p:nvPr/>
        </p:nvSpPr>
        <p:spPr>
          <a:xfrm>
            <a:off x="777091" y="1786549"/>
            <a:ext cx="962011" cy="10304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003CDB-E9EA-46D9-8954-9CD6638BC192}"/>
              </a:ext>
            </a:extLst>
          </p:cNvPr>
          <p:cNvSpPr/>
          <p:nvPr/>
        </p:nvSpPr>
        <p:spPr>
          <a:xfrm>
            <a:off x="1086492" y="216654"/>
            <a:ext cx="794559" cy="109013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DC0D6A0-6368-46F0-B9D3-3E8331CC97E5}"/>
              </a:ext>
            </a:extLst>
          </p:cNvPr>
          <p:cNvSpPr/>
          <p:nvPr/>
        </p:nvSpPr>
        <p:spPr>
          <a:xfrm>
            <a:off x="619341" y="380722"/>
            <a:ext cx="898534" cy="10673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657991C-C47E-4F12-A725-AB9645573166}"/>
              </a:ext>
            </a:extLst>
          </p:cNvPr>
          <p:cNvSpPr/>
          <p:nvPr/>
        </p:nvSpPr>
        <p:spPr>
          <a:xfrm>
            <a:off x="640865" y="5139577"/>
            <a:ext cx="893249" cy="12492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951FBB9C-C854-4EA2-A3AA-C2B09F9AD353}"/>
              </a:ext>
            </a:extLst>
          </p:cNvPr>
          <p:cNvSpPr/>
          <p:nvPr/>
        </p:nvSpPr>
        <p:spPr>
          <a:xfrm>
            <a:off x="457200" y="190500"/>
            <a:ext cx="8229600" cy="6477000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676F43-0242-4723-B303-20ADD22D3622}"/>
              </a:ext>
            </a:extLst>
          </p:cNvPr>
          <p:cNvSpPr txBox="1"/>
          <p:nvPr/>
        </p:nvSpPr>
        <p:spPr>
          <a:xfrm>
            <a:off x="2895600" y="12192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/>
              <a:t>প্রকৃতি</a:t>
            </a:r>
            <a:r>
              <a:rPr lang="en-US" sz="4400" b="1" dirty="0"/>
              <a:t> </a:t>
            </a:r>
            <a:r>
              <a:rPr lang="en-US" sz="4400" b="1" dirty="0" err="1"/>
              <a:t>কি</a:t>
            </a:r>
            <a:r>
              <a:rPr lang="en-US" sz="4400" b="1" dirty="0"/>
              <a:t> 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767DF-66B7-4EB6-812A-5C8712AA1CA5}"/>
              </a:ext>
            </a:extLst>
          </p:cNvPr>
          <p:cNvSpPr txBox="1"/>
          <p:nvPr/>
        </p:nvSpPr>
        <p:spPr>
          <a:xfrm>
            <a:off x="1295400" y="3048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b="1" dirty="0" err="1"/>
              <a:t>যা</a:t>
            </a:r>
            <a:r>
              <a:rPr lang="en-US" sz="2400" b="1" dirty="0"/>
              <a:t> </a:t>
            </a:r>
            <a:r>
              <a:rPr lang="en-US" sz="2400" b="1" dirty="0" err="1"/>
              <a:t>মানব</a:t>
            </a:r>
            <a:r>
              <a:rPr lang="en-US" sz="2400" b="1" dirty="0"/>
              <a:t> </a:t>
            </a:r>
            <a:r>
              <a:rPr lang="en-US" sz="2400" b="1" dirty="0" err="1"/>
              <a:t>সৃষ্টি</a:t>
            </a:r>
            <a:r>
              <a:rPr lang="en-US" sz="2400" b="1" dirty="0"/>
              <a:t> </a:t>
            </a:r>
            <a:r>
              <a:rPr lang="en-US" sz="2400" b="1" dirty="0" err="1"/>
              <a:t>নয়</a:t>
            </a:r>
            <a:r>
              <a:rPr lang="en-US" sz="2400" b="1" dirty="0"/>
              <a:t>  </a:t>
            </a:r>
            <a:r>
              <a:rPr lang="en-US" sz="2400" b="1" dirty="0" err="1"/>
              <a:t>সম্পুর্ণ</a:t>
            </a:r>
            <a:r>
              <a:rPr lang="en-US" sz="2400" b="1" dirty="0"/>
              <a:t> </a:t>
            </a:r>
            <a:r>
              <a:rPr lang="en-US" sz="2400" b="1" dirty="0" err="1"/>
              <a:t>ভাবে</a:t>
            </a:r>
            <a:r>
              <a:rPr lang="en-US" sz="2400" b="1" dirty="0"/>
              <a:t> </a:t>
            </a:r>
            <a:r>
              <a:rPr lang="en-US" sz="2400" b="1" dirty="0" err="1"/>
              <a:t>আল্লহ</a:t>
            </a:r>
            <a:r>
              <a:rPr lang="en-US" sz="2400" b="1" dirty="0"/>
              <a:t> </a:t>
            </a:r>
            <a:r>
              <a:rPr lang="en-US" sz="2400" b="1" dirty="0" err="1"/>
              <a:t>প্রদাত্ত</a:t>
            </a:r>
            <a:r>
              <a:rPr lang="en-US" sz="2400" b="1" dirty="0"/>
              <a:t> </a:t>
            </a:r>
            <a:r>
              <a:rPr lang="en-US" sz="2400" b="1" dirty="0" err="1"/>
              <a:t>এমন</a:t>
            </a:r>
            <a:r>
              <a:rPr lang="en-US" sz="2400" b="1" dirty="0"/>
              <a:t> </a:t>
            </a:r>
            <a:r>
              <a:rPr lang="en-US" sz="2400" b="1" dirty="0" err="1"/>
              <a:t>দৃশ্য</a:t>
            </a:r>
            <a:r>
              <a:rPr lang="en-US" sz="2400" b="1" dirty="0"/>
              <a:t>  ,</a:t>
            </a:r>
            <a:r>
              <a:rPr lang="en-US" sz="2400" b="1" dirty="0" err="1"/>
              <a:t>অদৃশ্য</a:t>
            </a:r>
            <a:r>
              <a:rPr lang="en-US" sz="2400" b="1" dirty="0"/>
              <a:t>  </a:t>
            </a:r>
            <a:r>
              <a:rPr lang="en-US" sz="2400" b="1" dirty="0" err="1"/>
              <a:t>সকল</a:t>
            </a:r>
            <a:r>
              <a:rPr lang="en-US" sz="2400" b="1" dirty="0"/>
              <a:t> </a:t>
            </a:r>
            <a:r>
              <a:rPr lang="en-US" sz="2400" b="1" dirty="0" err="1"/>
              <a:t>বস্তু</a:t>
            </a:r>
            <a:r>
              <a:rPr lang="en-US" sz="2400" b="1" dirty="0"/>
              <a:t> </a:t>
            </a:r>
            <a:r>
              <a:rPr lang="en-US" sz="2400" b="1" dirty="0" err="1"/>
              <a:t>কেই</a:t>
            </a:r>
            <a:r>
              <a:rPr lang="en-US" sz="2400" b="1" dirty="0"/>
              <a:t>   </a:t>
            </a:r>
            <a:r>
              <a:rPr lang="en-US" sz="2400" b="1" dirty="0" err="1"/>
              <a:t>প্রকৃতি</a:t>
            </a:r>
            <a:r>
              <a:rPr lang="en-US" sz="2400" b="1" dirty="0"/>
              <a:t>  </a:t>
            </a:r>
            <a:r>
              <a:rPr lang="en-US" sz="2400" b="1" dirty="0" err="1"/>
              <a:t>বলে</a:t>
            </a:r>
            <a:r>
              <a:rPr lang="en-US" sz="2400" b="1" dirty="0"/>
              <a:t>  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0CDC35-4469-4ACD-91CB-17C3C29C5B49}"/>
              </a:ext>
            </a:extLst>
          </p:cNvPr>
          <p:cNvSpPr txBox="1"/>
          <p:nvPr/>
        </p:nvSpPr>
        <p:spPr>
          <a:xfrm>
            <a:off x="1295400" y="4648200"/>
            <a:ext cx="7086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মাটি</a:t>
            </a:r>
            <a:r>
              <a:rPr lang="en-US" sz="3200" b="1" dirty="0"/>
              <a:t> , </a:t>
            </a:r>
            <a:r>
              <a:rPr lang="en-US" sz="3200" b="1" dirty="0" err="1"/>
              <a:t>পানি</a:t>
            </a:r>
            <a:r>
              <a:rPr lang="en-US" sz="3200" b="1" dirty="0"/>
              <a:t> </a:t>
            </a:r>
            <a:r>
              <a:rPr lang="en-US" sz="3200" b="1" dirty="0" err="1"/>
              <a:t>বায়ু</a:t>
            </a:r>
            <a:r>
              <a:rPr lang="en-US" sz="3200" b="1" dirty="0"/>
              <a:t>, </a:t>
            </a:r>
            <a:r>
              <a:rPr lang="en-US" sz="3200" b="1" dirty="0" err="1"/>
              <a:t>পাহাড়</a:t>
            </a:r>
            <a:r>
              <a:rPr lang="en-US" sz="3200" b="1" dirty="0"/>
              <a:t> </a:t>
            </a:r>
            <a:r>
              <a:rPr lang="en-US" sz="3200" b="1" dirty="0" err="1"/>
              <a:t>পর্বত</a:t>
            </a:r>
            <a:r>
              <a:rPr lang="en-US" sz="3200" b="1" dirty="0"/>
              <a:t> </a:t>
            </a:r>
            <a:r>
              <a:rPr lang="en-US" sz="3200" b="1" dirty="0" err="1"/>
              <a:t>ইত্যাদি</a:t>
            </a:r>
            <a:r>
              <a:rPr lang="en-US" sz="3200" b="1" dirty="0"/>
              <a:t> </a:t>
            </a:r>
            <a:r>
              <a:rPr lang="en-US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9864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>
            <a:extLst>
              <a:ext uri="{FF2B5EF4-FFF2-40B4-BE49-F238E27FC236}">
                <a16:creationId xmlns:a16="http://schemas.microsoft.com/office/drawing/2014/main" id="{4BD010FF-85AA-4715-93AB-B374AEF0D62C}"/>
              </a:ext>
            </a:extLst>
          </p:cNvPr>
          <p:cNvSpPr/>
          <p:nvPr/>
        </p:nvSpPr>
        <p:spPr>
          <a:xfrm>
            <a:off x="304800" y="228600"/>
            <a:ext cx="8534400" cy="6208426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F0CBF-36B9-47E0-B722-06CFF2CDDECE}"/>
              </a:ext>
            </a:extLst>
          </p:cNvPr>
          <p:cNvSpPr txBox="1"/>
          <p:nvPr/>
        </p:nvSpPr>
        <p:spPr>
          <a:xfrm>
            <a:off x="1676400" y="10668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প্রাকৃতিক</a:t>
            </a:r>
            <a:r>
              <a:rPr lang="en-US" sz="3200" b="1" dirty="0"/>
              <a:t> </a:t>
            </a:r>
            <a:r>
              <a:rPr lang="en-US" sz="3200" b="1" dirty="0" err="1"/>
              <a:t>সম্পদ</a:t>
            </a:r>
            <a:r>
              <a:rPr lang="en-US" sz="3200" b="1" dirty="0"/>
              <a:t> </a:t>
            </a:r>
            <a:r>
              <a:rPr lang="en-US" sz="3200" b="1" dirty="0" err="1"/>
              <a:t>কাকে</a:t>
            </a:r>
            <a:r>
              <a:rPr lang="en-US" sz="3200" b="1" dirty="0"/>
              <a:t> </a:t>
            </a:r>
            <a:r>
              <a:rPr lang="en-US" sz="3200" b="1" dirty="0" err="1"/>
              <a:t>বলে</a:t>
            </a:r>
            <a:r>
              <a:rPr lang="en-US" sz="3200" b="1" dirty="0"/>
              <a:t> 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DE3051-2FC3-4CD7-918C-65B23B19D410}"/>
              </a:ext>
            </a:extLst>
          </p:cNvPr>
          <p:cNvSpPr txBox="1"/>
          <p:nvPr/>
        </p:nvSpPr>
        <p:spPr>
          <a:xfrm>
            <a:off x="1066800" y="2438400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প্রকৃতির</a:t>
            </a:r>
            <a:r>
              <a:rPr lang="en-US" sz="2800" b="1" dirty="0"/>
              <a:t> </a:t>
            </a:r>
            <a:r>
              <a:rPr lang="en-US" sz="2800" b="1" dirty="0" err="1"/>
              <a:t>কাছ</a:t>
            </a:r>
            <a:r>
              <a:rPr lang="en-US" sz="2800" b="1" dirty="0"/>
              <a:t> </a:t>
            </a:r>
            <a:r>
              <a:rPr lang="en-US" sz="2800" b="1" dirty="0" err="1"/>
              <a:t>থেকে</a:t>
            </a:r>
            <a:r>
              <a:rPr lang="en-US" sz="2800" b="1" dirty="0"/>
              <a:t> </a:t>
            </a:r>
            <a:r>
              <a:rPr lang="en-US" sz="2800" b="1" dirty="0" err="1"/>
              <a:t>পাওয়া</a:t>
            </a:r>
            <a:r>
              <a:rPr lang="en-US" sz="2800" b="1" dirty="0"/>
              <a:t> </a:t>
            </a:r>
            <a:r>
              <a:rPr lang="en-US" sz="2800" b="1" dirty="0" err="1"/>
              <a:t>সব</a:t>
            </a:r>
            <a:r>
              <a:rPr lang="en-US" sz="2800" b="1" dirty="0"/>
              <a:t> </a:t>
            </a:r>
            <a:r>
              <a:rPr lang="en-US" sz="2800" b="1" dirty="0" err="1"/>
              <a:t>বস্তুকেই</a:t>
            </a:r>
            <a:r>
              <a:rPr lang="en-US" sz="2800" b="1" dirty="0"/>
              <a:t> </a:t>
            </a:r>
            <a:r>
              <a:rPr lang="en-US" sz="2800" b="1" dirty="0" err="1"/>
              <a:t>প্রাকৃতিক</a:t>
            </a:r>
            <a:r>
              <a:rPr lang="en-US" sz="2800" b="1" dirty="0"/>
              <a:t> </a:t>
            </a:r>
            <a:r>
              <a:rPr lang="en-US" sz="2800" b="1" dirty="0" err="1"/>
              <a:t>সম্পদ</a:t>
            </a:r>
            <a:r>
              <a:rPr lang="en-US" sz="2800" b="1" dirty="0"/>
              <a:t> </a:t>
            </a:r>
            <a:r>
              <a:rPr lang="en-US" sz="2800" b="1" dirty="0" err="1"/>
              <a:t>বলে</a:t>
            </a:r>
            <a:r>
              <a:rPr lang="en-US" sz="2800" b="1" dirty="0"/>
              <a:t> ।</a:t>
            </a:r>
            <a:r>
              <a:rPr lang="en-US" sz="2800" b="1" dirty="0" err="1"/>
              <a:t>মানুষ</a:t>
            </a:r>
            <a:r>
              <a:rPr lang="en-US" sz="2800" b="1" dirty="0"/>
              <a:t> </a:t>
            </a:r>
            <a:r>
              <a:rPr lang="en-US" sz="2800" b="1" dirty="0" err="1"/>
              <a:t>প্রকৃতি</a:t>
            </a:r>
            <a:r>
              <a:rPr lang="en-US" sz="2800" b="1" dirty="0"/>
              <a:t> </a:t>
            </a:r>
            <a:r>
              <a:rPr lang="en-US" sz="2800" b="1" dirty="0" err="1"/>
              <a:t>থেকেই</a:t>
            </a:r>
            <a:r>
              <a:rPr lang="en-US" sz="2800" b="1" dirty="0"/>
              <a:t> </a:t>
            </a:r>
            <a:r>
              <a:rPr lang="en-US" sz="2800" b="1" dirty="0" err="1"/>
              <a:t>এই</a:t>
            </a:r>
            <a:r>
              <a:rPr lang="en-US" sz="2800" b="1" dirty="0"/>
              <a:t> </a:t>
            </a:r>
            <a:r>
              <a:rPr lang="en-US" sz="2800" b="1" dirty="0" err="1"/>
              <a:t>সম্পদ</a:t>
            </a:r>
            <a:r>
              <a:rPr lang="en-US" sz="2800" b="1" dirty="0"/>
              <a:t> </a:t>
            </a:r>
            <a:r>
              <a:rPr lang="en-US" sz="2800" b="1" dirty="0" err="1"/>
              <a:t>আহরণ</a:t>
            </a:r>
            <a:r>
              <a:rPr lang="en-US" sz="2800" b="1" dirty="0"/>
              <a:t> </a:t>
            </a:r>
            <a:r>
              <a:rPr lang="en-US" sz="2800" b="1" dirty="0" err="1"/>
              <a:t>করে</a:t>
            </a:r>
            <a:r>
              <a:rPr lang="en-US" sz="2800" b="1" dirty="0"/>
              <a:t> </a:t>
            </a:r>
            <a:r>
              <a:rPr lang="en-US" sz="2800" b="1" dirty="0" err="1"/>
              <a:t>আর্থনৈতিক</a:t>
            </a:r>
            <a:r>
              <a:rPr lang="en-US" sz="2800" b="1" dirty="0"/>
              <a:t> ও </a:t>
            </a:r>
            <a:r>
              <a:rPr lang="en-US" sz="2800" b="1" dirty="0" err="1"/>
              <a:t>সামাজিক</a:t>
            </a:r>
            <a:r>
              <a:rPr lang="en-US" sz="2800" b="1" dirty="0"/>
              <a:t> </a:t>
            </a:r>
            <a:r>
              <a:rPr lang="en-US" sz="2800" b="1" dirty="0" err="1"/>
              <a:t>জীবনের</a:t>
            </a:r>
            <a:r>
              <a:rPr lang="en-US" sz="2800" b="1" dirty="0"/>
              <a:t> </a:t>
            </a:r>
            <a:r>
              <a:rPr lang="en-US" sz="2800" b="1" dirty="0" err="1"/>
              <a:t>উন্নতি</a:t>
            </a:r>
            <a:r>
              <a:rPr lang="en-US" sz="2800" b="1" dirty="0"/>
              <a:t> </a:t>
            </a:r>
            <a:r>
              <a:rPr lang="en-US" sz="2800" b="1" dirty="0" err="1"/>
              <a:t>ঘটায়</a:t>
            </a:r>
            <a:r>
              <a:rPr lang="en-US" sz="2800" b="1" dirty="0"/>
              <a:t> । </a:t>
            </a:r>
          </a:p>
          <a:p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119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808A661B-03F2-4BF7-A0FD-D2411654D0A2}"/>
              </a:ext>
            </a:extLst>
          </p:cNvPr>
          <p:cNvSpPr/>
          <p:nvPr/>
        </p:nvSpPr>
        <p:spPr>
          <a:xfrm>
            <a:off x="259081" y="640081"/>
            <a:ext cx="45719" cy="45719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F3C80B-042E-4E8F-BD2B-CDFFE5B93846}"/>
              </a:ext>
            </a:extLst>
          </p:cNvPr>
          <p:cNvSpPr/>
          <p:nvPr/>
        </p:nvSpPr>
        <p:spPr>
          <a:xfrm>
            <a:off x="3077552" y="2050325"/>
            <a:ext cx="3131421" cy="25978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বাংলাদেশের</a:t>
            </a:r>
            <a:endParaRPr lang="en-US" sz="2800" b="1" dirty="0"/>
          </a:p>
          <a:p>
            <a:pPr algn="ctr"/>
            <a:r>
              <a:rPr lang="en-US" sz="2800" b="1" dirty="0" err="1"/>
              <a:t>প্রাকৃতিক</a:t>
            </a:r>
            <a:r>
              <a:rPr lang="en-US" sz="2800" b="1" dirty="0"/>
              <a:t> </a:t>
            </a:r>
            <a:r>
              <a:rPr lang="en-US" sz="2800" b="1" dirty="0" err="1"/>
              <a:t>সম্পদ</a:t>
            </a:r>
            <a:r>
              <a:rPr lang="en-US" b="1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5A4F4F-55C2-42A2-B1EF-8F52E767B6B3}"/>
              </a:ext>
            </a:extLst>
          </p:cNvPr>
          <p:cNvSpPr/>
          <p:nvPr/>
        </p:nvSpPr>
        <p:spPr>
          <a:xfrm>
            <a:off x="6718364" y="2269949"/>
            <a:ext cx="1777583" cy="18566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মৎস্য</a:t>
            </a:r>
            <a:r>
              <a:rPr lang="en-US" sz="2400" b="1" dirty="0"/>
              <a:t> </a:t>
            </a:r>
            <a:r>
              <a:rPr lang="en-US" sz="2400" b="1" dirty="0" err="1"/>
              <a:t>সম্পদ</a:t>
            </a:r>
            <a:r>
              <a:rPr lang="en-US" sz="2400" b="1" dirty="0"/>
              <a:t>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A4DE7F6-183A-4669-84BB-90C74FF0787A}"/>
              </a:ext>
            </a:extLst>
          </p:cNvPr>
          <p:cNvSpPr/>
          <p:nvPr/>
        </p:nvSpPr>
        <p:spPr>
          <a:xfrm>
            <a:off x="3844570" y="4780343"/>
            <a:ext cx="1543987" cy="18566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খনিজ</a:t>
            </a:r>
            <a:r>
              <a:rPr lang="en-US" sz="2400" b="1" dirty="0"/>
              <a:t> </a:t>
            </a:r>
            <a:r>
              <a:rPr lang="en-US" sz="2400" b="1" dirty="0" err="1"/>
              <a:t>সম্পদ</a:t>
            </a:r>
            <a:r>
              <a:rPr lang="en-US" sz="2400" b="1" dirty="0"/>
              <a:t>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D5B9B8-C547-45E9-9712-87B7F54A006F}"/>
              </a:ext>
            </a:extLst>
          </p:cNvPr>
          <p:cNvSpPr/>
          <p:nvPr/>
        </p:nvSpPr>
        <p:spPr>
          <a:xfrm>
            <a:off x="1533565" y="3832323"/>
            <a:ext cx="1543987" cy="18566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নদ-নদী</a:t>
            </a:r>
            <a:r>
              <a:rPr lang="en-US" dirty="0"/>
              <a:t>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1A0424F-4CF8-4B4F-A039-D8D184A55127}"/>
              </a:ext>
            </a:extLst>
          </p:cNvPr>
          <p:cNvSpPr/>
          <p:nvPr/>
        </p:nvSpPr>
        <p:spPr>
          <a:xfrm>
            <a:off x="1254022" y="1290373"/>
            <a:ext cx="1809358" cy="18566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মাটি</a:t>
            </a:r>
            <a:r>
              <a:rPr lang="en-US" dirty="0"/>
              <a:t>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B4237F-6477-4231-A6EB-CF1AC375B2C6}"/>
              </a:ext>
            </a:extLst>
          </p:cNvPr>
          <p:cNvSpPr/>
          <p:nvPr/>
        </p:nvSpPr>
        <p:spPr>
          <a:xfrm>
            <a:off x="3495988" y="89567"/>
            <a:ext cx="1543988" cy="18566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 </a:t>
            </a:r>
            <a:r>
              <a:rPr lang="en-US" sz="2400" b="1" dirty="0" err="1"/>
              <a:t>সমুদ্র</a:t>
            </a:r>
            <a:r>
              <a:rPr lang="en-US" sz="2400" b="1" dirty="0"/>
              <a:t> </a:t>
            </a:r>
            <a:r>
              <a:rPr lang="en-US" sz="2400" b="1" dirty="0" err="1"/>
              <a:t>সম্পদ</a:t>
            </a:r>
            <a:r>
              <a:rPr lang="en-US" sz="2400" b="1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BDB4F-E163-4CBC-8402-4164A9DDE62F}"/>
              </a:ext>
            </a:extLst>
          </p:cNvPr>
          <p:cNvSpPr/>
          <p:nvPr/>
        </p:nvSpPr>
        <p:spPr>
          <a:xfrm>
            <a:off x="5832852" y="4337729"/>
            <a:ext cx="1777583" cy="18566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বনজ</a:t>
            </a:r>
            <a:r>
              <a:rPr lang="en-US" sz="2400" b="1" dirty="0"/>
              <a:t> </a:t>
            </a:r>
            <a:r>
              <a:rPr lang="en-US" sz="2400" b="1" dirty="0" err="1"/>
              <a:t>সম্পদ</a:t>
            </a:r>
            <a:r>
              <a:rPr lang="en-US" sz="2400" b="1" dirty="0"/>
              <a:t>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A12703-88F6-4F05-A7A4-D853211BF83A}"/>
              </a:ext>
            </a:extLst>
          </p:cNvPr>
          <p:cNvSpPr/>
          <p:nvPr/>
        </p:nvSpPr>
        <p:spPr>
          <a:xfrm>
            <a:off x="5583837" y="504139"/>
            <a:ext cx="1777583" cy="18566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প্রাণি</a:t>
            </a:r>
            <a:r>
              <a:rPr lang="en-US" sz="2400" b="1" dirty="0"/>
              <a:t> </a:t>
            </a:r>
            <a:r>
              <a:rPr lang="en-US" sz="2400" b="1" dirty="0" err="1"/>
              <a:t>সম্পদ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98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8839200" cy="42143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6096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0792AA-D9DA-4A6A-B9EE-A8966674E6BE}"/>
              </a:ext>
            </a:extLst>
          </p:cNvPr>
          <p:cNvSpPr/>
          <p:nvPr/>
        </p:nvSpPr>
        <p:spPr>
          <a:xfrm>
            <a:off x="152400" y="5105400"/>
            <a:ext cx="8839200" cy="16001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মাটি বাংলাদেশের মূল্যবান প্রাকৃতিক সম্পদ।এদেশের সমতল ভূমি খুবই উর্বর।বেশির ভাগ এলাকায় বছরে তিনটি ফসল উৎপন্ন হয়।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দেশের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১০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</a:t>
            </a:r>
            <a:r>
              <a:rPr kumimoji="0" lang="b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গের এক ভাগ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পাহাড়ি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অঞ্চল</a:t>
            </a:r>
            <a:r>
              <a:rPr kumimoji="0" lang="bn-I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ED3BC8-175F-4853-9617-345EF18E02D6}"/>
              </a:ext>
            </a:extLst>
          </p:cNvPr>
          <p:cNvSpPr/>
          <p:nvPr/>
        </p:nvSpPr>
        <p:spPr>
          <a:xfrm>
            <a:off x="152400" y="108467"/>
            <a:ext cx="8839200" cy="6857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/>
              <a:t>মাটি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473</Words>
  <Application>Microsoft Office PowerPoint</Application>
  <PresentationFormat>On-screen Show (4:3)</PresentationFormat>
  <Paragraphs>66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 TECHNOLOGY</dc:creator>
  <cp:lastModifiedBy>thanvin antor</cp:lastModifiedBy>
  <cp:revision>46</cp:revision>
  <dcterms:created xsi:type="dcterms:W3CDTF">2020-12-08T08:33:07Z</dcterms:created>
  <dcterms:modified xsi:type="dcterms:W3CDTF">2020-12-16T13:52:02Z</dcterms:modified>
</cp:coreProperties>
</file>