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24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-528" y="-30"/>
      </p:cViewPr>
      <p:guideLst>
        <p:guide orient="horz" pos="2024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83A1-701D-4B2B-8605-8610088753A5}" type="datetimeFigureOut">
              <a:rPr lang="en-GB" smtClean="0"/>
              <a:pPr/>
              <a:t>16/12/2020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9F00-EAE2-4D10-B16D-8BC3B31210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83121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83A1-701D-4B2B-8605-8610088753A5}" type="datetimeFigureOut">
              <a:rPr lang="en-GB" smtClean="0"/>
              <a:pPr/>
              <a:t>16/12/2020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9F00-EAE2-4D10-B16D-8BC3B31210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37278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83A1-701D-4B2B-8605-8610088753A5}" type="datetimeFigureOut">
              <a:rPr lang="en-GB" smtClean="0"/>
              <a:pPr/>
              <a:t>16/12/2020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9F00-EAE2-4D10-B16D-8BC3B31210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26434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83A1-701D-4B2B-8605-8610088753A5}" type="datetimeFigureOut">
              <a:rPr lang="en-GB" smtClean="0"/>
              <a:pPr/>
              <a:t>16/12/2020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9F00-EAE2-4D10-B16D-8BC3B31210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97466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83A1-701D-4B2B-8605-8610088753A5}" type="datetimeFigureOut">
              <a:rPr lang="en-GB" smtClean="0"/>
              <a:pPr/>
              <a:t>16/12/2020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9F00-EAE2-4D10-B16D-8BC3B31210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28353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83A1-701D-4B2B-8605-8610088753A5}" type="datetimeFigureOut">
              <a:rPr lang="en-GB" smtClean="0"/>
              <a:pPr/>
              <a:t>16/12/2020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9F00-EAE2-4D10-B16D-8BC3B31210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90785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83A1-701D-4B2B-8605-8610088753A5}" type="datetimeFigureOut">
              <a:rPr lang="en-GB" smtClean="0"/>
              <a:pPr/>
              <a:t>16/12/2020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9F00-EAE2-4D10-B16D-8BC3B31210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01772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83A1-701D-4B2B-8605-8610088753A5}" type="datetimeFigureOut">
              <a:rPr lang="en-GB" smtClean="0"/>
              <a:pPr/>
              <a:t>16/12/2020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9F00-EAE2-4D10-B16D-8BC3B31210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87534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83A1-701D-4B2B-8605-8610088753A5}" type="datetimeFigureOut">
              <a:rPr lang="en-GB" smtClean="0"/>
              <a:pPr/>
              <a:t>16/12/2020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9F00-EAE2-4D10-B16D-8BC3B31210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0312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83A1-701D-4B2B-8605-8610088753A5}" type="datetimeFigureOut">
              <a:rPr lang="en-GB" smtClean="0"/>
              <a:pPr/>
              <a:t>16/12/2020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9F00-EAE2-4D10-B16D-8BC3B31210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48578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83A1-701D-4B2B-8605-8610088753A5}" type="datetimeFigureOut">
              <a:rPr lang="en-GB" smtClean="0"/>
              <a:pPr/>
              <a:t>16/12/2020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9F00-EAE2-4D10-B16D-8BC3B31210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30197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483A1-701D-4B2B-8605-8610088753A5}" type="datetimeFigureOut">
              <a:rPr lang="en-GB" smtClean="0"/>
              <a:pPr/>
              <a:t>16/12/2020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19F00-EAE2-4D10-B16D-8BC3B31210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1063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microsoft.com/office/2007/relationships/hdphoto" Target="../media/hdphoto4.wdp"/><Relationship Id="rId5" Type="http://schemas.openxmlformats.org/officeDocument/2006/relationships/image" Target="../media/image21.png"/><Relationship Id="rId10" Type="http://schemas.openxmlformats.org/officeDocument/2006/relationships/image" Target="../media/image29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microsoft.com/office/2007/relationships/hdphoto" Target="../media/hdphoto3.wdp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32.png"/><Relationship Id="rId17" Type="http://schemas.openxmlformats.org/officeDocument/2006/relationships/image" Target="../media/image34.png"/><Relationship Id="rId2" Type="http://schemas.openxmlformats.org/officeDocument/2006/relationships/image" Target="../media/image18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microsoft.com/office/2007/relationships/hdphoto" Target="../media/hdphoto4.wdp"/><Relationship Id="rId5" Type="http://schemas.openxmlformats.org/officeDocument/2006/relationships/image" Target="../media/image21.png"/><Relationship Id="rId1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0.png"/><Relationship Id="rId9" Type="http://schemas.openxmlformats.org/officeDocument/2006/relationships/image" Target="../media/image31.png"/><Relationship Id="rId1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4.png"/><Relationship Id="rId7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10" Type="http://schemas.microsoft.com/office/2007/relationships/hdphoto" Target="../media/hdphoto2.wdp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hdphoto" Target="../media/hdphoto4.wdp"/><Relationship Id="rId3" Type="http://schemas.openxmlformats.org/officeDocument/2006/relationships/image" Target="../media/image19.png"/><Relationship Id="rId7" Type="http://schemas.microsoft.com/office/2007/relationships/hdphoto" Target="../media/hdphoto2.wdp"/><Relationship Id="rId12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6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microsoft.com/office/2007/relationships/hdphoto" Target="../media/hdphoto4.wdp"/><Relationship Id="rId5" Type="http://schemas.openxmlformats.org/officeDocument/2006/relationships/image" Target="../media/image21.png"/><Relationship Id="rId10" Type="http://schemas.openxmlformats.org/officeDocument/2006/relationships/image" Target="../media/image28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microsoft.com/office/2007/relationships/hdphoto" Target="../media/hdphoto4.wdp"/><Relationship Id="rId5" Type="http://schemas.openxmlformats.org/officeDocument/2006/relationships/image" Target="../media/image21.png"/><Relationship Id="rId10" Type="http://schemas.openxmlformats.org/officeDocument/2006/relationships/image" Target="../media/image29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124200" y="0"/>
            <a:ext cx="6527800" cy="82597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15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স্বাগতম</a:t>
            </a:r>
            <a:endParaRPr kumimoji="0" lang="en-US" sz="11500" b="1" i="0" u="none" strike="noStrike" kern="1200" cap="none" spc="0" normalizeH="0" baseline="0" noProof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6" name="Picture 2" descr="C:\Users\sukanto\Desktop\BKB Sir\Image\types-of-flowers-15797190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333500"/>
            <a:ext cx="9994900" cy="541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16822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955335" y="1732652"/>
            <a:ext cx="34861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456178" y="1270237"/>
                <a:ext cx="582559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78" y="1270237"/>
                <a:ext cx="582559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/>
          <p:cNvCxnSpPr/>
          <p:nvPr/>
        </p:nvCxnSpPr>
        <p:spPr>
          <a:xfrm>
            <a:off x="955335" y="2044648"/>
            <a:ext cx="34861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0" name="TextBox 29"/>
              <p:cNvSpPr txBox="1"/>
              <p:nvPr/>
            </p:nvSpPr>
            <p:spPr>
              <a:xfrm>
                <a:off x="465755" y="1727956"/>
                <a:ext cx="495093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55" y="1727956"/>
                <a:ext cx="495093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/>
          <p:cNvCxnSpPr/>
          <p:nvPr/>
        </p:nvCxnSpPr>
        <p:spPr>
          <a:xfrm>
            <a:off x="955335" y="2381934"/>
            <a:ext cx="304602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7" name="TextBox 36"/>
              <p:cNvSpPr txBox="1"/>
              <p:nvPr/>
            </p:nvSpPr>
            <p:spPr>
              <a:xfrm>
                <a:off x="387866" y="2043380"/>
                <a:ext cx="541128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66" y="2043380"/>
                <a:ext cx="541128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/>
          <p:cNvCxnSpPr/>
          <p:nvPr/>
        </p:nvCxnSpPr>
        <p:spPr>
          <a:xfrm>
            <a:off x="1537536" y="5688459"/>
            <a:ext cx="5759864" cy="0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4" name="TextBox 43"/>
              <p:cNvSpPr txBox="1"/>
              <p:nvPr/>
            </p:nvSpPr>
            <p:spPr>
              <a:xfrm>
                <a:off x="393872" y="2425682"/>
                <a:ext cx="644865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72" y="2425682"/>
                <a:ext cx="644865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/>
          <p:cNvSpPr/>
          <p:nvPr/>
        </p:nvSpPr>
        <p:spPr>
          <a:xfrm>
            <a:off x="-367633" y="6323439"/>
            <a:ext cx="14744700" cy="94748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8937374" y="1094931"/>
            <a:ext cx="2366502" cy="1553685"/>
            <a:chOff x="8937374" y="480068"/>
            <a:chExt cx="2645026" cy="1737090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8937374" y="2217158"/>
              <a:ext cx="264502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8976151" y="480068"/>
              <a:ext cx="1514634" cy="172950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/>
          <p:cNvSpPr txBox="1"/>
          <p:nvPr/>
        </p:nvSpPr>
        <p:spPr>
          <a:xfrm>
            <a:off x="4989294" y="449588"/>
            <a:ext cx="2478306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000" b="1" dirty="0" err="1" smtClean="0"/>
              <a:t>সম্পাদ্য</a:t>
            </a:r>
            <a:r>
              <a:rPr lang="en-GB" sz="4000" b="1" dirty="0" smtClean="0"/>
              <a:t>-১</a:t>
            </a:r>
            <a:endParaRPr lang="en-GB" b="1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955335" y="2706639"/>
            <a:ext cx="34861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038737" y="1732652"/>
            <a:ext cx="34861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038737" y="2044648"/>
            <a:ext cx="34861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038737" y="2381934"/>
            <a:ext cx="304602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>
            <a:off x="4111929" y="4932815"/>
            <a:ext cx="1256484" cy="1585751"/>
          </a:xfrm>
          <a:prstGeom prst="arc">
            <a:avLst>
              <a:gd name="adj1" fmla="val 19338066"/>
              <a:gd name="adj2" fmla="val 2539722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1134732" y="5388638"/>
                <a:ext cx="3733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732" y="5388638"/>
                <a:ext cx="373307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5" name="TextBox 24"/>
              <p:cNvSpPr txBox="1"/>
              <p:nvPr/>
            </p:nvSpPr>
            <p:spPr>
              <a:xfrm>
                <a:off x="7267903" y="5421825"/>
                <a:ext cx="3733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7903" y="5421825"/>
                <a:ext cx="373307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6" name="TextBox 25"/>
              <p:cNvSpPr txBox="1"/>
              <p:nvPr/>
            </p:nvSpPr>
            <p:spPr>
              <a:xfrm>
                <a:off x="5368413" y="5714122"/>
                <a:ext cx="38887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413" y="5714122"/>
                <a:ext cx="388877" cy="369332"/>
              </a:xfrm>
              <a:prstGeom prst="rect">
                <a:avLst/>
              </a:prstGeom>
              <a:blipFill>
                <a:blip r:embed="rId8"/>
                <a:stretch>
                  <a:fillRect l="-3175"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7" name="TextBox 26"/>
              <p:cNvSpPr txBox="1"/>
              <p:nvPr/>
            </p:nvSpPr>
            <p:spPr>
              <a:xfrm>
                <a:off x="3445475" y="5739784"/>
                <a:ext cx="38887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475" y="5739784"/>
                <a:ext cx="38887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c 3"/>
          <p:cNvSpPr/>
          <p:nvPr/>
        </p:nvSpPr>
        <p:spPr>
          <a:xfrm>
            <a:off x="8319059" y="1750403"/>
            <a:ext cx="1946786" cy="1946786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 rot="10800000" flipV="1">
            <a:off x="-6497144" y="-298542"/>
            <a:ext cx="5138326" cy="544844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Arc 40"/>
          <p:cNvSpPr/>
          <p:nvPr/>
        </p:nvSpPr>
        <p:spPr>
          <a:xfrm>
            <a:off x="1310570" y="4277033"/>
            <a:ext cx="1946786" cy="2781988"/>
          </a:xfrm>
          <a:prstGeom prst="arc">
            <a:avLst>
              <a:gd name="adj1" fmla="val 15876787"/>
              <a:gd name="adj2" fmla="val 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rc 2"/>
          <p:cNvSpPr/>
          <p:nvPr/>
        </p:nvSpPr>
        <p:spPr>
          <a:xfrm rot="17319199">
            <a:off x="9131466" y="1717290"/>
            <a:ext cx="1769806" cy="1769806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Arc 41"/>
          <p:cNvSpPr/>
          <p:nvPr/>
        </p:nvSpPr>
        <p:spPr>
          <a:xfrm rot="17319199">
            <a:off x="2212129" y="4395981"/>
            <a:ext cx="1769806" cy="1769806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1599980" y="1737349"/>
            <a:ext cx="3880967" cy="3928432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-11601182" y="6271537"/>
            <a:ext cx="15525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 smtClean="0"/>
              <a:t>অংকন</a:t>
            </a:r>
            <a:r>
              <a:rPr lang="en-GB" sz="4000" dirty="0" smtClean="0"/>
              <a:t>: ৩ । A </a:t>
            </a:r>
            <a:r>
              <a:rPr lang="en-GB" sz="4000" dirty="0" err="1" smtClean="0"/>
              <a:t>বিন্দুকে</a:t>
            </a:r>
            <a:r>
              <a:rPr lang="en-GB" sz="4000" dirty="0" smtClean="0"/>
              <a:t> </a:t>
            </a:r>
            <a:r>
              <a:rPr lang="en-GB" sz="4000" dirty="0" err="1" smtClean="0"/>
              <a:t>কেন্দ্র</a:t>
            </a:r>
            <a:r>
              <a:rPr lang="en-GB" sz="4000" dirty="0" smtClean="0"/>
              <a:t> </a:t>
            </a:r>
            <a:r>
              <a:rPr lang="en-GB" sz="4000" dirty="0" err="1" smtClean="0"/>
              <a:t>করে</a:t>
            </a:r>
            <a:r>
              <a:rPr lang="en-GB" sz="4000" dirty="0" smtClean="0"/>
              <a:t> </a:t>
            </a:r>
            <a:r>
              <a:rPr lang="en-GB" sz="4000" dirty="0" smtClean="0">
                <a:sym typeface="Symbol" panose="05050102010706020507" pitchFamily="18" charset="2"/>
              </a:rPr>
              <a:t>c </a:t>
            </a:r>
            <a:r>
              <a:rPr lang="en-GB" sz="4000" dirty="0" err="1" smtClean="0">
                <a:sym typeface="Symbol" panose="05050102010706020507" pitchFamily="18" charset="2"/>
              </a:rPr>
              <a:t>এর</a:t>
            </a:r>
            <a:r>
              <a:rPr lang="en-GB" sz="4000" dirty="0" smtClean="0">
                <a:sym typeface="Symbol" panose="05050102010706020507" pitchFamily="18" charset="2"/>
              </a:rPr>
              <a:t> </a:t>
            </a:r>
            <a:r>
              <a:rPr lang="en-GB" sz="4000" dirty="0" err="1" smtClean="0">
                <a:sym typeface="Symbol" panose="05050102010706020507" pitchFamily="18" charset="2"/>
              </a:rPr>
              <a:t>সমান</a:t>
            </a:r>
            <a:r>
              <a:rPr lang="en-GB" sz="4000" dirty="0" smtClean="0">
                <a:sym typeface="Symbol" panose="05050102010706020507" pitchFamily="18" charset="2"/>
              </a:rPr>
              <a:t> </a:t>
            </a:r>
            <a:r>
              <a:rPr lang="en-GB" sz="4000" dirty="0" err="1" smtClean="0">
                <a:sym typeface="Symbol" panose="05050102010706020507" pitchFamily="18" charset="2"/>
              </a:rPr>
              <a:t>ব্যাসার্ধ</a:t>
            </a:r>
            <a:r>
              <a:rPr lang="en-GB" sz="4000" dirty="0" smtClean="0">
                <a:sym typeface="Symbol" panose="05050102010706020507" pitchFamily="18" charset="2"/>
              </a:rPr>
              <a:t> </a:t>
            </a:r>
            <a:r>
              <a:rPr lang="en-GB" sz="4000" dirty="0" err="1" smtClean="0">
                <a:sym typeface="Symbol" panose="05050102010706020507" pitchFamily="18" charset="2"/>
              </a:rPr>
              <a:t>নিয়ে</a:t>
            </a:r>
            <a:r>
              <a:rPr lang="en-GB" sz="4000" dirty="0" smtClean="0">
                <a:sym typeface="Symbol" panose="05050102010706020507" pitchFamily="18" charset="2"/>
              </a:rPr>
              <a:t> </a:t>
            </a:r>
            <a:r>
              <a:rPr lang="en-GB" sz="4000" dirty="0" err="1" smtClean="0">
                <a:sym typeface="Symbol" panose="05050102010706020507" pitchFamily="18" charset="2"/>
              </a:rPr>
              <a:t>একটি</a:t>
            </a:r>
            <a:r>
              <a:rPr lang="en-GB" sz="4000" dirty="0" smtClean="0">
                <a:sym typeface="Symbol" panose="05050102010706020507" pitchFamily="18" charset="2"/>
              </a:rPr>
              <a:t> </a:t>
            </a:r>
            <a:r>
              <a:rPr lang="en-GB" sz="4000" dirty="0" err="1" smtClean="0">
                <a:sym typeface="Symbol" panose="05050102010706020507" pitchFamily="18" charset="2"/>
              </a:rPr>
              <a:t>বৃত্তচাপ</a:t>
            </a:r>
            <a:r>
              <a:rPr lang="en-GB" sz="4000" dirty="0" smtClean="0">
                <a:sym typeface="Symbol" panose="05050102010706020507" pitchFamily="18" charset="2"/>
              </a:rPr>
              <a:t> </a:t>
            </a:r>
            <a:r>
              <a:rPr lang="en-GB" sz="4000" dirty="0" err="1" smtClean="0">
                <a:sym typeface="Symbol" panose="05050102010706020507" pitchFamily="18" charset="2"/>
              </a:rPr>
              <a:t>অঙ্কন</a:t>
            </a:r>
            <a:r>
              <a:rPr lang="en-GB" sz="4000" dirty="0" smtClean="0">
                <a:sym typeface="Symbol" panose="05050102010706020507" pitchFamily="18" charset="2"/>
              </a:rPr>
              <a:t> </a:t>
            </a:r>
            <a:r>
              <a:rPr lang="en-GB" sz="4000" dirty="0" err="1" smtClean="0">
                <a:sym typeface="Symbol" panose="05050102010706020507" pitchFamily="18" charset="2"/>
              </a:rPr>
              <a:t>করি</a:t>
            </a:r>
            <a:r>
              <a:rPr lang="en-GB" sz="4000" dirty="0" smtClean="0">
                <a:sym typeface="Symbol" panose="05050102010706020507" pitchFamily="18" charset="2"/>
              </a:rPr>
              <a:t>।</a:t>
            </a:r>
            <a:endParaRPr lang="en-GB" sz="2800" dirty="0"/>
          </a:p>
        </p:txBody>
      </p:sp>
      <p:sp>
        <p:nvSpPr>
          <p:cNvPr id="52" name="TextBox 51"/>
          <p:cNvSpPr txBox="1"/>
          <p:nvPr/>
        </p:nvSpPr>
        <p:spPr>
          <a:xfrm>
            <a:off x="3876849" y="2684292"/>
            <a:ext cx="90606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200" dirty="0"/>
              <a:t>A</a:t>
            </a:r>
            <a:endParaRPr lang="en-GB" sz="2400" dirty="0" smtClean="0"/>
          </a:p>
        </p:txBody>
      </p:sp>
      <p:grpSp>
        <p:nvGrpSpPr>
          <p:cNvPr id="54" name="Group 53"/>
          <p:cNvGrpSpPr/>
          <p:nvPr/>
        </p:nvGrpSpPr>
        <p:grpSpPr>
          <a:xfrm rot="10800000" flipV="1">
            <a:off x="-2830121" y="-1274942"/>
            <a:ext cx="7613035" cy="7401245"/>
            <a:chOff x="2854925" y="372688"/>
            <a:chExt cx="6250214" cy="6076336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 xmlns="">
                    <a14:imgLayer r:embed="rId11">
                      <a14:imgEffect>
                        <a14:backgroundRemoval t="615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54925" y="967568"/>
              <a:ext cx="3306172" cy="2478314"/>
            </a:xfrm>
            <a:prstGeom prst="rect">
              <a:avLst/>
            </a:prstGeom>
          </p:spPr>
        </p:pic>
        <p:sp>
          <p:nvSpPr>
            <p:cNvPr id="56" name="Oval 55"/>
            <p:cNvSpPr/>
            <p:nvPr/>
          </p:nvSpPr>
          <p:spPr>
            <a:xfrm>
              <a:off x="3028803" y="372688"/>
              <a:ext cx="6076336" cy="607633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Arc 6"/>
          <p:cNvSpPr/>
          <p:nvPr/>
        </p:nvSpPr>
        <p:spPr>
          <a:xfrm>
            <a:off x="3197529" y="3029082"/>
            <a:ext cx="914400" cy="914400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5383122" y="1369035"/>
            <a:ext cx="38887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200" dirty="0"/>
              <a:t>F</a:t>
            </a:r>
            <a:endParaRPr lang="en-GB" sz="2400" dirty="0" smtClean="0"/>
          </a:p>
        </p:txBody>
      </p:sp>
      <p:sp>
        <p:nvSpPr>
          <p:cNvPr id="9" name="Arc 8"/>
          <p:cNvSpPr/>
          <p:nvPr/>
        </p:nvSpPr>
        <p:spPr>
          <a:xfrm rot="2447491">
            <a:off x="4830240" y="2110385"/>
            <a:ext cx="2412466" cy="2412466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7829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664 -0.03935 L 4.58333E-6 2.77556E-1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47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0.25221 0.1159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955335" y="1732652"/>
            <a:ext cx="34861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456178" y="1270237"/>
                <a:ext cx="582559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78" y="1270237"/>
                <a:ext cx="582559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/>
          <p:cNvCxnSpPr/>
          <p:nvPr/>
        </p:nvCxnSpPr>
        <p:spPr>
          <a:xfrm>
            <a:off x="955335" y="2044648"/>
            <a:ext cx="34861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0" name="TextBox 29"/>
              <p:cNvSpPr txBox="1"/>
              <p:nvPr/>
            </p:nvSpPr>
            <p:spPr>
              <a:xfrm>
                <a:off x="465755" y="1727956"/>
                <a:ext cx="495093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55" y="1727956"/>
                <a:ext cx="495093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/>
          <p:cNvCxnSpPr/>
          <p:nvPr/>
        </p:nvCxnSpPr>
        <p:spPr>
          <a:xfrm>
            <a:off x="955335" y="2381934"/>
            <a:ext cx="304602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7" name="TextBox 36"/>
              <p:cNvSpPr txBox="1"/>
              <p:nvPr/>
            </p:nvSpPr>
            <p:spPr>
              <a:xfrm>
                <a:off x="387866" y="2043380"/>
                <a:ext cx="541128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66" y="2043380"/>
                <a:ext cx="541128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/>
          <p:cNvCxnSpPr/>
          <p:nvPr/>
        </p:nvCxnSpPr>
        <p:spPr>
          <a:xfrm>
            <a:off x="1537536" y="5688459"/>
            <a:ext cx="5759864" cy="0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4" name="TextBox 43"/>
              <p:cNvSpPr txBox="1"/>
              <p:nvPr/>
            </p:nvSpPr>
            <p:spPr>
              <a:xfrm>
                <a:off x="393872" y="2425682"/>
                <a:ext cx="644865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72" y="2425682"/>
                <a:ext cx="644865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/>
          <p:cNvSpPr/>
          <p:nvPr/>
        </p:nvSpPr>
        <p:spPr>
          <a:xfrm>
            <a:off x="-623873" y="5998679"/>
            <a:ext cx="14744700" cy="94748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8937374" y="1094931"/>
            <a:ext cx="2366502" cy="1553685"/>
            <a:chOff x="8937374" y="480068"/>
            <a:chExt cx="2645026" cy="1737090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8937374" y="2217158"/>
              <a:ext cx="264502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8976151" y="480068"/>
              <a:ext cx="1514634" cy="172950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/>
          <p:cNvSpPr txBox="1"/>
          <p:nvPr/>
        </p:nvSpPr>
        <p:spPr>
          <a:xfrm>
            <a:off x="4989294" y="449588"/>
            <a:ext cx="273230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000" b="1" dirty="0" err="1" smtClean="0"/>
              <a:t>সম্পাদ্য</a:t>
            </a:r>
            <a:r>
              <a:rPr lang="en-GB" sz="4000" b="1" dirty="0" smtClean="0"/>
              <a:t>-১</a:t>
            </a:r>
            <a:endParaRPr lang="en-GB" b="1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955335" y="2706639"/>
            <a:ext cx="34861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038737" y="1732652"/>
            <a:ext cx="34861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038737" y="2044648"/>
            <a:ext cx="34861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038737" y="2381934"/>
            <a:ext cx="304602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>
            <a:off x="4111929" y="4932815"/>
            <a:ext cx="1256484" cy="1585751"/>
          </a:xfrm>
          <a:prstGeom prst="arc">
            <a:avLst>
              <a:gd name="adj1" fmla="val 19338066"/>
              <a:gd name="adj2" fmla="val 2539722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1134732" y="5388638"/>
                <a:ext cx="3733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732" y="5388638"/>
                <a:ext cx="373307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5" name="TextBox 24"/>
              <p:cNvSpPr txBox="1"/>
              <p:nvPr/>
            </p:nvSpPr>
            <p:spPr>
              <a:xfrm>
                <a:off x="7267903" y="5421825"/>
                <a:ext cx="3733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7903" y="5421825"/>
                <a:ext cx="373307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6" name="TextBox 25"/>
              <p:cNvSpPr txBox="1"/>
              <p:nvPr/>
            </p:nvSpPr>
            <p:spPr>
              <a:xfrm>
                <a:off x="5368413" y="5714122"/>
                <a:ext cx="388877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413" y="5714122"/>
                <a:ext cx="388877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7" name="TextBox 26"/>
              <p:cNvSpPr txBox="1"/>
              <p:nvPr/>
            </p:nvSpPr>
            <p:spPr>
              <a:xfrm>
                <a:off x="5847462" y="4197220"/>
                <a:ext cx="38887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7462" y="4197220"/>
                <a:ext cx="388877" cy="369332"/>
              </a:xfrm>
              <a:prstGeom prst="rect">
                <a:avLst/>
              </a:prstGeom>
              <a:blipFill>
                <a:blip r:embed="rId9"/>
                <a:stretch>
                  <a:fillRect l="-1563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c 3"/>
          <p:cNvSpPr/>
          <p:nvPr/>
        </p:nvSpPr>
        <p:spPr>
          <a:xfrm>
            <a:off x="8319059" y="1750403"/>
            <a:ext cx="1946786" cy="1946786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 rot="10800000" flipV="1">
            <a:off x="-6497144" y="-298542"/>
            <a:ext cx="5138326" cy="544844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Arc 40"/>
          <p:cNvSpPr/>
          <p:nvPr/>
        </p:nvSpPr>
        <p:spPr>
          <a:xfrm>
            <a:off x="1310570" y="4277033"/>
            <a:ext cx="1946786" cy="2781988"/>
          </a:xfrm>
          <a:prstGeom prst="arc">
            <a:avLst>
              <a:gd name="adj1" fmla="val 15187773"/>
              <a:gd name="adj2" fmla="val 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rc 2"/>
          <p:cNvSpPr/>
          <p:nvPr/>
        </p:nvSpPr>
        <p:spPr>
          <a:xfrm rot="17319199">
            <a:off x="9131466" y="1717290"/>
            <a:ext cx="1769806" cy="1769806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Arc 41"/>
          <p:cNvSpPr/>
          <p:nvPr/>
        </p:nvSpPr>
        <p:spPr>
          <a:xfrm rot="17319199">
            <a:off x="2212129" y="4395981"/>
            <a:ext cx="1769806" cy="1769806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1599980" y="1737349"/>
            <a:ext cx="3880967" cy="3928432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-22149254" y="6021898"/>
            <a:ext cx="23780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 smtClean="0"/>
              <a:t>অংকন</a:t>
            </a:r>
            <a:r>
              <a:rPr lang="en-GB" sz="4000" dirty="0" smtClean="0"/>
              <a:t>: ৩ । C </a:t>
            </a:r>
            <a:r>
              <a:rPr lang="en-GB" sz="4000" dirty="0" err="1" smtClean="0"/>
              <a:t>বিন্দুকে</a:t>
            </a:r>
            <a:r>
              <a:rPr lang="en-GB" sz="4000" dirty="0" smtClean="0"/>
              <a:t> </a:t>
            </a:r>
            <a:r>
              <a:rPr lang="en-GB" sz="4000" dirty="0" err="1" smtClean="0"/>
              <a:t>কেন্দ্র</a:t>
            </a:r>
            <a:r>
              <a:rPr lang="en-GB" sz="4000" dirty="0" smtClean="0"/>
              <a:t> </a:t>
            </a:r>
            <a:r>
              <a:rPr lang="en-GB" sz="4000" dirty="0" err="1" smtClean="0"/>
              <a:t>করে</a:t>
            </a:r>
            <a:r>
              <a:rPr lang="en-GB" sz="4000" dirty="0" smtClean="0"/>
              <a:t> </a:t>
            </a:r>
            <a:r>
              <a:rPr lang="en-GB" sz="4000" dirty="0">
                <a:sym typeface="Symbol" panose="05050102010706020507" pitchFamily="18" charset="2"/>
              </a:rPr>
              <a:t>d</a:t>
            </a:r>
            <a:r>
              <a:rPr lang="en-GB" sz="4000" dirty="0" smtClean="0">
                <a:sym typeface="Symbol" panose="05050102010706020507" pitchFamily="18" charset="2"/>
              </a:rPr>
              <a:t> </a:t>
            </a:r>
            <a:r>
              <a:rPr lang="en-GB" sz="4000" dirty="0" err="1" smtClean="0">
                <a:sym typeface="Symbol" panose="05050102010706020507" pitchFamily="18" charset="2"/>
              </a:rPr>
              <a:t>এর</a:t>
            </a:r>
            <a:r>
              <a:rPr lang="en-GB" sz="4000" dirty="0" smtClean="0">
                <a:sym typeface="Symbol" panose="05050102010706020507" pitchFamily="18" charset="2"/>
              </a:rPr>
              <a:t> </a:t>
            </a:r>
            <a:r>
              <a:rPr lang="en-GB" sz="4000" dirty="0" err="1" smtClean="0">
                <a:sym typeface="Symbol" panose="05050102010706020507" pitchFamily="18" charset="2"/>
              </a:rPr>
              <a:t>সমান</a:t>
            </a:r>
            <a:r>
              <a:rPr lang="en-GB" sz="4000" dirty="0" smtClean="0">
                <a:sym typeface="Symbol" panose="05050102010706020507" pitchFamily="18" charset="2"/>
              </a:rPr>
              <a:t> </a:t>
            </a:r>
            <a:r>
              <a:rPr lang="en-GB" sz="4000" dirty="0" err="1" smtClean="0">
                <a:sym typeface="Symbol" panose="05050102010706020507" pitchFamily="18" charset="2"/>
              </a:rPr>
              <a:t>ব্যাসার্ধ</a:t>
            </a:r>
            <a:r>
              <a:rPr lang="en-GB" sz="4000" dirty="0" smtClean="0">
                <a:sym typeface="Symbol" panose="05050102010706020507" pitchFamily="18" charset="2"/>
              </a:rPr>
              <a:t> </a:t>
            </a:r>
            <a:r>
              <a:rPr lang="en-GB" sz="4000" dirty="0" err="1" smtClean="0">
                <a:sym typeface="Symbol" panose="05050102010706020507" pitchFamily="18" charset="2"/>
              </a:rPr>
              <a:t>নিয়ে</a:t>
            </a:r>
            <a:r>
              <a:rPr lang="en-GB" sz="4000" dirty="0" smtClean="0">
                <a:sym typeface="Symbol" panose="05050102010706020507" pitchFamily="18" charset="2"/>
              </a:rPr>
              <a:t> </a:t>
            </a:r>
            <a:r>
              <a:rPr lang="en-GB" sz="4000" dirty="0" err="1" smtClean="0">
                <a:sym typeface="Symbol" panose="05050102010706020507" pitchFamily="18" charset="2"/>
              </a:rPr>
              <a:t>একটি</a:t>
            </a:r>
            <a:r>
              <a:rPr lang="en-GB" sz="4000" dirty="0" smtClean="0">
                <a:sym typeface="Symbol" panose="05050102010706020507" pitchFamily="18" charset="2"/>
              </a:rPr>
              <a:t> </a:t>
            </a:r>
            <a:r>
              <a:rPr lang="en-GB" sz="4000" dirty="0" err="1" smtClean="0">
                <a:sym typeface="Symbol" panose="05050102010706020507" pitchFamily="18" charset="2"/>
              </a:rPr>
              <a:t>বৃত্তচাপ</a:t>
            </a:r>
            <a:r>
              <a:rPr lang="en-GB" sz="4000" dirty="0" smtClean="0">
                <a:sym typeface="Symbol" panose="05050102010706020507" pitchFamily="18" charset="2"/>
              </a:rPr>
              <a:t> </a:t>
            </a:r>
            <a:r>
              <a:rPr lang="en-GB" sz="4000" dirty="0" err="1" smtClean="0">
                <a:sym typeface="Symbol" panose="05050102010706020507" pitchFamily="18" charset="2"/>
              </a:rPr>
              <a:t>অঙ্কন</a:t>
            </a:r>
            <a:r>
              <a:rPr lang="en-GB" sz="4000" dirty="0" smtClean="0">
                <a:sym typeface="Symbol" panose="05050102010706020507" pitchFamily="18" charset="2"/>
              </a:rPr>
              <a:t> </a:t>
            </a:r>
            <a:r>
              <a:rPr lang="en-GB" sz="4000" dirty="0" err="1" smtClean="0">
                <a:sym typeface="Symbol" panose="05050102010706020507" pitchFamily="18" charset="2"/>
              </a:rPr>
              <a:t>করি</a:t>
            </a:r>
            <a:r>
              <a:rPr lang="en-GB" sz="4000" dirty="0" smtClean="0">
                <a:sym typeface="Symbol" panose="05050102010706020507" pitchFamily="18" charset="2"/>
              </a:rPr>
              <a:t>। </a:t>
            </a:r>
            <a:r>
              <a:rPr lang="en-GB" sz="4000" dirty="0" err="1" smtClean="0">
                <a:sym typeface="Symbol" panose="05050102010706020507" pitchFamily="18" charset="2"/>
              </a:rPr>
              <a:t>বৃত্তচাপ</a:t>
            </a:r>
            <a:r>
              <a:rPr lang="en-GB" sz="4000" dirty="0" smtClean="0">
                <a:sym typeface="Symbol" panose="05050102010706020507" pitchFamily="18" charset="2"/>
              </a:rPr>
              <a:t> </a:t>
            </a:r>
            <a:r>
              <a:rPr lang="en-GB" sz="4000" dirty="0" err="1" smtClean="0">
                <a:sym typeface="Symbol" panose="05050102010706020507" pitchFamily="18" charset="2"/>
              </a:rPr>
              <a:t>দ্বয়</a:t>
            </a:r>
            <a:r>
              <a:rPr lang="en-GB" sz="4000" dirty="0" smtClean="0">
                <a:sym typeface="Symbol" panose="05050102010706020507" pitchFamily="18" charset="2"/>
              </a:rPr>
              <a:t> </a:t>
            </a:r>
            <a:r>
              <a:rPr lang="en-GB" sz="4000" dirty="0" err="1" smtClean="0">
                <a:sym typeface="Symbol" panose="05050102010706020507" pitchFamily="18" charset="2"/>
              </a:rPr>
              <a:t>পরস্পর</a:t>
            </a:r>
            <a:r>
              <a:rPr lang="en-GB" sz="4000" dirty="0" smtClean="0">
                <a:sym typeface="Symbol" panose="05050102010706020507" pitchFamily="18" charset="2"/>
              </a:rPr>
              <a:t> D </a:t>
            </a:r>
            <a:r>
              <a:rPr lang="en-GB" sz="4000" dirty="0" err="1" smtClean="0">
                <a:sym typeface="Symbol" panose="05050102010706020507" pitchFamily="18" charset="2"/>
              </a:rPr>
              <a:t>বিন্দুতে</a:t>
            </a:r>
            <a:r>
              <a:rPr lang="en-GB" sz="4000" dirty="0" smtClean="0">
                <a:sym typeface="Symbol" panose="05050102010706020507" pitchFamily="18" charset="2"/>
              </a:rPr>
              <a:t> </a:t>
            </a:r>
            <a:r>
              <a:rPr lang="en-GB" sz="4000" dirty="0" err="1" smtClean="0">
                <a:sym typeface="Symbol" panose="05050102010706020507" pitchFamily="18" charset="2"/>
              </a:rPr>
              <a:t>ছেদ</a:t>
            </a:r>
            <a:r>
              <a:rPr lang="en-GB" sz="4000" dirty="0" smtClean="0">
                <a:sym typeface="Symbol" panose="05050102010706020507" pitchFamily="18" charset="2"/>
              </a:rPr>
              <a:t> </a:t>
            </a:r>
            <a:r>
              <a:rPr lang="en-GB" sz="4000" dirty="0" err="1" smtClean="0">
                <a:sym typeface="Symbol" panose="05050102010706020507" pitchFamily="18" charset="2"/>
              </a:rPr>
              <a:t>করে</a:t>
            </a:r>
            <a:r>
              <a:rPr lang="en-GB" sz="4000" dirty="0" smtClean="0">
                <a:sym typeface="Symbol" panose="05050102010706020507" pitchFamily="18" charset="2"/>
              </a:rPr>
              <a:t>। A, D </a:t>
            </a:r>
            <a:r>
              <a:rPr lang="en-GB" sz="4000" dirty="0">
                <a:sym typeface="Symbol" panose="05050102010706020507" pitchFamily="18" charset="2"/>
              </a:rPr>
              <a:t> </a:t>
            </a:r>
            <a:r>
              <a:rPr lang="en-GB" sz="4000" dirty="0" smtClean="0">
                <a:sym typeface="Symbol" panose="05050102010706020507" pitchFamily="18" charset="2"/>
              </a:rPr>
              <a:t>ও C, D </a:t>
            </a:r>
            <a:r>
              <a:rPr lang="en-GB" sz="4000" dirty="0" err="1" smtClean="0">
                <a:sym typeface="Symbol" panose="05050102010706020507" pitchFamily="18" charset="2"/>
              </a:rPr>
              <a:t>যোগ</a:t>
            </a:r>
            <a:r>
              <a:rPr lang="en-GB" sz="4000" dirty="0" smtClean="0">
                <a:sym typeface="Symbol" panose="05050102010706020507" pitchFamily="18" charset="2"/>
              </a:rPr>
              <a:t> </a:t>
            </a:r>
            <a:r>
              <a:rPr lang="en-GB" sz="4000" dirty="0" err="1" smtClean="0">
                <a:sym typeface="Symbol" panose="05050102010706020507" pitchFamily="18" charset="2"/>
              </a:rPr>
              <a:t>করি</a:t>
            </a:r>
            <a:r>
              <a:rPr lang="en-GB" sz="4000" dirty="0" smtClean="0">
                <a:sym typeface="Symbol" panose="05050102010706020507" pitchFamily="18" charset="2"/>
              </a:rPr>
              <a:t>।</a:t>
            </a:r>
            <a:endParaRPr lang="en-GB" sz="2800" dirty="0"/>
          </a:p>
        </p:txBody>
      </p:sp>
      <p:sp>
        <p:nvSpPr>
          <p:cNvPr id="52" name="TextBox 51"/>
          <p:cNvSpPr txBox="1"/>
          <p:nvPr/>
        </p:nvSpPr>
        <p:spPr>
          <a:xfrm>
            <a:off x="3876849" y="2684292"/>
            <a:ext cx="90606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200" dirty="0"/>
              <a:t>A</a:t>
            </a:r>
            <a:endParaRPr lang="en-GB" sz="2400" dirty="0" smtClean="0"/>
          </a:p>
        </p:txBody>
      </p:sp>
      <p:grpSp>
        <p:nvGrpSpPr>
          <p:cNvPr id="54" name="Group 53"/>
          <p:cNvGrpSpPr/>
          <p:nvPr/>
        </p:nvGrpSpPr>
        <p:grpSpPr>
          <a:xfrm rot="10800000" flipV="1">
            <a:off x="-10319705" y="-523888"/>
            <a:ext cx="8231563" cy="7401245"/>
            <a:chOff x="2347121" y="372688"/>
            <a:chExt cx="6758018" cy="6076336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 xmlns="">
                    <a14:imgLayer r:embed="rId11">
                      <a14:imgEffect>
                        <a14:backgroundRemoval t="615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347121" y="967568"/>
              <a:ext cx="3813977" cy="2478314"/>
            </a:xfrm>
            <a:prstGeom prst="rect">
              <a:avLst/>
            </a:prstGeom>
          </p:spPr>
        </p:pic>
        <p:sp>
          <p:nvSpPr>
            <p:cNvPr id="56" name="Oval 55"/>
            <p:cNvSpPr/>
            <p:nvPr/>
          </p:nvSpPr>
          <p:spPr>
            <a:xfrm>
              <a:off x="3028803" y="372688"/>
              <a:ext cx="6076336" cy="607633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Arc 6"/>
          <p:cNvSpPr/>
          <p:nvPr/>
        </p:nvSpPr>
        <p:spPr>
          <a:xfrm>
            <a:off x="3197529" y="3029082"/>
            <a:ext cx="914400" cy="914400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5383122" y="1369035"/>
            <a:ext cx="38887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200" dirty="0"/>
              <a:t>F</a:t>
            </a:r>
            <a:endParaRPr lang="en-GB" sz="2400" dirty="0" smtClean="0"/>
          </a:p>
        </p:txBody>
      </p:sp>
      <p:sp>
        <p:nvSpPr>
          <p:cNvPr id="9" name="Arc 8"/>
          <p:cNvSpPr/>
          <p:nvPr/>
        </p:nvSpPr>
        <p:spPr>
          <a:xfrm rot="2447491">
            <a:off x="4830240" y="2110385"/>
            <a:ext cx="2412466" cy="2412466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Arc 45"/>
          <p:cNvSpPr/>
          <p:nvPr/>
        </p:nvSpPr>
        <p:spPr>
          <a:xfrm rot="21426515">
            <a:off x="5221804" y="2830204"/>
            <a:ext cx="2915303" cy="2412466"/>
          </a:xfrm>
          <a:prstGeom prst="arc">
            <a:avLst>
              <a:gd name="adj1" fmla="val 15571478"/>
              <a:gd name="adj2" fmla="val 2111028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9845" b="94819" l="2069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4729" y="1564022"/>
            <a:ext cx="2762250" cy="1838325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3981500" y="2887628"/>
            <a:ext cx="3268484" cy="36198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66603">
            <a:off x="3345822" y="3108809"/>
            <a:ext cx="4224894" cy="76206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9845" b="94819" l="2069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7984939">
            <a:off x="3852663" y="3495855"/>
            <a:ext cx="2762250" cy="1796132"/>
          </a:xfrm>
          <a:prstGeom prst="rect">
            <a:avLst/>
          </a:prstGeom>
        </p:spPr>
      </p:pic>
      <p:cxnSp>
        <p:nvCxnSpPr>
          <p:cNvPr id="60" name="Straight Connector 59"/>
          <p:cNvCxnSpPr/>
          <p:nvPr/>
        </p:nvCxnSpPr>
        <p:spPr>
          <a:xfrm flipV="1">
            <a:off x="5364229" y="2906052"/>
            <a:ext cx="1802925" cy="281778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134146">
            <a:off x="3629907" y="3909268"/>
            <a:ext cx="6248493" cy="735528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7189499" y="2434022"/>
            <a:ext cx="38887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200" dirty="0" smtClean="0"/>
              <a:t>D</a:t>
            </a:r>
            <a:endParaRPr lang="en-GB" sz="2400" dirty="0" smtClean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9" name="TextBox 48"/>
              <p:cNvSpPr txBox="1"/>
              <p:nvPr/>
            </p:nvSpPr>
            <p:spPr>
              <a:xfrm>
                <a:off x="3597875" y="5892184"/>
                <a:ext cx="38887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875" y="5892184"/>
                <a:ext cx="388877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1" name="TextBox 50"/>
              <p:cNvSpPr txBox="1"/>
              <p:nvPr/>
            </p:nvSpPr>
            <p:spPr>
              <a:xfrm>
                <a:off x="5485417" y="2749197"/>
                <a:ext cx="38887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5417" y="2749197"/>
                <a:ext cx="388877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5" name="TextBox 64"/>
              <p:cNvSpPr txBox="1"/>
              <p:nvPr/>
            </p:nvSpPr>
            <p:spPr>
              <a:xfrm>
                <a:off x="2587373" y="3854454"/>
                <a:ext cx="38887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7373" y="3854454"/>
                <a:ext cx="388877" cy="369332"/>
              </a:xfrm>
              <a:prstGeom prst="rect">
                <a:avLst/>
              </a:prstGeom>
              <a:blipFill>
                <a:blip r:embed="rId1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24151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94 -4.44444E-6 L 0.60989 -0.0724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47" y="-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494 -0.07245 L 0.98112 0.358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2" y="2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3" presetClass="path" presetSubtype="0" accel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0.26432 -0.0525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16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3" presetClass="path" presetSubtype="0" accel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14453 -0.3881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27" y="-1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8" grpId="0"/>
      <p:bldP spid="46" grpId="0" animBg="1"/>
      <p:bldP spid="51" grpId="0" animBg="1"/>
      <p:bldP spid="6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 rot="700697">
            <a:off x="-4181165" y="20637"/>
            <a:ext cx="6457950" cy="6457950"/>
            <a:chOff x="2838450" y="19050"/>
            <a:chExt cx="6457950" cy="645795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005264" y="180461"/>
              <a:ext cx="2111374" cy="3107252"/>
            </a:xfrm>
            <a:prstGeom prst="rect">
              <a:avLst/>
            </a:prstGeom>
            <a:ln>
              <a:noFill/>
            </a:ln>
          </p:spPr>
        </p:pic>
        <p:sp>
          <p:nvSpPr>
            <p:cNvPr id="19" name="Oval 18"/>
            <p:cNvSpPr/>
            <p:nvPr/>
          </p:nvSpPr>
          <p:spPr>
            <a:xfrm>
              <a:off x="2838450" y="19050"/>
              <a:ext cx="6457950" cy="645795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930400" y="1473200"/>
            <a:ext cx="31877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/>
              <a:t>বাড়ীর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কাজ</a:t>
            </a:r>
            <a:endParaRPr lang="en-US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1536700" y="4032935"/>
            <a:ext cx="9232900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3200" b="1" dirty="0" err="1" smtClean="0"/>
              <a:t>সমস্যা</a:t>
            </a:r>
            <a:r>
              <a:rPr lang="en-GB" sz="3200" b="1" dirty="0" smtClean="0"/>
              <a:t> : </a:t>
            </a:r>
            <a:r>
              <a:rPr lang="en-GB" sz="3200" dirty="0" err="1" smtClean="0">
                <a:solidFill>
                  <a:srgbClr val="002060"/>
                </a:solidFill>
              </a:rPr>
              <a:t>চতুর্ভুজের</a:t>
            </a:r>
            <a:r>
              <a:rPr lang="en-GB" sz="3200" dirty="0" smtClean="0">
                <a:solidFill>
                  <a:srgbClr val="002060"/>
                </a:solidFill>
              </a:rPr>
              <a:t> </a:t>
            </a:r>
            <a:r>
              <a:rPr lang="en-GB" sz="3200" dirty="0" err="1" smtClean="0">
                <a:solidFill>
                  <a:srgbClr val="002060"/>
                </a:solidFill>
              </a:rPr>
              <a:t>চারটি</a:t>
            </a:r>
            <a:r>
              <a:rPr lang="en-GB" sz="3200" dirty="0" smtClean="0">
                <a:solidFill>
                  <a:srgbClr val="002060"/>
                </a:solidFill>
              </a:rPr>
              <a:t> </a:t>
            </a:r>
            <a:r>
              <a:rPr lang="en-GB" sz="3200" dirty="0" err="1" smtClean="0">
                <a:solidFill>
                  <a:srgbClr val="002060"/>
                </a:solidFill>
              </a:rPr>
              <a:t>বাহু</a:t>
            </a:r>
            <a:r>
              <a:rPr lang="en-GB" sz="3200" dirty="0" smtClean="0">
                <a:solidFill>
                  <a:srgbClr val="002060"/>
                </a:solidFill>
              </a:rPr>
              <a:t> </a:t>
            </a:r>
            <a:r>
              <a:rPr lang="en-GB" sz="3200" dirty="0" err="1" smtClean="0">
                <a:solidFill>
                  <a:srgbClr val="002060"/>
                </a:solidFill>
              </a:rPr>
              <a:t>যথাক্রমে</a:t>
            </a:r>
            <a:r>
              <a:rPr lang="en-GB" sz="3200" dirty="0" smtClean="0">
                <a:solidFill>
                  <a:srgbClr val="002060"/>
                </a:solidFill>
              </a:rPr>
              <a:t>  3 </a:t>
            </a:r>
            <a:r>
              <a:rPr lang="en-GB" sz="3200" dirty="0" err="1" smtClean="0">
                <a:solidFill>
                  <a:srgbClr val="002060"/>
                </a:solidFill>
              </a:rPr>
              <a:t>সেঃমিঃ</a:t>
            </a:r>
            <a:r>
              <a:rPr lang="en-GB" sz="3200" dirty="0" smtClean="0">
                <a:solidFill>
                  <a:srgbClr val="002060"/>
                </a:solidFill>
              </a:rPr>
              <a:t> 4 </a:t>
            </a:r>
            <a:r>
              <a:rPr lang="en-GB" sz="3200" dirty="0" err="1" smtClean="0">
                <a:solidFill>
                  <a:srgbClr val="002060"/>
                </a:solidFill>
              </a:rPr>
              <a:t>সেঃমিঃ</a:t>
            </a:r>
            <a:r>
              <a:rPr lang="en-GB" sz="3200" dirty="0" smtClean="0">
                <a:solidFill>
                  <a:srgbClr val="002060"/>
                </a:solidFill>
              </a:rPr>
              <a:t>  5 </a:t>
            </a:r>
            <a:r>
              <a:rPr lang="en-GB" sz="3200" dirty="0" err="1" smtClean="0">
                <a:solidFill>
                  <a:srgbClr val="002060"/>
                </a:solidFill>
              </a:rPr>
              <a:t>সেঃমিঃ</a:t>
            </a:r>
            <a:r>
              <a:rPr lang="en-GB" sz="3200" dirty="0" smtClean="0">
                <a:solidFill>
                  <a:srgbClr val="002060"/>
                </a:solidFill>
              </a:rPr>
              <a:t> 4.5 </a:t>
            </a:r>
            <a:r>
              <a:rPr lang="en-GB" sz="3200" dirty="0" err="1" smtClean="0">
                <a:solidFill>
                  <a:srgbClr val="002060"/>
                </a:solidFill>
              </a:rPr>
              <a:t>সেঃমিঃ</a:t>
            </a:r>
            <a:r>
              <a:rPr lang="en-GB" sz="3200" dirty="0" smtClean="0">
                <a:solidFill>
                  <a:srgbClr val="002060"/>
                </a:solidFill>
              </a:rPr>
              <a:t> ও </a:t>
            </a:r>
            <a:r>
              <a:rPr lang="en-GB" sz="3200" dirty="0" err="1" smtClean="0">
                <a:solidFill>
                  <a:srgbClr val="002060"/>
                </a:solidFill>
              </a:rPr>
              <a:t>একটি</a:t>
            </a:r>
            <a:r>
              <a:rPr lang="en-GB" sz="3200" dirty="0" smtClean="0">
                <a:solidFill>
                  <a:srgbClr val="002060"/>
                </a:solidFill>
              </a:rPr>
              <a:t> </a:t>
            </a:r>
            <a:r>
              <a:rPr lang="en-GB" sz="3200" dirty="0" err="1" smtClean="0">
                <a:solidFill>
                  <a:srgbClr val="002060"/>
                </a:solidFill>
              </a:rPr>
              <a:t>কোণ</a:t>
            </a:r>
            <a:r>
              <a:rPr lang="en-GB" sz="3200" dirty="0" smtClean="0">
                <a:solidFill>
                  <a:srgbClr val="002060"/>
                </a:solidFill>
              </a:rPr>
              <a:t>  </a:t>
            </a:r>
            <a:r>
              <a:rPr lang="en-GB" sz="3200" dirty="0" err="1" smtClean="0">
                <a:solidFill>
                  <a:srgbClr val="002060"/>
                </a:solidFill>
              </a:rPr>
              <a:t>ডিগ্রী</a:t>
            </a:r>
            <a:r>
              <a:rPr lang="en-GB" sz="3200" dirty="0" smtClean="0">
                <a:solidFill>
                  <a:srgbClr val="002060"/>
                </a:solidFill>
              </a:rPr>
              <a:t> 70 </a:t>
            </a:r>
            <a:r>
              <a:rPr lang="en-GB" sz="3200" dirty="0" err="1" smtClean="0">
                <a:solidFill>
                  <a:srgbClr val="002060"/>
                </a:solidFill>
              </a:rPr>
              <a:t>দেওয়া</a:t>
            </a:r>
            <a:r>
              <a:rPr lang="en-GB" sz="3200" dirty="0" smtClean="0">
                <a:solidFill>
                  <a:srgbClr val="002060"/>
                </a:solidFill>
              </a:rPr>
              <a:t> </a:t>
            </a:r>
            <a:r>
              <a:rPr lang="en-GB" sz="3200" dirty="0" err="1" smtClean="0">
                <a:solidFill>
                  <a:srgbClr val="002060"/>
                </a:solidFill>
              </a:rPr>
              <a:t>আছে</a:t>
            </a:r>
            <a:r>
              <a:rPr lang="en-GB" sz="3200" dirty="0" smtClean="0">
                <a:solidFill>
                  <a:srgbClr val="002060"/>
                </a:solidFill>
              </a:rPr>
              <a:t>। </a:t>
            </a:r>
            <a:r>
              <a:rPr lang="en-GB" sz="3200" dirty="0" err="1" smtClean="0">
                <a:solidFill>
                  <a:srgbClr val="002060"/>
                </a:solidFill>
              </a:rPr>
              <a:t>চতুর্ভুজটি</a:t>
            </a:r>
            <a:r>
              <a:rPr lang="en-GB" sz="3200" dirty="0" smtClean="0">
                <a:solidFill>
                  <a:srgbClr val="002060"/>
                </a:solidFill>
              </a:rPr>
              <a:t> </a:t>
            </a:r>
            <a:r>
              <a:rPr lang="en-GB" sz="3200" dirty="0" err="1" smtClean="0">
                <a:solidFill>
                  <a:srgbClr val="002060"/>
                </a:solidFill>
              </a:rPr>
              <a:t>আঁকতে</a:t>
            </a:r>
            <a:r>
              <a:rPr lang="en-GB" sz="3200" dirty="0" smtClean="0">
                <a:solidFill>
                  <a:srgbClr val="002060"/>
                </a:solidFill>
              </a:rPr>
              <a:t> </a:t>
            </a:r>
            <a:r>
              <a:rPr lang="en-GB" sz="3200" dirty="0" err="1" smtClean="0">
                <a:solidFill>
                  <a:srgbClr val="002060"/>
                </a:solidFill>
              </a:rPr>
              <a:t>হবে</a:t>
            </a:r>
            <a:r>
              <a:rPr lang="en-GB" sz="3200" dirty="0" smtClean="0">
                <a:solidFill>
                  <a:srgbClr val="002060"/>
                </a:solidFill>
              </a:rPr>
              <a:t>।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13" name="Picture 12" descr="d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2903" y="685409"/>
            <a:ext cx="5035963" cy="294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6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0.01389 L 0.57514 0.007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514 0.00718 L 0.72566 0.0071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26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39873"/>
            <a:ext cx="9652000" cy="58117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7114" y="1012875"/>
            <a:ext cx="529602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828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38301" y="3416300"/>
            <a:ext cx="5528602" cy="291083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আমিনুল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r>
              <a:rPr lang="bn-BD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endPara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দারোগাহাট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সিঃ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ইঃ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20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সীতাকুণ্ড</a:t>
            </a:r>
            <a:r>
              <a:rPr lang="en-US" sz="2400" b="1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চট্টগ্রাম</a:t>
            </a:r>
            <a:r>
              <a:rPr lang="en-US" sz="2400" b="1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ইমেইলঃ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ai01061972@gmail.com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9600" y="520700"/>
            <a:ext cx="2971800" cy="959584"/>
          </a:xfrm>
          <a:prstGeom prst="roundRect">
            <a:avLst>
              <a:gd name="adj" fmla="val 24055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bn-BD" sz="6600" b="1" dirty="0" smtClean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83500" y="3479800"/>
            <a:ext cx="3429000" cy="290497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ctr">
              <a:buNone/>
            </a:pPr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IN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গণিত</a:t>
            </a:r>
            <a:endParaRPr lang="en-US" sz="28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28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৮ম,</a:t>
            </a:r>
            <a:endParaRPr lang="bn-BD" sz="28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bn-BD" sz="28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জ্যামিতি</a:t>
            </a:r>
            <a:endParaRPr lang="en-US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চতুর্ভুজ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01531219501\Pictures\Image_15918892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1100" y="355600"/>
            <a:ext cx="2286000" cy="2667000"/>
          </a:xfrm>
          <a:prstGeom prst="rect">
            <a:avLst/>
          </a:prstGeom>
          <a:noFill/>
        </p:spPr>
      </p:pic>
      <p:pic>
        <p:nvPicPr>
          <p:cNvPr id="6" name="Picture 2" descr="Class 9-10 Book 2019 : NCTB Textbook 2019 for SSC for Android - APK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276" y="498098"/>
            <a:ext cx="2208628" cy="2651375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perspectiveFront"/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01701" y="2298700"/>
            <a:ext cx="10261600" cy="3990975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চতুর্ভুজ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600" dirty="0" smtClean="0">
              <a:solidFill>
                <a:srgbClr val="002060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0"/>
              </a:spcBef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+mj-cs"/>
              </a:rPr>
              <a:t>২।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চতুর্ভুজএর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+mj-cs"/>
              </a:rPr>
              <a:t>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ব্যাখ্যা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করতে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পারবে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  <a:p>
            <a:pPr marL="514350" lvl="0" indent="-514350">
              <a:lnSpc>
                <a:spcPct val="90000"/>
              </a:lnSpc>
              <a:spcBef>
                <a:spcPct val="0"/>
              </a:spcBef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0"/>
              </a:spcBef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৩।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বিভিন্ন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মাপের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বাহু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ও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কোণ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সাহায্যে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চতুর্ভুজ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পারবে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। </a:t>
            </a:r>
            <a:endParaRPr kumimoji="0" lang="as-IN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1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3655" y="514786"/>
            <a:ext cx="4435026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US" sz="6600" b="1" kern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400" b="1" kern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5400" y="1016000"/>
            <a:ext cx="33274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/>
              <a:t>পাঠ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ঘোষনা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803400" y="3073400"/>
            <a:ext cx="858520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/>
              <a:t>তাহলে</a:t>
            </a:r>
            <a:r>
              <a:rPr lang="en-US" sz="3200" dirty="0" smtClean="0"/>
              <a:t> </a:t>
            </a:r>
            <a:r>
              <a:rPr lang="en-US" sz="3200" dirty="0" err="1" smtClean="0"/>
              <a:t>চল</a:t>
            </a:r>
            <a:r>
              <a:rPr lang="en-US" sz="3200" dirty="0" smtClean="0"/>
              <a:t> </a:t>
            </a:r>
            <a:r>
              <a:rPr lang="en-US" sz="3200" dirty="0" err="1" smtClean="0"/>
              <a:t>এবার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আমরা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বিভিন্ন</a:t>
            </a:r>
            <a:r>
              <a:rPr lang="en-US" sz="3200" dirty="0" smtClean="0"/>
              <a:t> </a:t>
            </a:r>
            <a:r>
              <a:rPr lang="en-US" sz="3200" dirty="0" err="1" smtClean="0"/>
              <a:t>মাপের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বাহু</a:t>
            </a:r>
            <a:r>
              <a:rPr lang="en-US" sz="3200" dirty="0" smtClean="0"/>
              <a:t>, </a:t>
            </a:r>
            <a:r>
              <a:rPr lang="en-US" sz="3200" dirty="0" err="1" smtClean="0"/>
              <a:t>কোণ</a:t>
            </a:r>
            <a:r>
              <a:rPr lang="en-US" sz="3200" dirty="0" smtClean="0"/>
              <a:t> </a:t>
            </a:r>
            <a:r>
              <a:rPr lang="en-US" sz="3200" dirty="0" err="1" smtClean="0"/>
              <a:t>সর্ম্পকে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বিশ্লেষন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চতুর্ভুজ</a:t>
            </a:r>
            <a:r>
              <a:rPr lang="en-US" sz="3200" dirty="0" smtClean="0"/>
              <a:t> </a:t>
            </a:r>
            <a:r>
              <a:rPr lang="en-US" sz="3200" dirty="0" err="1" smtClean="0"/>
              <a:t>আকব</a:t>
            </a:r>
            <a:r>
              <a:rPr lang="en-US" sz="3200" dirty="0" smtClean="0"/>
              <a:t>।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4820103">
            <a:off x="-5555293" y="849573"/>
            <a:ext cx="5158854" cy="5158854"/>
            <a:chOff x="3516573" y="818869"/>
            <a:chExt cx="5158854" cy="515885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59191" y="1041780"/>
              <a:ext cx="1318697" cy="2414516"/>
            </a:xfrm>
            <a:prstGeom prst="rect">
              <a:avLst/>
            </a:prstGeom>
            <a:ln>
              <a:noFill/>
            </a:ln>
          </p:spPr>
        </p:pic>
        <p:sp>
          <p:nvSpPr>
            <p:cNvPr id="3" name="Oval 2"/>
            <p:cNvSpPr/>
            <p:nvPr/>
          </p:nvSpPr>
          <p:spPr>
            <a:xfrm>
              <a:off x="3516573" y="818869"/>
              <a:ext cx="5158854" cy="515885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1600200" y="1524000"/>
            <a:ext cx="34861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961150" y="1137010"/>
                <a:ext cx="45621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150" y="1137010"/>
                <a:ext cx="456215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9845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7821" y="-168141"/>
            <a:ext cx="2762250" cy="18383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8873" y="1653984"/>
            <a:ext cx="7296150" cy="593916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1594385" y="2498369"/>
            <a:ext cx="34861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0" name="TextBox 29"/>
              <p:cNvSpPr txBox="1"/>
              <p:nvPr/>
            </p:nvSpPr>
            <p:spPr>
              <a:xfrm>
                <a:off x="955335" y="2139955"/>
                <a:ext cx="45621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335" y="2139955"/>
                <a:ext cx="456215" cy="6771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9845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2956" y="933228"/>
            <a:ext cx="2762250" cy="183832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1158" y="2695950"/>
            <a:ext cx="7296150" cy="54255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 rot="4820103">
            <a:off x="-5686672" y="3604730"/>
            <a:ext cx="5158854" cy="5158854"/>
            <a:chOff x="3516573" y="818869"/>
            <a:chExt cx="5158854" cy="5158854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59191" y="1041780"/>
              <a:ext cx="1318697" cy="2414516"/>
            </a:xfrm>
            <a:prstGeom prst="rect">
              <a:avLst/>
            </a:prstGeom>
            <a:ln>
              <a:noFill/>
            </a:ln>
          </p:spPr>
        </p:pic>
        <p:sp>
          <p:nvSpPr>
            <p:cNvPr id="35" name="Oval 34"/>
            <p:cNvSpPr/>
            <p:nvPr/>
          </p:nvSpPr>
          <p:spPr>
            <a:xfrm>
              <a:off x="3516573" y="818869"/>
              <a:ext cx="5158854" cy="515885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36" name="Straight Connector 35"/>
          <p:cNvCxnSpPr/>
          <p:nvPr/>
        </p:nvCxnSpPr>
        <p:spPr>
          <a:xfrm>
            <a:off x="1468821" y="3579061"/>
            <a:ext cx="304602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7" name="TextBox 36"/>
              <p:cNvSpPr txBox="1"/>
              <p:nvPr/>
            </p:nvSpPr>
            <p:spPr>
              <a:xfrm>
                <a:off x="956269" y="3250352"/>
                <a:ext cx="40581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269" y="3250352"/>
                <a:ext cx="405816" cy="6771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9845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6442" y="2052020"/>
            <a:ext cx="2762250" cy="183832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5594" y="3763942"/>
            <a:ext cx="7296150" cy="541358"/>
          </a:xfrm>
          <a:prstGeom prst="rect">
            <a:avLst/>
          </a:prstGeom>
        </p:spPr>
      </p:pic>
      <p:cxnSp>
        <p:nvCxnSpPr>
          <p:cNvPr id="43" name="Straight Connector 42"/>
          <p:cNvCxnSpPr/>
          <p:nvPr/>
        </p:nvCxnSpPr>
        <p:spPr>
          <a:xfrm>
            <a:off x="1508039" y="4744555"/>
            <a:ext cx="34861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4" name="TextBox 43"/>
              <p:cNvSpPr txBox="1"/>
              <p:nvPr/>
            </p:nvSpPr>
            <p:spPr>
              <a:xfrm>
                <a:off x="852532" y="4395048"/>
                <a:ext cx="644865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532" y="4395048"/>
                <a:ext cx="644865" cy="6771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9845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0627" y="3304209"/>
            <a:ext cx="2762250" cy="183832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3442" y="4905767"/>
            <a:ext cx="7296150" cy="517133"/>
          </a:xfrm>
          <a:prstGeom prst="rect">
            <a:avLst/>
          </a:prstGeom>
        </p:spPr>
      </p:pic>
      <p:cxnSp>
        <p:nvCxnSpPr>
          <p:cNvPr id="50" name="Straight Connector 49"/>
          <p:cNvCxnSpPr/>
          <p:nvPr/>
        </p:nvCxnSpPr>
        <p:spPr>
          <a:xfrm>
            <a:off x="8937374" y="2217158"/>
            <a:ext cx="264502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-1104900" y="5622569"/>
            <a:ext cx="14744700" cy="13497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8" name="TextBox 47"/>
              <p:cNvSpPr txBox="1"/>
              <p:nvPr/>
            </p:nvSpPr>
            <p:spPr>
              <a:xfrm>
                <a:off x="-10218827" y="5849534"/>
                <a:ext cx="1521301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dirty="0" err="1" smtClean="0"/>
                  <a:t>অংকন</a:t>
                </a:r>
                <a:r>
                  <a:rPr lang="en-GB" sz="4000" dirty="0" smtClean="0"/>
                  <a:t>: </a:t>
                </a:r>
                <a:r>
                  <a:rPr lang="en-GB" sz="4000" dirty="0" err="1" smtClean="0"/>
                  <a:t>মনে</a:t>
                </a:r>
                <a:r>
                  <a:rPr lang="en-GB" sz="4000" dirty="0" smtClean="0"/>
                  <a:t/>
                </a:r>
                <a:r>
                  <a:rPr lang="en-GB" sz="4000" dirty="0" err="1" smtClean="0"/>
                  <a:t>করি</a:t>
                </a:r>
                <a:r>
                  <a:rPr lang="en-GB" sz="4000" dirty="0" smtClean="0"/>
                  <a:t/>
                </a:r>
                <a:r>
                  <a:rPr lang="en-GB" sz="4000" dirty="0" err="1" smtClean="0"/>
                  <a:t>চতুর্ভূজের</a:t>
                </a:r>
                <a:r>
                  <a:rPr lang="en-GB" sz="4000" dirty="0" smtClean="0"/>
                  <a:t/>
                </a:r>
                <a:r>
                  <a:rPr lang="en-GB" sz="4000" dirty="0" err="1" smtClean="0"/>
                  <a:t>চারটি</a:t>
                </a:r>
                <a:r>
                  <a:rPr lang="en-GB" sz="4000" dirty="0" smtClean="0"/>
                  <a:t/>
                </a:r>
                <a:r>
                  <a:rPr lang="en-GB" sz="4000" dirty="0" err="1" smtClean="0"/>
                  <a:t>বাহু</a:t>
                </a:r>
                <a:r>
                  <a:rPr lang="en-GB" sz="4000" dirty="0" smtClean="0"/>
                  <a:t> a, </a:t>
                </a:r>
                <a:r>
                  <a:rPr lang="en-GB" sz="4000" dirty="0" err="1" smtClean="0"/>
                  <a:t>b,c</a:t>
                </a:r>
                <a:r>
                  <a:rPr lang="en-GB" sz="4000" dirty="0" smtClean="0"/>
                  <a:t> d ও </a:t>
                </a:r>
                <a14:m>
                  <m:oMath xmlns:m="http://schemas.openxmlformats.org/officeDocument/2006/math">
                    <m:r>
                      <a:rPr lang="en-GB" sz="400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</m:t>
                    </m:r>
                  </m:oMath>
                </a14:m>
                <a:r>
                  <a:rPr lang="en-GB" sz="4000" dirty="0" smtClean="0"/>
                  <a:t>x </a:t>
                </a:r>
                <a:r>
                  <a:rPr lang="en-GB" sz="4000" dirty="0" err="1" smtClean="0"/>
                  <a:t>দেওয়া</a:t>
                </a:r>
                <a:r>
                  <a:rPr lang="en-GB" sz="4000" dirty="0" smtClean="0"/>
                  <a:t/>
                </a:r>
                <a:r>
                  <a:rPr lang="en-GB" sz="4000" dirty="0" err="1" smtClean="0"/>
                  <a:t>আছে</a:t>
                </a:r>
                <a:r>
                  <a:rPr lang="en-GB" sz="4000" dirty="0" smtClean="0"/>
                  <a:t>। </a:t>
                </a:r>
                <a:r>
                  <a:rPr lang="en-GB" sz="4000" dirty="0" err="1" smtClean="0"/>
                  <a:t>চতুর্ভূজটি</a:t>
                </a:r>
                <a:r>
                  <a:rPr lang="en-GB" sz="4000" dirty="0" smtClean="0"/>
                  <a:t/>
                </a:r>
                <a:r>
                  <a:rPr lang="en-GB" sz="4000" dirty="0" err="1" smtClean="0"/>
                  <a:t>আঁকতে</a:t>
                </a:r>
                <a:r>
                  <a:rPr lang="en-GB" sz="4000" dirty="0" smtClean="0"/>
                  <a:t/>
                </a:r>
                <a:r>
                  <a:rPr lang="en-GB" sz="4000" dirty="0" err="1" smtClean="0"/>
                  <a:t>হবে</a:t>
                </a:r>
                <a:r>
                  <a:rPr lang="en-GB" sz="4000" dirty="0" smtClean="0"/>
                  <a:t>।</a:t>
                </a:r>
                <a:endParaRPr lang="en-GB" sz="2800" dirty="0"/>
              </a:p>
            </p:txBody>
          </p:sp>
        </mc:Choice>
        <mc:Fallback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218827" y="5849534"/>
                <a:ext cx="15213015" cy="707886"/>
              </a:xfrm>
              <a:prstGeom prst="rect">
                <a:avLst/>
              </a:prstGeom>
              <a:blipFill>
                <a:blip r:embed="rId11"/>
                <a:stretch>
                  <a:fillRect l="-1443" t="-26724" b="-405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9845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9785" y="1665454"/>
            <a:ext cx="2762250" cy="1838325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246448" y="110498"/>
            <a:ext cx="117360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 smtClean="0"/>
              <a:t>সম্পাদ্য</a:t>
            </a:r>
            <a:r>
              <a:rPr lang="en-GB" sz="3200" b="1" dirty="0" smtClean="0"/>
              <a:t>-১: </a:t>
            </a:r>
            <a:r>
              <a:rPr lang="en-GB" sz="3200" b="1" dirty="0" err="1" smtClean="0"/>
              <a:t>চতুর্ভুজের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চারটি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বাহু</a:t>
            </a:r>
            <a:r>
              <a:rPr lang="en-GB" sz="3200" b="1" dirty="0" smtClean="0"/>
              <a:t> ও </a:t>
            </a:r>
            <a:r>
              <a:rPr lang="en-GB" sz="3200" b="1" dirty="0" err="1" smtClean="0"/>
              <a:t>একটি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কোণ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দেওয়া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আছে</a:t>
            </a:r>
            <a:r>
              <a:rPr lang="en-GB" sz="3200" b="1" dirty="0" smtClean="0"/>
              <a:t>। </a:t>
            </a:r>
            <a:r>
              <a:rPr lang="en-GB" sz="3200" b="1" dirty="0" err="1" smtClean="0"/>
              <a:t>চতুর্ভুজটি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আঁকতে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হবে</a:t>
            </a:r>
            <a:r>
              <a:rPr lang="en-GB" sz="3200" b="1" dirty="0" smtClean="0"/>
              <a:t>।</a:t>
            </a:r>
            <a:endParaRPr lang="en-GB" sz="3200" b="1" dirty="0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3777" y="3335230"/>
            <a:ext cx="5133227" cy="762066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>
          <a:xfrm flipV="1">
            <a:off x="8977143" y="536664"/>
            <a:ext cx="1463042" cy="167209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9845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660493">
            <a:off x="7686234" y="1113626"/>
            <a:ext cx="2762250" cy="183832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729309">
            <a:off x="7918007" y="1789645"/>
            <a:ext cx="5133227" cy="76206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47" name="TextBox 46"/>
              <p:cNvSpPr txBox="1"/>
              <p:nvPr/>
            </p:nvSpPr>
            <p:spPr>
              <a:xfrm>
                <a:off x="9751451" y="1460032"/>
                <a:ext cx="45621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1451" y="1460032"/>
                <a:ext cx="456215" cy="6771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49308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088 L 0.27865 0.0169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2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0.27865 0.0081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2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0.24414 0.00856 " pathEditMode="relative" rAng="0" ptsTypes="AA">
                                      <p:cBhvr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59259E-6 L 0.27864 0.0081 " pathEditMode="relative" rAng="0" ptsTypes="AA">
                                      <p:cBhvr>
                                        <p:cTn id="1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2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44444E-6 L 0.21576 0.00325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81" y="162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111E-6 L 0.13125 -0.29329 " pathEditMode="relative" rAng="0" ptsTypes="AA">
                                      <p:cBhvr>
                                        <p:cTn id="1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62" y="-14653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0" grpId="0" animBg="1"/>
      <p:bldP spid="37" grpId="0" animBg="1"/>
      <p:bldP spid="44" grpId="0" animBg="1"/>
      <p:bldP spid="64" grpId="0" animBg="1"/>
      <p:bldP spid="48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955335" y="1319694"/>
            <a:ext cx="34861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456178" y="857279"/>
                <a:ext cx="582559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78" y="857279"/>
                <a:ext cx="582559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/>
          <p:cNvCxnSpPr/>
          <p:nvPr/>
        </p:nvCxnSpPr>
        <p:spPr>
          <a:xfrm>
            <a:off x="955335" y="1631690"/>
            <a:ext cx="34861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0" name="TextBox 29"/>
              <p:cNvSpPr txBox="1"/>
              <p:nvPr/>
            </p:nvSpPr>
            <p:spPr>
              <a:xfrm>
                <a:off x="465755" y="1314998"/>
                <a:ext cx="495093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55" y="1314998"/>
                <a:ext cx="495093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/>
          <p:cNvCxnSpPr/>
          <p:nvPr/>
        </p:nvCxnSpPr>
        <p:spPr>
          <a:xfrm>
            <a:off x="955335" y="1968976"/>
            <a:ext cx="304602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7" name="TextBox 36"/>
              <p:cNvSpPr txBox="1"/>
              <p:nvPr/>
            </p:nvSpPr>
            <p:spPr>
              <a:xfrm>
                <a:off x="387866" y="1630422"/>
                <a:ext cx="541128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66" y="1630422"/>
                <a:ext cx="541128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/>
          <p:cNvCxnSpPr/>
          <p:nvPr/>
        </p:nvCxnSpPr>
        <p:spPr>
          <a:xfrm>
            <a:off x="1508039" y="5275501"/>
            <a:ext cx="5759864" cy="0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4" name="TextBox 43"/>
              <p:cNvSpPr txBox="1"/>
              <p:nvPr/>
            </p:nvSpPr>
            <p:spPr>
              <a:xfrm>
                <a:off x="393872" y="2012724"/>
                <a:ext cx="644865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72" y="2012724"/>
                <a:ext cx="644865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845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8544" y="3630820"/>
            <a:ext cx="2762250" cy="183832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8737" y="5348696"/>
            <a:ext cx="7296150" cy="762066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>
          <a:xfrm>
            <a:off x="-1293812" y="6234638"/>
            <a:ext cx="1474470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8937374" y="681973"/>
            <a:ext cx="2366502" cy="1553685"/>
            <a:chOff x="8937374" y="480068"/>
            <a:chExt cx="2645026" cy="1737090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8937374" y="2217158"/>
              <a:ext cx="264502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8976151" y="480068"/>
              <a:ext cx="1514634" cy="172950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-7420376" y="6170194"/>
            <a:ext cx="9134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 smtClean="0"/>
              <a:t>অংকন</a:t>
            </a:r>
            <a:r>
              <a:rPr lang="en-GB" sz="4000" dirty="0" smtClean="0"/>
              <a:t>: ১। </a:t>
            </a:r>
            <a:r>
              <a:rPr lang="en-GB" sz="4000" dirty="0" err="1" smtClean="0"/>
              <a:t>যে</a:t>
            </a:r>
            <a:r>
              <a:rPr lang="en-GB" sz="4000" dirty="0" smtClean="0"/>
              <a:t> </a:t>
            </a:r>
            <a:r>
              <a:rPr lang="en-GB" sz="4000" dirty="0" err="1" smtClean="0"/>
              <a:t>কোন</a:t>
            </a:r>
            <a:r>
              <a:rPr lang="en-GB" sz="4000" dirty="0" smtClean="0"/>
              <a:t> </a:t>
            </a:r>
            <a:r>
              <a:rPr lang="en-GB" sz="4000" dirty="0" err="1" smtClean="0"/>
              <a:t>রশ্মি</a:t>
            </a:r>
            <a:r>
              <a:rPr lang="en-GB" sz="4000" dirty="0" smtClean="0"/>
              <a:t> BE </a:t>
            </a:r>
            <a:r>
              <a:rPr lang="en-GB" sz="4000" dirty="0" err="1" smtClean="0"/>
              <a:t>থেকে</a:t>
            </a:r>
            <a:r>
              <a:rPr lang="en-GB" sz="4000" dirty="0" smtClean="0"/>
              <a:t> BC= a </a:t>
            </a:r>
            <a:r>
              <a:rPr lang="en-GB" sz="4000" dirty="0" err="1" smtClean="0"/>
              <a:t>কেটে</a:t>
            </a:r>
            <a:r>
              <a:rPr lang="en-GB" sz="4000" dirty="0" smtClean="0"/>
              <a:t> </a:t>
            </a:r>
            <a:r>
              <a:rPr lang="en-GB" sz="4000" dirty="0" err="1" smtClean="0"/>
              <a:t>নেই</a:t>
            </a:r>
            <a:r>
              <a:rPr lang="en-GB" sz="4000" dirty="0" smtClean="0"/>
              <a:t>।</a:t>
            </a:r>
            <a:endParaRPr lang="en-GB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4989294" y="36630"/>
            <a:ext cx="242750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000" b="1" dirty="0" err="1" smtClean="0"/>
              <a:t>সম্পাদ্য</a:t>
            </a:r>
            <a:r>
              <a:rPr lang="en-GB" sz="4000" b="1" dirty="0" smtClean="0"/>
              <a:t>-১</a:t>
            </a:r>
            <a:endParaRPr lang="en-GB" b="1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955335" y="2293681"/>
            <a:ext cx="34861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038737" y="1319694"/>
            <a:ext cx="34861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038737" y="1631690"/>
            <a:ext cx="34861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038737" y="1968976"/>
            <a:ext cx="304602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6734575" y="-622454"/>
            <a:ext cx="4492820" cy="1937452"/>
          </a:xfrm>
          <a:prstGeom prst="rect">
            <a:avLst/>
          </a:prstGeom>
        </p:spPr>
      </p:pic>
      <p:sp>
        <p:nvSpPr>
          <p:cNvPr id="10" name="Arc 9"/>
          <p:cNvSpPr/>
          <p:nvPr/>
        </p:nvSpPr>
        <p:spPr>
          <a:xfrm>
            <a:off x="4023438" y="4814827"/>
            <a:ext cx="1166689" cy="921347"/>
          </a:xfrm>
          <a:prstGeom prst="arc">
            <a:avLst>
              <a:gd name="adj1" fmla="val 18959833"/>
              <a:gd name="adj2" fmla="val 2539722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7110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7 4.07407E-6 L 0.45143 -0.00695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48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2 -2.96296E-6 L 0.61224 0.0078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0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224 0.00787 L 0.66328 0.5761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2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48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955335" y="1732652"/>
            <a:ext cx="34861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456178" y="1270237"/>
                <a:ext cx="582559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78" y="1270237"/>
                <a:ext cx="582559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/>
          <p:cNvCxnSpPr/>
          <p:nvPr/>
        </p:nvCxnSpPr>
        <p:spPr>
          <a:xfrm>
            <a:off x="955335" y="2044648"/>
            <a:ext cx="34861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0" name="TextBox 29"/>
              <p:cNvSpPr txBox="1"/>
              <p:nvPr/>
            </p:nvSpPr>
            <p:spPr>
              <a:xfrm>
                <a:off x="465755" y="1727956"/>
                <a:ext cx="495093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55" y="1727956"/>
                <a:ext cx="495093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/>
          <p:cNvCxnSpPr/>
          <p:nvPr/>
        </p:nvCxnSpPr>
        <p:spPr>
          <a:xfrm>
            <a:off x="955335" y="2381934"/>
            <a:ext cx="304602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7" name="TextBox 36"/>
              <p:cNvSpPr txBox="1"/>
              <p:nvPr/>
            </p:nvSpPr>
            <p:spPr>
              <a:xfrm>
                <a:off x="387866" y="2043380"/>
                <a:ext cx="541128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66" y="2043380"/>
                <a:ext cx="541128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/>
          <p:cNvCxnSpPr/>
          <p:nvPr/>
        </p:nvCxnSpPr>
        <p:spPr>
          <a:xfrm>
            <a:off x="1508039" y="5688459"/>
            <a:ext cx="5759864" cy="0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4" name="TextBox 43"/>
              <p:cNvSpPr txBox="1"/>
              <p:nvPr/>
            </p:nvSpPr>
            <p:spPr>
              <a:xfrm>
                <a:off x="393872" y="2425682"/>
                <a:ext cx="644865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72" y="2425682"/>
                <a:ext cx="644865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/>
          <p:cNvSpPr/>
          <p:nvPr/>
        </p:nvSpPr>
        <p:spPr>
          <a:xfrm>
            <a:off x="-622914" y="6052847"/>
            <a:ext cx="14744700" cy="94748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8937374" y="1094931"/>
            <a:ext cx="2366502" cy="1553685"/>
            <a:chOff x="8937374" y="480068"/>
            <a:chExt cx="2645026" cy="1737090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8937374" y="2217158"/>
              <a:ext cx="264502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8976151" y="480068"/>
              <a:ext cx="1514634" cy="172950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/>
          <p:cNvSpPr txBox="1"/>
          <p:nvPr/>
        </p:nvSpPr>
        <p:spPr>
          <a:xfrm>
            <a:off x="4989294" y="449588"/>
            <a:ext cx="2605306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000" b="1" dirty="0" err="1" smtClean="0"/>
              <a:t>সম্পাদ্য</a:t>
            </a:r>
            <a:r>
              <a:rPr lang="en-GB" sz="4000" b="1" dirty="0" smtClean="0"/>
              <a:t>-১</a:t>
            </a:r>
            <a:endParaRPr lang="en-GB" b="1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955335" y="2706639"/>
            <a:ext cx="34861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038737" y="1732652"/>
            <a:ext cx="34861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038737" y="2044648"/>
            <a:ext cx="34861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038737" y="2381934"/>
            <a:ext cx="304602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6734575" y="-209496"/>
            <a:ext cx="4492820" cy="1937452"/>
          </a:xfrm>
          <a:prstGeom prst="rect">
            <a:avLst/>
          </a:prstGeom>
        </p:spPr>
      </p:pic>
      <p:sp>
        <p:nvSpPr>
          <p:cNvPr id="10" name="Arc 9"/>
          <p:cNvSpPr/>
          <p:nvPr/>
        </p:nvSpPr>
        <p:spPr>
          <a:xfrm>
            <a:off x="4111929" y="4932815"/>
            <a:ext cx="1256484" cy="1585751"/>
          </a:xfrm>
          <a:prstGeom prst="arc">
            <a:avLst>
              <a:gd name="adj1" fmla="val 19338066"/>
              <a:gd name="adj2" fmla="val 2539722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1134732" y="5388638"/>
                <a:ext cx="3733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732" y="5388638"/>
                <a:ext cx="373307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5" name="TextBox 24"/>
              <p:cNvSpPr txBox="1"/>
              <p:nvPr/>
            </p:nvSpPr>
            <p:spPr>
              <a:xfrm>
                <a:off x="7267903" y="5421825"/>
                <a:ext cx="3733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7903" y="5421825"/>
                <a:ext cx="373307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6" name="TextBox 25"/>
              <p:cNvSpPr txBox="1"/>
              <p:nvPr/>
            </p:nvSpPr>
            <p:spPr>
              <a:xfrm>
                <a:off x="5368413" y="5714122"/>
                <a:ext cx="38887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413" y="5714122"/>
                <a:ext cx="388877" cy="369332"/>
              </a:xfrm>
              <a:prstGeom prst="rect">
                <a:avLst/>
              </a:prstGeom>
              <a:blipFill>
                <a:blip r:embed="rId10"/>
                <a:stretch>
                  <a:fillRect l="-3175"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7" name="TextBox 26"/>
              <p:cNvSpPr txBox="1"/>
              <p:nvPr/>
            </p:nvSpPr>
            <p:spPr>
              <a:xfrm>
                <a:off x="3445475" y="5739784"/>
                <a:ext cx="38887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475" y="5739784"/>
                <a:ext cx="388877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 rot="11202542" flipV="1">
            <a:off x="-8148973" y="-175859"/>
            <a:ext cx="6076336" cy="6076336"/>
            <a:chOff x="3028803" y="372688"/>
            <a:chExt cx="6076336" cy="6076336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 xmlns="">
                    <a14:imgLayer r:embed="rId13">
                      <a14:imgEffect>
                        <a14:backgroundRemoval t="615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55886" y="1016002"/>
              <a:ext cx="1705211" cy="2478314"/>
            </a:xfrm>
            <a:prstGeom prst="rect">
              <a:avLst/>
            </a:prstGeom>
          </p:spPr>
        </p:pic>
        <p:sp>
          <p:nvSpPr>
            <p:cNvPr id="32" name="Oval 31"/>
            <p:cNvSpPr/>
            <p:nvPr/>
          </p:nvSpPr>
          <p:spPr>
            <a:xfrm>
              <a:off x="3028803" y="372688"/>
              <a:ext cx="6076336" cy="607633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Arc 3"/>
          <p:cNvSpPr/>
          <p:nvPr/>
        </p:nvSpPr>
        <p:spPr>
          <a:xfrm>
            <a:off x="8185045" y="1393372"/>
            <a:ext cx="2008150" cy="2326540"/>
          </a:xfrm>
          <a:prstGeom prst="arc">
            <a:avLst>
              <a:gd name="adj1" fmla="val 16758890"/>
              <a:gd name="adj2" fmla="val 201288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3" name="Group 32"/>
          <p:cNvGrpSpPr/>
          <p:nvPr/>
        </p:nvGrpSpPr>
        <p:grpSpPr>
          <a:xfrm rot="5802542" flipV="1">
            <a:off x="-7606194" y="2605467"/>
            <a:ext cx="5846120" cy="5846120"/>
            <a:chOff x="3028803" y="372688"/>
            <a:chExt cx="6076336" cy="6076336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 xmlns="">
                    <a14:imgLayer r:embed="rId13">
                      <a14:imgEffect>
                        <a14:backgroundRemoval t="615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55886" y="1016002"/>
              <a:ext cx="1705211" cy="2478314"/>
            </a:xfrm>
            <a:prstGeom prst="rect">
              <a:avLst/>
            </a:prstGeom>
          </p:spPr>
        </p:pic>
        <p:sp>
          <p:nvSpPr>
            <p:cNvPr id="35" name="Oval 34"/>
            <p:cNvSpPr/>
            <p:nvPr/>
          </p:nvSpPr>
          <p:spPr>
            <a:xfrm>
              <a:off x="3028803" y="372688"/>
              <a:ext cx="6076336" cy="607633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1" name="Arc 40"/>
          <p:cNvSpPr/>
          <p:nvPr/>
        </p:nvSpPr>
        <p:spPr>
          <a:xfrm>
            <a:off x="1625972" y="4682710"/>
            <a:ext cx="1202874" cy="2036788"/>
          </a:xfrm>
          <a:prstGeom prst="arc">
            <a:avLst>
              <a:gd name="adj1" fmla="val 16273189"/>
              <a:gd name="adj2" fmla="val 767676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-7995897" y="6087129"/>
            <a:ext cx="8743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 smtClean="0"/>
              <a:t>অংকন</a:t>
            </a:r>
            <a:r>
              <a:rPr lang="en-GB" sz="4000" dirty="0" smtClean="0"/>
              <a:t>: ২। B </a:t>
            </a:r>
            <a:r>
              <a:rPr lang="en-GB" sz="4000" dirty="0" err="1" smtClean="0"/>
              <a:t>বিন্দুতে</a:t>
            </a:r>
            <a:r>
              <a:rPr lang="en-GB" sz="4000" dirty="0" smtClean="0"/>
              <a:t>  </a:t>
            </a:r>
            <a:r>
              <a:rPr lang="en-GB" sz="4000" dirty="0" smtClean="0">
                <a:sym typeface="Symbol" panose="05050102010706020507" pitchFamily="18" charset="2"/>
              </a:rPr>
              <a:t></a:t>
            </a:r>
            <a:r>
              <a:rPr lang="en-GB" sz="4000" dirty="0" smtClean="0"/>
              <a:t>X </a:t>
            </a:r>
            <a:r>
              <a:rPr lang="en-GB" sz="4000" dirty="0" err="1" smtClean="0"/>
              <a:t>এর</a:t>
            </a:r>
            <a:r>
              <a:rPr lang="en-GB" sz="4000" dirty="0" smtClean="0"/>
              <a:t> </a:t>
            </a:r>
            <a:r>
              <a:rPr lang="en-GB" sz="4000" dirty="0" err="1" smtClean="0"/>
              <a:t>সমান</a:t>
            </a:r>
            <a:r>
              <a:rPr lang="en-GB" sz="4000" dirty="0" smtClean="0"/>
              <a:t> </a:t>
            </a:r>
            <a:r>
              <a:rPr lang="en-GB" sz="4000" dirty="0" err="1" smtClean="0"/>
              <a:t>করে</a:t>
            </a:r>
            <a:r>
              <a:rPr lang="en-GB" sz="4000" dirty="0" smtClean="0"/>
              <a:t> </a:t>
            </a:r>
            <a:r>
              <a:rPr lang="en-GB" sz="4000" dirty="0" smtClean="0">
                <a:sym typeface="Symbol" panose="05050102010706020507" pitchFamily="18" charset="2"/>
              </a:rPr>
              <a:t></a:t>
            </a:r>
            <a:r>
              <a:rPr lang="en-GB" sz="4000" dirty="0" err="1" smtClean="0">
                <a:sym typeface="Symbol" panose="05050102010706020507" pitchFamily="18" charset="2"/>
              </a:rPr>
              <a:t>EBF</a:t>
            </a:r>
            <a:r>
              <a:rPr lang="en-GB" sz="4000" dirty="0" smtClean="0">
                <a:sym typeface="Symbol" panose="05050102010706020507" pitchFamily="18" charset="2"/>
              </a:rPr>
              <a:t> </a:t>
            </a:r>
            <a:r>
              <a:rPr lang="en-GB" sz="4000" dirty="0" err="1" smtClean="0">
                <a:sym typeface="Symbol" panose="05050102010706020507" pitchFamily="18" charset="2"/>
              </a:rPr>
              <a:t>আঁকি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xmlns="" val="421410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7 0.0044 L 1.15469 -0.0361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04" y="-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5221 -0.04051 L 0.54466 0.4046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78" y="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2" grpId="0" animBg="1"/>
      <p:bldP spid="25" grpId="0" animBg="1"/>
      <p:bldP spid="26" grpId="0" animBg="1"/>
      <p:bldP spid="27" grpId="0" animBg="1"/>
      <p:bldP spid="4" grpId="0" animBg="1"/>
      <p:bldP spid="41" grpId="0" animBg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955335" y="1732652"/>
            <a:ext cx="34861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456178" y="1270237"/>
                <a:ext cx="582559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78" y="1270237"/>
                <a:ext cx="582559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/>
          <p:cNvCxnSpPr/>
          <p:nvPr/>
        </p:nvCxnSpPr>
        <p:spPr>
          <a:xfrm>
            <a:off x="955335" y="2044648"/>
            <a:ext cx="34861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0" name="TextBox 29"/>
              <p:cNvSpPr txBox="1"/>
              <p:nvPr/>
            </p:nvSpPr>
            <p:spPr>
              <a:xfrm>
                <a:off x="465755" y="1727956"/>
                <a:ext cx="495093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55" y="1727956"/>
                <a:ext cx="495093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/>
          <p:cNvCxnSpPr/>
          <p:nvPr/>
        </p:nvCxnSpPr>
        <p:spPr>
          <a:xfrm>
            <a:off x="955335" y="2381934"/>
            <a:ext cx="304602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7" name="TextBox 36"/>
              <p:cNvSpPr txBox="1"/>
              <p:nvPr/>
            </p:nvSpPr>
            <p:spPr>
              <a:xfrm>
                <a:off x="387866" y="2043380"/>
                <a:ext cx="541128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66" y="2043380"/>
                <a:ext cx="541128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/>
          <p:cNvCxnSpPr/>
          <p:nvPr/>
        </p:nvCxnSpPr>
        <p:spPr>
          <a:xfrm>
            <a:off x="1537536" y="5688459"/>
            <a:ext cx="5759864" cy="0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4" name="TextBox 43"/>
              <p:cNvSpPr txBox="1"/>
              <p:nvPr/>
            </p:nvSpPr>
            <p:spPr>
              <a:xfrm>
                <a:off x="393872" y="2425682"/>
                <a:ext cx="644865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72" y="2425682"/>
                <a:ext cx="644865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/>
          <p:cNvSpPr/>
          <p:nvPr/>
        </p:nvSpPr>
        <p:spPr>
          <a:xfrm>
            <a:off x="-367633" y="6323439"/>
            <a:ext cx="14744700" cy="94748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8937374" y="1094931"/>
            <a:ext cx="2366502" cy="1553685"/>
            <a:chOff x="8937374" y="480068"/>
            <a:chExt cx="2645026" cy="1737090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8937374" y="2217158"/>
              <a:ext cx="264502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8976151" y="480068"/>
              <a:ext cx="1514634" cy="172950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/>
          <p:cNvSpPr txBox="1"/>
          <p:nvPr/>
        </p:nvSpPr>
        <p:spPr>
          <a:xfrm>
            <a:off x="4989294" y="449588"/>
            <a:ext cx="259260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000" b="1" dirty="0" err="1" smtClean="0"/>
              <a:t>সম্পাদ্য</a:t>
            </a:r>
            <a:r>
              <a:rPr lang="en-GB" sz="4000" b="1" dirty="0" smtClean="0"/>
              <a:t>-১</a:t>
            </a:r>
            <a:endParaRPr lang="en-GB" b="1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955335" y="2706639"/>
            <a:ext cx="34861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038737" y="1732652"/>
            <a:ext cx="34861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038737" y="2044648"/>
            <a:ext cx="34861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038737" y="2381934"/>
            <a:ext cx="304602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>
            <a:off x="4111929" y="4932815"/>
            <a:ext cx="1256484" cy="1585751"/>
          </a:xfrm>
          <a:prstGeom prst="arc">
            <a:avLst>
              <a:gd name="adj1" fmla="val 19338066"/>
              <a:gd name="adj2" fmla="val 2539722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1134732" y="5388638"/>
                <a:ext cx="3733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732" y="5388638"/>
                <a:ext cx="373307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5" name="TextBox 24"/>
              <p:cNvSpPr txBox="1"/>
              <p:nvPr/>
            </p:nvSpPr>
            <p:spPr>
              <a:xfrm>
                <a:off x="7267903" y="5421825"/>
                <a:ext cx="3733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7903" y="5421825"/>
                <a:ext cx="373307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6" name="TextBox 25"/>
              <p:cNvSpPr txBox="1"/>
              <p:nvPr/>
            </p:nvSpPr>
            <p:spPr>
              <a:xfrm>
                <a:off x="5368413" y="5714122"/>
                <a:ext cx="38887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413" y="5714122"/>
                <a:ext cx="388877" cy="369332"/>
              </a:xfrm>
              <a:prstGeom prst="rect">
                <a:avLst/>
              </a:prstGeom>
              <a:blipFill>
                <a:blip r:embed="rId8"/>
                <a:stretch>
                  <a:fillRect l="-3175"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7" name="TextBox 26"/>
              <p:cNvSpPr txBox="1"/>
              <p:nvPr/>
            </p:nvSpPr>
            <p:spPr>
              <a:xfrm>
                <a:off x="3445475" y="5739784"/>
                <a:ext cx="38887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475" y="5739784"/>
                <a:ext cx="38887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c 3"/>
          <p:cNvSpPr/>
          <p:nvPr/>
        </p:nvSpPr>
        <p:spPr>
          <a:xfrm>
            <a:off x="8319059" y="1750403"/>
            <a:ext cx="1946786" cy="1946786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3" name="Group 32"/>
          <p:cNvGrpSpPr/>
          <p:nvPr/>
        </p:nvGrpSpPr>
        <p:grpSpPr>
          <a:xfrm rot="5112681" flipV="1">
            <a:off x="-7460056" y="3133067"/>
            <a:ext cx="5138325" cy="5448448"/>
            <a:chOff x="3028803" y="372688"/>
            <a:chExt cx="6076336" cy="6076336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 xmlns="">
                    <a14:imgLayer r:embed="rId11">
                      <a14:imgEffect>
                        <a14:backgroundRemoval t="615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55886" y="1016002"/>
              <a:ext cx="1705211" cy="2478314"/>
            </a:xfrm>
            <a:prstGeom prst="rect">
              <a:avLst/>
            </a:prstGeom>
          </p:spPr>
        </p:pic>
        <p:sp>
          <p:nvSpPr>
            <p:cNvPr id="35" name="Oval 34"/>
            <p:cNvSpPr/>
            <p:nvPr/>
          </p:nvSpPr>
          <p:spPr>
            <a:xfrm>
              <a:off x="3028803" y="372688"/>
              <a:ext cx="6076336" cy="607633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1" name="Arc 40"/>
          <p:cNvSpPr/>
          <p:nvPr/>
        </p:nvSpPr>
        <p:spPr>
          <a:xfrm>
            <a:off x="1310570" y="4277033"/>
            <a:ext cx="1946786" cy="2781988"/>
          </a:xfrm>
          <a:prstGeom prst="arc">
            <a:avLst>
              <a:gd name="adj1" fmla="val 15187773"/>
              <a:gd name="adj2" fmla="val 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rc 2"/>
          <p:cNvSpPr/>
          <p:nvPr/>
        </p:nvSpPr>
        <p:spPr>
          <a:xfrm rot="17319199">
            <a:off x="9131466" y="1717290"/>
            <a:ext cx="1769806" cy="1769806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Arc 41"/>
          <p:cNvSpPr/>
          <p:nvPr/>
        </p:nvSpPr>
        <p:spPr>
          <a:xfrm rot="17319199">
            <a:off x="2212129" y="4395981"/>
            <a:ext cx="1769806" cy="1769806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1599980" y="1737349"/>
            <a:ext cx="3880967" cy="3928432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953999">
            <a:off x="277421" y="3395415"/>
            <a:ext cx="7435464" cy="77661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9845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108042">
            <a:off x="449351" y="3490381"/>
            <a:ext cx="2762250" cy="1838325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-7880923" y="6266897"/>
            <a:ext cx="8743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 smtClean="0"/>
              <a:t>অংকন</a:t>
            </a:r>
            <a:r>
              <a:rPr lang="en-GB" sz="4000" dirty="0" smtClean="0"/>
              <a:t>: ২। B </a:t>
            </a:r>
            <a:r>
              <a:rPr lang="en-GB" sz="4000" dirty="0" err="1" smtClean="0"/>
              <a:t>বিন্দুতে</a:t>
            </a:r>
            <a:r>
              <a:rPr lang="en-GB" sz="4000" dirty="0" smtClean="0"/>
              <a:t>  </a:t>
            </a:r>
            <a:r>
              <a:rPr lang="en-GB" sz="4000" dirty="0" smtClean="0">
                <a:sym typeface="Symbol" panose="05050102010706020507" pitchFamily="18" charset="2"/>
              </a:rPr>
              <a:t></a:t>
            </a:r>
            <a:r>
              <a:rPr lang="en-GB" sz="4000" dirty="0" smtClean="0"/>
              <a:t>X </a:t>
            </a:r>
            <a:r>
              <a:rPr lang="en-GB" sz="4000" dirty="0" err="1" smtClean="0"/>
              <a:t>এর</a:t>
            </a:r>
            <a:r>
              <a:rPr lang="en-GB" sz="4000" dirty="0" smtClean="0"/>
              <a:t> </a:t>
            </a:r>
            <a:r>
              <a:rPr lang="en-GB" sz="4000" dirty="0" err="1" smtClean="0"/>
              <a:t>সমান</a:t>
            </a:r>
            <a:r>
              <a:rPr lang="en-GB" sz="4000" dirty="0" smtClean="0"/>
              <a:t> </a:t>
            </a:r>
            <a:r>
              <a:rPr lang="en-GB" sz="4000" dirty="0" err="1" smtClean="0"/>
              <a:t>করে</a:t>
            </a:r>
            <a:r>
              <a:rPr lang="en-GB" sz="4000" dirty="0" smtClean="0"/>
              <a:t> </a:t>
            </a:r>
            <a:r>
              <a:rPr lang="en-GB" sz="4000" dirty="0" smtClean="0">
                <a:sym typeface="Symbol" panose="05050102010706020507" pitchFamily="18" charset="2"/>
              </a:rPr>
              <a:t></a:t>
            </a:r>
            <a:r>
              <a:rPr lang="en-GB" sz="4000" dirty="0" err="1" smtClean="0">
                <a:sym typeface="Symbol" panose="05050102010706020507" pitchFamily="18" charset="2"/>
              </a:rPr>
              <a:t>EBF</a:t>
            </a:r>
            <a:r>
              <a:rPr lang="en-GB" sz="4000" dirty="0" smtClean="0">
                <a:sym typeface="Symbol" panose="05050102010706020507" pitchFamily="18" charset="2"/>
              </a:rPr>
              <a:t> </a:t>
            </a:r>
            <a:r>
              <a:rPr lang="en-GB" sz="4000" dirty="0" err="1" smtClean="0">
                <a:sym typeface="Symbol" panose="05050102010706020507" pitchFamily="18" charset="2"/>
              </a:rPr>
              <a:t>আঁকি</a:t>
            </a:r>
            <a:endParaRPr lang="en-GB" sz="2800" dirty="0"/>
          </a:p>
        </p:txBody>
      </p:sp>
      <p:sp>
        <p:nvSpPr>
          <p:cNvPr id="52" name="TextBox 51"/>
          <p:cNvSpPr txBox="1"/>
          <p:nvPr/>
        </p:nvSpPr>
        <p:spPr>
          <a:xfrm>
            <a:off x="5230722" y="1216635"/>
            <a:ext cx="38887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200" dirty="0"/>
              <a:t>F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14441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7 L 1.24427 -0.4634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14" y="-2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4427 -0.46343 L 0.67057 -0.0340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85" y="2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44444E-6 L 0.31732 -0.5650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59" y="-2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2" grpId="0" animBg="1"/>
      <p:bldP spid="51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955335" y="1732652"/>
            <a:ext cx="34861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456178" y="1270237"/>
                <a:ext cx="582559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78" y="1270237"/>
                <a:ext cx="582559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/>
          <p:cNvCxnSpPr/>
          <p:nvPr/>
        </p:nvCxnSpPr>
        <p:spPr>
          <a:xfrm>
            <a:off x="955335" y="2044648"/>
            <a:ext cx="34861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0" name="TextBox 29"/>
              <p:cNvSpPr txBox="1"/>
              <p:nvPr/>
            </p:nvSpPr>
            <p:spPr>
              <a:xfrm>
                <a:off x="465755" y="1727956"/>
                <a:ext cx="495093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55" y="1727956"/>
                <a:ext cx="495093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/>
          <p:cNvCxnSpPr/>
          <p:nvPr/>
        </p:nvCxnSpPr>
        <p:spPr>
          <a:xfrm>
            <a:off x="955335" y="2381934"/>
            <a:ext cx="304602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7" name="TextBox 36"/>
              <p:cNvSpPr txBox="1"/>
              <p:nvPr/>
            </p:nvSpPr>
            <p:spPr>
              <a:xfrm>
                <a:off x="387866" y="2043380"/>
                <a:ext cx="541128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66" y="2043380"/>
                <a:ext cx="541128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/>
          <p:cNvCxnSpPr/>
          <p:nvPr/>
        </p:nvCxnSpPr>
        <p:spPr>
          <a:xfrm>
            <a:off x="1537536" y="5688459"/>
            <a:ext cx="5759864" cy="0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4" name="TextBox 43"/>
              <p:cNvSpPr txBox="1"/>
              <p:nvPr/>
            </p:nvSpPr>
            <p:spPr>
              <a:xfrm>
                <a:off x="393872" y="2425682"/>
                <a:ext cx="644865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72" y="2425682"/>
                <a:ext cx="644865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/>
          <p:cNvSpPr/>
          <p:nvPr/>
        </p:nvSpPr>
        <p:spPr>
          <a:xfrm>
            <a:off x="-367633" y="6323439"/>
            <a:ext cx="14744700" cy="94748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8937374" y="1094931"/>
            <a:ext cx="2366502" cy="1553685"/>
            <a:chOff x="8937374" y="480068"/>
            <a:chExt cx="2645026" cy="1737090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8937374" y="2217158"/>
              <a:ext cx="264502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8976151" y="480068"/>
              <a:ext cx="1514634" cy="172950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/>
          <p:cNvSpPr txBox="1"/>
          <p:nvPr/>
        </p:nvSpPr>
        <p:spPr>
          <a:xfrm>
            <a:off x="4989294" y="449588"/>
            <a:ext cx="2643406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000" b="1" dirty="0" err="1" smtClean="0"/>
              <a:t>সম্পাদ্য</a:t>
            </a:r>
            <a:r>
              <a:rPr lang="en-GB" sz="4000" b="1" dirty="0" smtClean="0"/>
              <a:t>-১</a:t>
            </a:r>
            <a:endParaRPr lang="en-GB" b="1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955335" y="2706639"/>
            <a:ext cx="34861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038737" y="1732652"/>
            <a:ext cx="34861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038737" y="2044648"/>
            <a:ext cx="34861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038737" y="2381934"/>
            <a:ext cx="304602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>
            <a:off x="4111929" y="4932815"/>
            <a:ext cx="1256484" cy="1585751"/>
          </a:xfrm>
          <a:prstGeom prst="arc">
            <a:avLst>
              <a:gd name="adj1" fmla="val 19338066"/>
              <a:gd name="adj2" fmla="val 2539722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1134732" y="5388638"/>
                <a:ext cx="3733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732" y="5388638"/>
                <a:ext cx="373307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5" name="TextBox 24"/>
              <p:cNvSpPr txBox="1"/>
              <p:nvPr/>
            </p:nvSpPr>
            <p:spPr>
              <a:xfrm>
                <a:off x="7267903" y="5421825"/>
                <a:ext cx="3733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7903" y="5421825"/>
                <a:ext cx="373307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6" name="TextBox 25"/>
              <p:cNvSpPr txBox="1"/>
              <p:nvPr/>
            </p:nvSpPr>
            <p:spPr>
              <a:xfrm>
                <a:off x="5368413" y="5714122"/>
                <a:ext cx="38887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413" y="5714122"/>
                <a:ext cx="388877" cy="369332"/>
              </a:xfrm>
              <a:prstGeom prst="rect">
                <a:avLst/>
              </a:prstGeom>
              <a:blipFill>
                <a:blip r:embed="rId8"/>
                <a:stretch>
                  <a:fillRect l="-3175"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7" name="TextBox 26"/>
              <p:cNvSpPr txBox="1"/>
              <p:nvPr/>
            </p:nvSpPr>
            <p:spPr>
              <a:xfrm>
                <a:off x="3445475" y="5739784"/>
                <a:ext cx="38887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475" y="5739784"/>
                <a:ext cx="38887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c 3"/>
          <p:cNvSpPr/>
          <p:nvPr/>
        </p:nvSpPr>
        <p:spPr>
          <a:xfrm>
            <a:off x="8319059" y="1750403"/>
            <a:ext cx="1946786" cy="1946786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 rot="10800000" flipV="1">
            <a:off x="-6497144" y="-298542"/>
            <a:ext cx="5138326" cy="544844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Arc 40"/>
          <p:cNvSpPr/>
          <p:nvPr/>
        </p:nvSpPr>
        <p:spPr>
          <a:xfrm>
            <a:off x="1310570" y="4277033"/>
            <a:ext cx="1946786" cy="2781988"/>
          </a:xfrm>
          <a:prstGeom prst="arc">
            <a:avLst>
              <a:gd name="adj1" fmla="val 15187773"/>
              <a:gd name="adj2" fmla="val 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rc 2"/>
          <p:cNvSpPr/>
          <p:nvPr/>
        </p:nvSpPr>
        <p:spPr>
          <a:xfrm rot="17319199">
            <a:off x="9131466" y="1717290"/>
            <a:ext cx="1769806" cy="1769806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Arc 41"/>
          <p:cNvSpPr/>
          <p:nvPr/>
        </p:nvSpPr>
        <p:spPr>
          <a:xfrm rot="17319199">
            <a:off x="2212129" y="4395981"/>
            <a:ext cx="1769806" cy="1769806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1599980" y="1737349"/>
            <a:ext cx="3880967" cy="3928432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-6630389" y="6551195"/>
            <a:ext cx="8230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 smtClean="0"/>
              <a:t>অংকন</a:t>
            </a:r>
            <a:r>
              <a:rPr lang="en-GB" sz="4000" dirty="0" smtClean="0"/>
              <a:t>: ৩ । BF </a:t>
            </a:r>
            <a:r>
              <a:rPr lang="en-GB" sz="4000" dirty="0" err="1" smtClean="0"/>
              <a:t>থেকে</a:t>
            </a:r>
            <a:r>
              <a:rPr lang="en-GB" sz="4000" dirty="0" smtClean="0"/>
              <a:t> </a:t>
            </a:r>
            <a:r>
              <a:rPr lang="en-GB" sz="4000" dirty="0" smtClean="0">
                <a:sym typeface="Symbol" panose="05050102010706020507" pitchFamily="18" charset="2"/>
              </a:rPr>
              <a:t>BA=b </a:t>
            </a:r>
            <a:r>
              <a:rPr lang="en-GB" sz="4000" dirty="0" err="1" smtClean="0">
                <a:sym typeface="Symbol" panose="05050102010706020507" pitchFamily="18" charset="2"/>
              </a:rPr>
              <a:t>কেটে</a:t>
            </a:r>
            <a:r>
              <a:rPr lang="en-GB" sz="4000" dirty="0" smtClean="0">
                <a:sym typeface="Symbol" panose="05050102010706020507" pitchFamily="18" charset="2"/>
              </a:rPr>
              <a:t> </a:t>
            </a:r>
            <a:r>
              <a:rPr lang="en-GB" sz="4000" dirty="0" err="1" smtClean="0">
                <a:sym typeface="Symbol" panose="05050102010706020507" pitchFamily="18" charset="2"/>
              </a:rPr>
              <a:t>নেই</a:t>
            </a:r>
            <a:r>
              <a:rPr lang="en-GB" sz="4000" dirty="0" smtClean="0">
                <a:sym typeface="Symbol" panose="05050102010706020507" pitchFamily="18" charset="2"/>
              </a:rPr>
              <a:t>।</a:t>
            </a:r>
            <a:endParaRPr lang="en-GB" sz="2800" dirty="0"/>
          </a:p>
        </p:txBody>
      </p:sp>
      <p:sp>
        <p:nvSpPr>
          <p:cNvPr id="52" name="TextBox 51"/>
          <p:cNvSpPr txBox="1"/>
          <p:nvPr/>
        </p:nvSpPr>
        <p:spPr>
          <a:xfrm>
            <a:off x="3876849" y="2684292"/>
            <a:ext cx="90606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200" dirty="0"/>
              <a:t>A</a:t>
            </a:r>
            <a:endParaRPr lang="en-GB" sz="2400" dirty="0" smtClean="0"/>
          </a:p>
        </p:txBody>
      </p:sp>
      <p:grpSp>
        <p:nvGrpSpPr>
          <p:cNvPr id="54" name="Group 53"/>
          <p:cNvGrpSpPr/>
          <p:nvPr/>
        </p:nvGrpSpPr>
        <p:grpSpPr>
          <a:xfrm rot="10800000" flipV="1">
            <a:off x="-8381200" y="-1778451"/>
            <a:ext cx="8049695" cy="7401245"/>
            <a:chOff x="2496433" y="372688"/>
            <a:chExt cx="6608706" cy="6076336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 xmlns="">
                    <a14:imgLayer r:embed="rId11">
                      <a14:imgEffect>
                        <a14:backgroundRemoval t="615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96433" y="1016002"/>
              <a:ext cx="3664665" cy="2478314"/>
            </a:xfrm>
            <a:prstGeom prst="rect">
              <a:avLst/>
            </a:prstGeom>
          </p:spPr>
        </p:pic>
        <p:sp>
          <p:nvSpPr>
            <p:cNvPr id="56" name="Oval 55"/>
            <p:cNvSpPr/>
            <p:nvPr/>
          </p:nvSpPr>
          <p:spPr>
            <a:xfrm>
              <a:off x="3028803" y="372688"/>
              <a:ext cx="6076336" cy="607633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Arc 6"/>
          <p:cNvSpPr/>
          <p:nvPr/>
        </p:nvSpPr>
        <p:spPr>
          <a:xfrm>
            <a:off x="3197529" y="3029082"/>
            <a:ext cx="914400" cy="914400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5383122" y="1369035"/>
            <a:ext cx="38887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200" dirty="0"/>
              <a:t>F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12656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7 -0.00879 L 0.45286 0.01227 " pathEditMode="relative" rAng="0" ptsTypes="AA">
                                      <p:cBhvr>
                                        <p:cTn id="14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26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286 0.01227 L 0.50143 0.5395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2" y="2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48" grpId="0"/>
      <p:bldP spid="52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247</Words>
  <Application>Microsoft Office PowerPoint</Application>
  <PresentationFormat>Custom</PresentationFormat>
  <Paragraphs>96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</dc:creator>
  <cp:lastModifiedBy>01531219501</cp:lastModifiedBy>
  <cp:revision>70</cp:revision>
  <dcterms:created xsi:type="dcterms:W3CDTF">2020-11-13T11:02:51Z</dcterms:created>
  <dcterms:modified xsi:type="dcterms:W3CDTF">2020-12-16T12:09:49Z</dcterms:modified>
</cp:coreProperties>
</file>