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8" r:id="rId3"/>
    <p:sldId id="281" r:id="rId4"/>
    <p:sldId id="283" r:id="rId5"/>
    <p:sldId id="284" r:id="rId6"/>
    <p:sldId id="262" r:id="rId7"/>
    <p:sldId id="272" r:id="rId8"/>
    <p:sldId id="285" r:id="rId9"/>
    <p:sldId id="286" r:id="rId10"/>
    <p:sldId id="287" r:id="rId11"/>
    <p:sldId id="288" r:id="rId12"/>
    <p:sldId id="289" r:id="rId13"/>
    <p:sldId id="290" r:id="rId14"/>
    <p:sldId id="270" r:id="rId15"/>
    <p:sldId id="27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1D7A75-E5B3-43F2-84C9-283AFF9DD107}" type="datetimeFigureOut">
              <a:rPr lang="en-US" smtClean="0"/>
              <a:t>12/17/2020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B8C3C7-7861-4107-B461-896CFC1AE32A}" type="slidenum">
              <a:rPr lang="en-US" smtClean="0"/>
              <a:t>‹#›</a:t>
            </a:fld>
            <a:endParaRPr lang="en-US"/>
          </a:p>
        </p:txBody>
      </p:sp>
    </p:spTree>
    <p:extLst>
      <p:ext uri="{BB962C8B-B14F-4D97-AF65-F5344CB8AC3E}">
        <p14:creationId xmlns:p14="http://schemas.microsoft.com/office/powerpoint/2010/main" val="2634306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B8C3C7-7861-4107-B461-896CFC1AE32A}" type="slidenum">
              <a:rPr lang="en-US" smtClean="0"/>
              <a:t>1</a:t>
            </a:fld>
            <a:endParaRPr lang="en-US"/>
          </a:p>
        </p:txBody>
      </p:sp>
    </p:spTree>
    <p:extLst>
      <p:ext uri="{BB962C8B-B14F-4D97-AF65-F5344CB8AC3E}">
        <p14:creationId xmlns:p14="http://schemas.microsoft.com/office/powerpoint/2010/main" val="1511974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Teacher will help to make pair of students. After completing pair work, teacher show the correct answer.</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2CE8756-3A20-4296-852D-4D42D483E432}" type="slidenum">
              <a:rPr lang="en-US"/>
              <a:pPr eaLnBrk="1" hangingPunct="1"/>
              <a:t>14</a:t>
            </a:fld>
            <a:endParaRPr lang="en-US"/>
          </a:p>
        </p:txBody>
      </p:sp>
    </p:spTree>
    <p:extLst>
      <p:ext uri="{BB962C8B-B14F-4D97-AF65-F5344CB8AC3E}">
        <p14:creationId xmlns:p14="http://schemas.microsoft.com/office/powerpoint/2010/main" val="3691581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Teacher will help to make pair of students. After completing pair work, teacher show the correct answer.</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2CE8756-3A20-4296-852D-4D42D483E432}" type="slidenum">
              <a:rPr lang="en-US"/>
              <a:pPr eaLnBrk="1" hangingPunct="1"/>
              <a:t>15</a:t>
            </a:fld>
            <a:endParaRPr lang="en-US"/>
          </a:p>
        </p:txBody>
      </p:sp>
    </p:spTree>
    <p:extLst>
      <p:ext uri="{BB962C8B-B14F-4D97-AF65-F5344CB8AC3E}">
        <p14:creationId xmlns:p14="http://schemas.microsoft.com/office/powerpoint/2010/main" val="3119650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1B0C93-87B2-4C1E-B28C-250681460063}"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375068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B0C93-87B2-4C1E-B28C-250681460063}" type="datetimeFigureOut">
              <a:rPr lang="en-US" smtClean="0"/>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1606220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1B0C93-87B2-4C1E-B28C-250681460063}"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1812702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1B0C93-87B2-4C1E-B28C-250681460063}"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841970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1B0C93-87B2-4C1E-B28C-250681460063}"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472720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41B0C93-87B2-4C1E-B28C-250681460063}" type="datetimeFigureOut">
              <a:rPr lang="en-US" smtClean="0"/>
              <a:t>12/17/2020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3235453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41B0C93-87B2-4C1E-B28C-250681460063}" type="datetimeFigureOut">
              <a:rPr lang="en-US" smtClean="0"/>
              <a:t>12/17/2020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3873642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1B0C93-87B2-4C1E-B28C-250681460063}"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41876718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1B0C93-87B2-4C1E-B28C-250681460063}"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3379109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741B0C93-87B2-4C1E-B28C-250681460063}"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235821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1B0C93-87B2-4C1E-B28C-250681460063}"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3033613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1B0C93-87B2-4C1E-B28C-250681460063}" type="datetimeFigureOut">
              <a:rPr lang="en-US" smtClean="0"/>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2376426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1B0C93-87B2-4C1E-B28C-250681460063}" type="datetimeFigureOut">
              <a:rPr lang="en-US" smtClean="0"/>
              <a:t>12/17/2020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4258229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741B0C93-87B2-4C1E-B28C-250681460063}" type="datetimeFigureOut">
              <a:rPr lang="en-US" smtClean="0"/>
              <a:t>12/17/2020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248948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41B0C93-87B2-4C1E-B28C-250681460063}" type="datetimeFigureOut">
              <a:rPr lang="en-US" smtClean="0"/>
              <a:t>12/17/2020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2426292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741B0C93-87B2-4C1E-B28C-250681460063}" type="datetimeFigureOut">
              <a:rPr lang="en-US" smtClean="0"/>
              <a:t>12/17/2020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4107372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B0C93-87B2-4C1E-B28C-250681460063}" type="datetimeFigureOut">
              <a:rPr lang="en-US" smtClean="0"/>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423985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rgbClr val="7030A0"/>
          </a:fgClr>
          <a:bgClr>
            <a:schemeClr val="bg1"/>
          </a:bgClr>
        </a:patt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41B0C93-87B2-4C1E-B28C-250681460063}" type="datetimeFigureOut">
              <a:rPr lang="en-US" smtClean="0"/>
              <a:t>12/17/2020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A7DA437-0C18-4609-A3D6-0CC01BAC6834}" type="slidenum">
              <a:rPr lang="en-US" smtClean="0"/>
              <a:t>‹#›</a:t>
            </a:fld>
            <a:endParaRPr lang="en-US"/>
          </a:p>
        </p:txBody>
      </p:sp>
    </p:spTree>
    <p:extLst>
      <p:ext uri="{BB962C8B-B14F-4D97-AF65-F5344CB8AC3E}">
        <p14:creationId xmlns:p14="http://schemas.microsoft.com/office/powerpoint/2010/main" val="141259666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013618" y="2033584"/>
            <a:ext cx="4724400" cy="2246769"/>
          </a:xfrm>
          <a:prstGeom prst="rect">
            <a:avLst/>
          </a:prstGeom>
          <a:noFill/>
        </p:spPr>
        <p:txBody>
          <a:bodyPr>
            <a:spAutoFit/>
          </a:bodyPr>
          <a:lstStyle/>
          <a:p>
            <a:pPr algn="ctr" eaLnBrk="0" hangingPunct="0">
              <a:defRPr/>
            </a:pPr>
            <a:r>
              <a:rPr lang="en-US" sz="3600" b="1" dirty="0">
                <a:ln w="19050">
                  <a:solidFill>
                    <a:schemeClr val="tx2">
                      <a:tint val="1000"/>
                    </a:schemeClr>
                  </a:solidFill>
                  <a:prstDash val="solid"/>
                </a:ln>
                <a:solidFill>
                  <a:schemeClr val="accent2"/>
                </a:solidFill>
                <a:latin typeface="Arial Rounded MT Bold" pitchFamily="34" charset="0"/>
              </a:rPr>
              <a:t>Md. </a:t>
            </a:r>
            <a:r>
              <a:rPr lang="en-US" sz="3600" b="1" dirty="0" err="1">
                <a:ln w="19050">
                  <a:solidFill>
                    <a:schemeClr val="tx2">
                      <a:tint val="1000"/>
                    </a:schemeClr>
                  </a:solidFill>
                  <a:prstDash val="solid"/>
                </a:ln>
                <a:solidFill>
                  <a:schemeClr val="accent2"/>
                </a:solidFill>
                <a:latin typeface="Arial Rounded MT Bold" pitchFamily="34" charset="0"/>
              </a:rPr>
              <a:t>Manzur</a:t>
            </a:r>
            <a:r>
              <a:rPr lang="en-US" sz="3600" b="1" dirty="0">
                <a:ln w="19050">
                  <a:solidFill>
                    <a:schemeClr val="tx2">
                      <a:tint val="1000"/>
                    </a:schemeClr>
                  </a:solidFill>
                  <a:prstDash val="solid"/>
                </a:ln>
                <a:solidFill>
                  <a:schemeClr val="accent2"/>
                </a:solidFill>
                <a:latin typeface="Arial Rounded MT Bold" pitchFamily="34" charset="0"/>
              </a:rPr>
              <a:t> </a:t>
            </a:r>
            <a:r>
              <a:rPr lang="en-US" sz="3600" b="1" dirty="0" err="1">
                <a:ln w="19050">
                  <a:solidFill>
                    <a:schemeClr val="tx2">
                      <a:tint val="1000"/>
                    </a:schemeClr>
                  </a:solidFill>
                  <a:prstDash val="solid"/>
                </a:ln>
                <a:solidFill>
                  <a:schemeClr val="accent2"/>
                </a:solidFill>
                <a:latin typeface="Arial Rounded MT Bold" pitchFamily="34" charset="0"/>
              </a:rPr>
              <a:t>Rahman</a:t>
            </a:r>
            <a:endParaRPr lang="en-US" sz="3600" b="1" dirty="0">
              <a:ln w="19050">
                <a:solidFill>
                  <a:schemeClr val="tx2">
                    <a:tint val="1000"/>
                  </a:schemeClr>
                </a:solidFill>
                <a:prstDash val="solid"/>
              </a:ln>
              <a:solidFill>
                <a:schemeClr val="accent2"/>
              </a:solidFill>
              <a:latin typeface="Arial Rounded MT Bold" pitchFamily="34" charset="0"/>
            </a:endParaRPr>
          </a:p>
          <a:p>
            <a:pPr algn="ctr" eaLnBrk="0" hangingPunct="0">
              <a:defRPr/>
            </a:pPr>
            <a:r>
              <a:rPr lang="en-US" sz="2000" dirty="0">
                <a:latin typeface="Arial Rounded MT Bold" pitchFamily="34" charset="0"/>
              </a:rPr>
              <a:t>B.A. (Hon’s), M.A. (English)</a:t>
            </a:r>
          </a:p>
          <a:p>
            <a:pPr algn="ctr" eaLnBrk="0" hangingPunct="0">
              <a:defRPr/>
            </a:pPr>
            <a:r>
              <a:rPr lang="en-US" sz="2000" dirty="0">
                <a:latin typeface="Arial Rounded MT Bold" pitchFamily="34" charset="0"/>
              </a:rPr>
              <a:t>Assistant Teacher (English)</a:t>
            </a:r>
          </a:p>
          <a:p>
            <a:pPr algn="ctr" eaLnBrk="0" hangingPunct="0">
              <a:defRPr/>
            </a:pPr>
            <a:r>
              <a:rPr lang="en-US" sz="2000" dirty="0" err="1">
                <a:latin typeface="Arial Rounded MT Bold" pitchFamily="34" charset="0"/>
              </a:rPr>
              <a:t>Goonvari</a:t>
            </a:r>
            <a:r>
              <a:rPr lang="en-US" sz="2000" dirty="0">
                <a:latin typeface="Arial Rounded MT Bold" pitchFamily="34" charset="0"/>
              </a:rPr>
              <a:t> B.L. High School,</a:t>
            </a:r>
          </a:p>
          <a:p>
            <a:pPr algn="ctr" eaLnBrk="0" hangingPunct="0">
              <a:defRPr/>
            </a:pPr>
            <a:r>
              <a:rPr lang="en-US" sz="2000" dirty="0" err="1">
                <a:latin typeface="Arial Rounded MT Bold" pitchFamily="34" charset="0"/>
              </a:rPr>
              <a:t>Fulchhari</a:t>
            </a:r>
            <a:r>
              <a:rPr lang="en-US" sz="2000" dirty="0">
                <a:latin typeface="Arial Rounded MT Bold" pitchFamily="34" charset="0"/>
              </a:rPr>
              <a:t>, </a:t>
            </a:r>
            <a:r>
              <a:rPr lang="en-US" sz="2000" dirty="0" err="1" smtClean="0">
                <a:latin typeface="Arial Rounded MT Bold" pitchFamily="34" charset="0"/>
              </a:rPr>
              <a:t>Gaibandha</a:t>
            </a:r>
            <a:endParaRPr lang="en-US" sz="2000" dirty="0">
              <a:latin typeface="Arial Rounded MT Bold" pitchFamily="34" charset="0"/>
            </a:endParaRPr>
          </a:p>
          <a:p>
            <a:pPr algn="ctr" eaLnBrk="0" hangingPunct="0">
              <a:defRPr/>
            </a:pPr>
            <a:r>
              <a:rPr lang="en-US" sz="2400" dirty="0" smtClean="0">
                <a:latin typeface="Arial Rounded MT Bold" pitchFamily="34" charset="0"/>
              </a:rPr>
              <a:t> </a:t>
            </a:r>
            <a:r>
              <a:rPr lang="en-US" sz="1600" dirty="0" smtClean="0">
                <a:latin typeface="Arial Rounded MT Bold" pitchFamily="34" charset="0"/>
              </a:rPr>
              <a:t>E-mail</a:t>
            </a:r>
            <a:r>
              <a:rPr lang="en-US" sz="1600" dirty="0">
                <a:latin typeface="Arial Rounded MT Bold" pitchFamily="34" charset="0"/>
              </a:rPr>
              <a:t>: </a:t>
            </a:r>
            <a:r>
              <a:rPr lang="en-US" sz="1600" dirty="0" smtClean="0">
                <a:latin typeface="Arial Rounded MT Bold" pitchFamily="34" charset="0"/>
              </a:rPr>
              <a:t>manzurrahman12@yahoo.com</a:t>
            </a:r>
            <a:endParaRPr lang="en-US" sz="1600" dirty="0">
              <a:latin typeface="Arial Rounded MT Bold" pitchFamily="34" charset="0"/>
            </a:endParaRPr>
          </a:p>
        </p:txBody>
      </p:sp>
      <p:sp>
        <p:nvSpPr>
          <p:cNvPr id="8195" name="TextBox 2"/>
          <p:cNvSpPr txBox="1">
            <a:spLocks noChangeArrowheads="1"/>
          </p:cNvSpPr>
          <p:nvPr/>
        </p:nvSpPr>
        <p:spPr bwMode="auto">
          <a:xfrm>
            <a:off x="5738018" y="2506054"/>
            <a:ext cx="600551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400" dirty="0">
                <a:solidFill>
                  <a:schemeClr val="accent2"/>
                </a:solidFill>
                <a:latin typeface="Arial Black" panose="020B0A04020102020204" pitchFamily="34" charset="0"/>
              </a:rPr>
              <a:t>Class:</a:t>
            </a:r>
            <a:r>
              <a:rPr lang="en-US" sz="2400" dirty="0">
                <a:solidFill>
                  <a:srgbClr val="00B050"/>
                </a:solidFill>
                <a:latin typeface="Arial Black" panose="020B0A04020102020204" pitchFamily="34" charset="0"/>
              </a:rPr>
              <a:t> ix</a:t>
            </a:r>
          </a:p>
          <a:p>
            <a:r>
              <a:rPr lang="en-US" sz="2400" dirty="0">
                <a:solidFill>
                  <a:schemeClr val="accent2"/>
                </a:solidFill>
                <a:latin typeface="Arial Black" panose="020B0A04020102020204" pitchFamily="34" charset="0"/>
              </a:rPr>
              <a:t>Subject: </a:t>
            </a:r>
            <a:r>
              <a:rPr lang="en-US" sz="2400" dirty="0">
                <a:solidFill>
                  <a:srgbClr val="00B050"/>
                </a:solidFill>
                <a:latin typeface="Arial Black" panose="020B0A04020102020204" pitchFamily="34" charset="0"/>
              </a:rPr>
              <a:t>English 2</a:t>
            </a:r>
            <a:r>
              <a:rPr lang="en-US" sz="2400" baseline="30000" dirty="0">
                <a:solidFill>
                  <a:srgbClr val="00B050"/>
                </a:solidFill>
                <a:latin typeface="Arial Black" panose="020B0A04020102020204" pitchFamily="34" charset="0"/>
              </a:rPr>
              <a:t>nd</a:t>
            </a:r>
            <a:r>
              <a:rPr lang="en-US" sz="2400" dirty="0">
                <a:solidFill>
                  <a:srgbClr val="00B050"/>
                </a:solidFill>
                <a:latin typeface="Arial Black" panose="020B0A04020102020204" pitchFamily="34" charset="0"/>
              </a:rPr>
              <a:t> Paper</a:t>
            </a:r>
          </a:p>
          <a:p>
            <a:r>
              <a:rPr lang="en-US" sz="2400" dirty="0">
                <a:solidFill>
                  <a:schemeClr val="accent2"/>
                </a:solidFill>
                <a:latin typeface="Arial Black" panose="020B0A04020102020204" pitchFamily="34" charset="0"/>
              </a:rPr>
              <a:t>Time : </a:t>
            </a:r>
            <a:r>
              <a:rPr lang="en-US" sz="2400" dirty="0" smtClean="0">
                <a:solidFill>
                  <a:srgbClr val="00B050"/>
                </a:solidFill>
                <a:latin typeface="Arial Black" panose="020B0A04020102020204" pitchFamily="34" charset="0"/>
              </a:rPr>
              <a:t>40 </a:t>
            </a:r>
            <a:r>
              <a:rPr lang="en-US" sz="2400" dirty="0">
                <a:solidFill>
                  <a:srgbClr val="00B050"/>
                </a:solidFill>
                <a:latin typeface="Arial Black" panose="020B0A04020102020204" pitchFamily="34" charset="0"/>
              </a:rPr>
              <a:t>minutes</a:t>
            </a:r>
          </a:p>
          <a:p>
            <a:r>
              <a:rPr lang="en-US" sz="2400" dirty="0">
                <a:solidFill>
                  <a:schemeClr val="accent2"/>
                </a:solidFill>
                <a:latin typeface="Arial Black" panose="020B0A04020102020204" pitchFamily="34" charset="0"/>
              </a:rPr>
              <a:t>Title: </a:t>
            </a:r>
            <a:r>
              <a:rPr lang="en-US" sz="2400" dirty="0" smtClean="0">
                <a:solidFill>
                  <a:srgbClr val="00B050"/>
                </a:solidFill>
                <a:latin typeface="Arial Black" panose="020B0A04020102020204" pitchFamily="34" charset="0"/>
              </a:rPr>
              <a:t>Graph and Chart</a:t>
            </a:r>
            <a:endParaRPr lang="en-US" sz="2400" dirty="0">
              <a:solidFill>
                <a:srgbClr val="00B050"/>
              </a:solidFill>
              <a:latin typeface="Arial Black" panose="020B0A04020102020204" pitchFamily="34" charset="0"/>
            </a:endParaRPr>
          </a:p>
        </p:txBody>
      </p:sp>
      <p:cxnSp>
        <p:nvCxnSpPr>
          <p:cNvPr id="4" name="Straight Connector 3"/>
          <p:cNvCxnSpPr/>
          <p:nvPr/>
        </p:nvCxnSpPr>
        <p:spPr>
          <a:xfrm rot="5400000">
            <a:off x="4470796" y="3290487"/>
            <a:ext cx="2514600" cy="794"/>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9416794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8195"/>
                                        </p:tgtEl>
                                        <p:attrNameLst>
                                          <p:attrName>style.visibility</p:attrName>
                                        </p:attrNameLst>
                                      </p:cBhvr>
                                      <p:to>
                                        <p:strVal val="visible"/>
                                      </p:to>
                                    </p:set>
                                    <p:animEffect transition="in" filter="fade">
                                      <p:cBhvr>
                                        <p:cTn id="17" dur="800" decel="100000"/>
                                        <p:tgtEl>
                                          <p:spTgt spid="8195"/>
                                        </p:tgtEl>
                                      </p:cBhvr>
                                    </p:animEffect>
                                    <p:anim calcmode="lin" valueType="num">
                                      <p:cBhvr>
                                        <p:cTn id="18" dur="800" decel="100000" fill="hold"/>
                                        <p:tgtEl>
                                          <p:spTgt spid="8195"/>
                                        </p:tgtEl>
                                        <p:attrNameLst>
                                          <p:attrName>style.rotation</p:attrName>
                                        </p:attrNameLst>
                                      </p:cBhvr>
                                      <p:tavLst>
                                        <p:tav tm="0">
                                          <p:val>
                                            <p:fltVal val="-90"/>
                                          </p:val>
                                        </p:tav>
                                        <p:tav tm="100000">
                                          <p:val>
                                            <p:fltVal val="0"/>
                                          </p:val>
                                        </p:tav>
                                      </p:tavLst>
                                    </p:anim>
                                    <p:anim calcmode="lin" valueType="num">
                                      <p:cBhvr>
                                        <p:cTn id="19" dur="800" decel="100000" fill="hold"/>
                                        <p:tgtEl>
                                          <p:spTgt spid="8195"/>
                                        </p:tgtEl>
                                        <p:attrNameLst>
                                          <p:attrName>ppt_x</p:attrName>
                                        </p:attrNameLst>
                                      </p:cBhvr>
                                      <p:tavLst>
                                        <p:tav tm="0">
                                          <p:val>
                                            <p:strVal val="#ppt_x+0.4"/>
                                          </p:val>
                                        </p:tav>
                                        <p:tav tm="100000">
                                          <p:val>
                                            <p:strVal val="#ppt_x-0.05"/>
                                          </p:val>
                                        </p:tav>
                                      </p:tavLst>
                                    </p:anim>
                                    <p:anim calcmode="lin" valueType="num">
                                      <p:cBhvr>
                                        <p:cTn id="20" dur="800" decel="100000" fill="hold"/>
                                        <p:tgtEl>
                                          <p:spTgt spid="8195"/>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8195"/>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8195"/>
                                        </p:tgtEl>
                                        <p:attrNameLst>
                                          <p:attrName>ppt_y</p:attrName>
                                        </p:attrNameLst>
                                      </p:cBhvr>
                                      <p:tavLst>
                                        <p:tav tm="0">
                                          <p:val>
                                            <p:strVal val="#ppt_y+0.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animEffect transition="in" filter="fade">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orizontal Scroll 1"/>
          <p:cNvSpPr/>
          <p:nvPr/>
        </p:nvSpPr>
        <p:spPr>
          <a:xfrm>
            <a:off x="1457325" y="339045"/>
            <a:ext cx="9286875" cy="1243013"/>
          </a:xfrm>
          <a:prstGeom prst="horizontalScroll">
            <a:avLst/>
          </a:prstGeom>
          <a:solidFill>
            <a:schemeClr val="accent2"/>
          </a:solidFill>
        </p:spPr>
        <p:style>
          <a:lnRef idx="3">
            <a:schemeClr val="lt1"/>
          </a:lnRef>
          <a:fillRef idx="1">
            <a:schemeClr val="dk1"/>
          </a:fillRef>
          <a:effectRef idx="1">
            <a:schemeClr val="dk1"/>
          </a:effectRef>
          <a:fontRef idx="minor">
            <a:schemeClr val="lt1"/>
          </a:fontRef>
        </p:style>
        <p:txBody>
          <a:bodyPr rtlCol="0" anchor="ctr"/>
          <a:lstStyle/>
          <a:p>
            <a:pPr algn="ctr"/>
            <a:r>
              <a:rPr lang="en-US" sz="4000" b="1" dirty="0" smtClean="0"/>
              <a:t>Now try to understand the graph</a:t>
            </a:r>
            <a:endParaRPr lang="en-US" sz="40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5913" y="1582058"/>
            <a:ext cx="9029700" cy="4876391"/>
          </a:xfrm>
          <a:prstGeom prst="rect">
            <a:avLst/>
          </a:prstGeom>
        </p:spPr>
      </p:pic>
    </p:spTree>
    <p:extLst>
      <p:ext uri="{BB962C8B-B14F-4D97-AF65-F5344CB8AC3E}">
        <p14:creationId xmlns:p14="http://schemas.microsoft.com/office/powerpoint/2010/main" val="25264742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orizontal Scroll 1"/>
          <p:cNvSpPr/>
          <p:nvPr/>
        </p:nvSpPr>
        <p:spPr>
          <a:xfrm>
            <a:off x="1457325" y="339045"/>
            <a:ext cx="9286875" cy="1243013"/>
          </a:xfrm>
          <a:prstGeom prst="horizontalScroll">
            <a:avLst/>
          </a:prstGeom>
          <a:solidFill>
            <a:schemeClr val="accent2"/>
          </a:solidFill>
        </p:spPr>
        <p:style>
          <a:lnRef idx="3">
            <a:schemeClr val="lt1"/>
          </a:lnRef>
          <a:fillRef idx="1">
            <a:schemeClr val="dk1"/>
          </a:fillRef>
          <a:effectRef idx="1">
            <a:schemeClr val="dk1"/>
          </a:effectRef>
          <a:fontRef idx="minor">
            <a:schemeClr val="lt1"/>
          </a:fontRef>
        </p:style>
        <p:txBody>
          <a:bodyPr rtlCol="0" anchor="ctr"/>
          <a:lstStyle/>
          <a:p>
            <a:pPr algn="ctr"/>
            <a:r>
              <a:rPr lang="en-US" sz="4000" b="1" dirty="0" smtClean="0"/>
              <a:t>Now try to understand the graph</a:t>
            </a:r>
            <a:endParaRPr lang="en-US" sz="4000" b="1" dirty="0"/>
          </a:p>
        </p:txBody>
      </p:sp>
      <p:sp>
        <p:nvSpPr>
          <p:cNvPr id="3" name="Rectangle 2"/>
          <p:cNvSpPr/>
          <p:nvPr/>
        </p:nvSpPr>
        <p:spPr>
          <a:xfrm>
            <a:off x="1457324" y="1857376"/>
            <a:ext cx="9286875" cy="392906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ysClr val="windowText" lastClr="000000"/>
                </a:solidFill>
              </a:rPr>
              <a:t>There are some PERSENTAGE and some YEAR</a:t>
            </a:r>
            <a:endParaRPr lang="en-US" sz="6000" b="1" dirty="0">
              <a:solidFill>
                <a:sysClr val="windowText" lastClr="000000"/>
              </a:solidFill>
            </a:endParaRPr>
          </a:p>
        </p:txBody>
      </p:sp>
    </p:spTree>
    <p:extLst>
      <p:ext uri="{BB962C8B-B14F-4D97-AF65-F5344CB8AC3E}">
        <p14:creationId xmlns:p14="http://schemas.microsoft.com/office/powerpoint/2010/main" val="21990939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orizontal Scroll 1"/>
          <p:cNvSpPr/>
          <p:nvPr/>
        </p:nvSpPr>
        <p:spPr>
          <a:xfrm>
            <a:off x="1457325" y="339045"/>
            <a:ext cx="9286875" cy="1243013"/>
          </a:xfrm>
          <a:prstGeom prst="horizontalScroll">
            <a:avLst/>
          </a:prstGeom>
          <a:solidFill>
            <a:schemeClr val="accent2"/>
          </a:solidFill>
        </p:spPr>
        <p:style>
          <a:lnRef idx="3">
            <a:schemeClr val="lt1"/>
          </a:lnRef>
          <a:fillRef idx="1">
            <a:schemeClr val="dk1"/>
          </a:fillRef>
          <a:effectRef idx="1">
            <a:schemeClr val="dk1"/>
          </a:effectRef>
          <a:fontRef idx="minor">
            <a:schemeClr val="lt1"/>
          </a:fontRef>
        </p:style>
        <p:txBody>
          <a:bodyPr rtlCol="0" anchor="ctr"/>
          <a:lstStyle/>
          <a:p>
            <a:pPr algn="ctr"/>
            <a:r>
              <a:rPr lang="en-US" sz="4000" b="1" dirty="0" smtClean="0"/>
              <a:t>Now try to understand the graph</a:t>
            </a:r>
            <a:endParaRPr lang="en-US" sz="4000" b="1" dirty="0"/>
          </a:p>
        </p:txBody>
      </p:sp>
      <p:sp>
        <p:nvSpPr>
          <p:cNvPr id="3" name="Rectangle 2"/>
          <p:cNvSpPr/>
          <p:nvPr/>
        </p:nvSpPr>
        <p:spPr>
          <a:xfrm>
            <a:off x="1293017" y="1800225"/>
            <a:ext cx="9615489" cy="468629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ysClr val="windowText" lastClr="000000"/>
                </a:solidFill>
              </a:rPr>
              <a:t>Try to find out the comparison among the years and write down them in your exercise book.</a:t>
            </a:r>
            <a:endParaRPr lang="en-US" sz="6000" b="1" dirty="0">
              <a:solidFill>
                <a:sysClr val="windowText" lastClr="000000"/>
              </a:solidFill>
            </a:endParaRPr>
          </a:p>
        </p:txBody>
      </p:sp>
    </p:spTree>
    <p:extLst>
      <p:ext uri="{BB962C8B-B14F-4D97-AF65-F5344CB8AC3E}">
        <p14:creationId xmlns:p14="http://schemas.microsoft.com/office/powerpoint/2010/main" val="34195829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orizontal Scroll 1"/>
          <p:cNvSpPr/>
          <p:nvPr/>
        </p:nvSpPr>
        <p:spPr>
          <a:xfrm>
            <a:off x="1457325" y="339045"/>
            <a:ext cx="9286875" cy="1243013"/>
          </a:xfrm>
          <a:prstGeom prst="horizontalScroll">
            <a:avLst/>
          </a:prstGeom>
          <a:solidFill>
            <a:schemeClr val="accent2"/>
          </a:solidFill>
        </p:spPr>
        <p:style>
          <a:lnRef idx="3">
            <a:schemeClr val="lt1"/>
          </a:lnRef>
          <a:fillRef idx="1">
            <a:schemeClr val="dk1"/>
          </a:fillRef>
          <a:effectRef idx="1">
            <a:schemeClr val="dk1"/>
          </a:effectRef>
          <a:fontRef idx="minor">
            <a:schemeClr val="lt1"/>
          </a:fontRef>
        </p:style>
        <p:txBody>
          <a:bodyPr rtlCol="0" anchor="ctr"/>
          <a:lstStyle/>
          <a:p>
            <a:pPr algn="ctr"/>
            <a:r>
              <a:rPr lang="en-US" sz="4000" b="1" dirty="0" smtClean="0"/>
              <a:t>Now try to understand the graph</a:t>
            </a:r>
            <a:endParaRPr lang="en-US" sz="4000" b="1" dirty="0"/>
          </a:p>
        </p:txBody>
      </p:sp>
      <p:sp>
        <p:nvSpPr>
          <p:cNvPr id="3" name="Rectangle 2"/>
          <p:cNvSpPr/>
          <p:nvPr/>
        </p:nvSpPr>
        <p:spPr>
          <a:xfrm>
            <a:off x="1293017" y="1800225"/>
            <a:ext cx="9615489" cy="468629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ysClr val="windowText" lastClr="000000"/>
                </a:solidFill>
              </a:rPr>
              <a:t>Try to find out the highest percentage and the lowest percentage.</a:t>
            </a:r>
            <a:endParaRPr lang="en-US" sz="6000" b="1" dirty="0">
              <a:solidFill>
                <a:sysClr val="windowText" lastClr="000000"/>
              </a:solidFill>
            </a:endParaRPr>
          </a:p>
        </p:txBody>
      </p:sp>
    </p:spTree>
    <p:extLst>
      <p:ext uri="{BB962C8B-B14F-4D97-AF65-F5344CB8AC3E}">
        <p14:creationId xmlns:p14="http://schemas.microsoft.com/office/powerpoint/2010/main" val="205212336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735016" y="242888"/>
            <a:ext cx="8932984" cy="1107996"/>
          </a:xfrm>
          <a:prstGeom prst="rect">
            <a:avLst/>
          </a:prstGeom>
          <a:noFill/>
        </p:spPr>
        <p:txBody>
          <a:bodyPr>
            <a:spAutoFit/>
          </a:bodyPr>
          <a:lstStyle/>
          <a:p>
            <a:pPr algn="ctr">
              <a:defRPr/>
            </a:pPr>
            <a:r>
              <a:rPr lang="en-U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Black" pitchFamily="34" charset="0"/>
                <a:cs typeface="Arial" charset="0"/>
              </a:rPr>
              <a:t>Home</a:t>
            </a:r>
            <a:r>
              <a:rPr lang="en-US" sz="6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Black" pitchFamily="34" charset="0"/>
                <a:cs typeface="Arial" charset="0"/>
              </a:rPr>
              <a:t> </a:t>
            </a:r>
            <a:r>
              <a:rPr lang="en-US" sz="6600" b="1" dirty="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latin typeface="Arial Black" pitchFamily="34" charset="0"/>
                <a:cs typeface="Arial" charset="0"/>
              </a:rPr>
              <a:t>work</a:t>
            </a:r>
            <a:endParaRPr lang="en-US" sz="6600" b="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rial Black" pitchFamily="34" charset="0"/>
              <a:cs typeface="Arial" charset="0"/>
            </a:endParaRPr>
          </a:p>
        </p:txBody>
      </p:sp>
      <p:sp>
        <p:nvSpPr>
          <p:cNvPr id="9" name="TextBox 8"/>
          <p:cNvSpPr txBox="1">
            <a:spLocks noChangeArrowheads="1"/>
          </p:cNvSpPr>
          <p:nvPr/>
        </p:nvSpPr>
        <p:spPr bwMode="auto">
          <a:xfrm>
            <a:off x="385762" y="1233488"/>
            <a:ext cx="11287126" cy="120032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sz="2400" b="1" dirty="0" smtClean="0"/>
              <a:t>The </a:t>
            </a:r>
            <a:r>
              <a:rPr lang="en-US" sz="2400" b="1" dirty="0"/>
              <a:t>graph below shows the results of SSC exam of ABC Secondary School from 2008 to 2012. Describe the chart in 150 words. You should highlight and summaries the information given in the chart.</a:t>
            </a:r>
            <a:endParaRPr lang="en-US" sz="2400" b="1"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1775" y="2600324"/>
            <a:ext cx="6515099" cy="3823041"/>
          </a:xfrm>
          <a:prstGeom prst="rect">
            <a:avLst/>
          </a:prstGeom>
        </p:spPr>
      </p:pic>
    </p:spTree>
    <p:extLst>
      <p:ext uri="{BB962C8B-B14F-4D97-AF65-F5344CB8AC3E}">
        <p14:creationId xmlns:p14="http://schemas.microsoft.com/office/powerpoint/2010/main" val="6669695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9"/>
                                        </p:tgtEl>
                                        <p:attrNameLst>
                                          <p:attrName>style.visibility</p:attrName>
                                        </p:attrNameLst>
                                      </p:cBhvr>
                                      <p:to>
                                        <p:strVal val="visible"/>
                                      </p:to>
                                    </p:set>
                                    <p:anim calcmode="discrete" valueType="clr">
                                      <p:cBhvr override="childStyle">
                                        <p:cTn id="12"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9"/>
                                        </p:tgtEl>
                                        <p:attrNameLst>
                                          <p:attrName>fillcolor</p:attrName>
                                        </p:attrNameLst>
                                      </p:cBhvr>
                                      <p:tavLst>
                                        <p:tav tm="0">
                                          <p:val>
                                            <p:clrVal>
                                              <a:schemeClr val="accent2"/>
                                            </p:clrVal>
                                          </p:val>
                                        </p:tav>
                                        <p:tav tm="50000">
                                          <p:val>
                                            <p:clrVal>
                                              <a:schemeClr val="hlink"/>
                                            </p:clrVal>
                                          </p:val>
                                        </p:tav>
                                      </p:tavLst>
                                    </p:anim>
                                    <p:set>
                                      <p:cBhvr>
                                        <p:cTn id="14" dur="80"/>
                                        <p:tgtEl>
                                          <p:spTgt spid="9"/>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loud Callout 1"/>
          <p:cNvSpPr/>
          <p:nvPr/>
        </p:nvSpPr>
        <p:spPr>
          <a:xfrm>
            <a:off x="457200" y="1371600"/>
            <a:ext cx="11415711" cy="4071938"/>
          </a:xfrm>
          <a:prstGeom prst="cloudCallout">
            <a:avLst/>
          </a:prstGeom>
          <a:solidFill>
            <a:schemeClr val="tx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accent2"/>
                </a:solidFill>
              </a:rPr>
              <a:t>That’s All for Today.</a:t>
            </a:r>
          </a:p>
          <a:p>
            <a:pPr algn="ctr"/>
            <a:r>
              <a:rPr lang="en-US" sz="4400" b="1" dirty="0" smtClean="0">
                <a:solidFill>
                  <a:schemeClr val="accent2"/>
                </a:solidFill>
              </a:rPr>
              <a:t>See you in the next class.</a:t>
            </a:r>
          </a:p>
          <a:p>
            <a:pPr algn="ctr"/>
            <a:r>
              <a:rPr lang="en-US" sz="4400" b="1" dirty="0" smtClean="0">
                <a:solidFill>
                  <a:schemeClr val="accent2"/>
                </a:solidFill>
              </a:rPr>
              <a:t>Bye.</a:t>
            </a:r>
            <a:endParaRPr lang="en-US" sz="4400" b="1" dirty="0">
              <a:solidFill>
                <a:schemeClr val="accent2"/>
              </a:solidFill>
            </a:endParaRPr>
          </a:p>
        </p:txBody>
      </p:sp>
    </p:spTree>
    <p:extLst>
      <p:ext uri="{BB962C8B-B14F-4D97-AF65-F5344CB8AC3E}">
        <p14:creationId xmlns:p14="http://schemas.microsoft.com/office/powerpoint/2010/main" val="1686969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extBox 4"/>
          <p:cNvSpPr txBox="1">
            <a:spLocks noChangeArrowheads="1"/>
          </p:cNvSpPr>
          <p:nvPr/>
        </p:nvSpPr>
        <p:spPr bwMode="auto">
          <a:xfrm>
            <a:off x="1871663" y="674689"/>
            <a:ext cx="91440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5400" dirty="0">
                <a:latin typeface="Arial Rounded MT Bold" panose="020F0704030504030204" pitchFamily="34" charset="0"/>
              </a:rPr>
              <a:t>Welcome to my today’s class.</a:t>
            </a:r>
            <a:endParaRPr lang="en-US" sz="2000" dirty="0">
              <a:latin typeface="Arial Rounded MT Bold" panose="020F070403050403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4487" y="2319337"/>
            <a:ext cx="4205016" cy="4191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663357250"/>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 Same Side Corner Rectangle 3"/>
          <p:cNvSpPr/>
          <p:nvPr/>
        </p:nvSpPr>
        <p:spPr>
          <a:xfrm>
            <a:off x="485776" y="185736"/>
            <a:ext cx="11229975" cy="1339170"/>
          </a:xfrm>
          <a:prstGeom prst="round2SameRect">
            <a:avLst/>
          </a:prstGeom>
        </p:spPr>
        <p:style>
          <a:lnRef idx="3">
            <a:schemeClr val="lt1"/>
          </a:lnRef>
          <a:fillRef idx="1">
            <a:schemeClr val="accent3"/>
          </a:fillRef>
          <a:effectRef idx="1">
            <a:schemeClr val="accent3"/>
          </a:effectRef>
          <a:fontRef idx="minor">
            <a:schemeClr val="lt1"/>
          </a:fontRef>
        </p:style>
        <p:txBody>
          <a:bodyPr anchor="ctr"/>
          <a:lstStyle/>
          <a:p>
            <a:pPr algn="ctr" eaLnBrk="0" hangingPunct="0">
              <a:defRPr/>
            </a:pPr>
            <a:r>
              <a:rPr lang="en-US" sz="6000" b="1" dirty="0" smtClean="0">
                <a:solidFill>
                  <a:schemeClr val="bg1"/>
                </a:solidFill>
                <a:latin typeface="Arial Black" panose="020B0A04020102020204" pitchFamily="34" charset="0"/>
              </a:rPr>
              <a:t>Look at </a:t>
            </a:r>
            <a:r>
              <a:rPr lang="en-US" sz="6000" b="1" dirty="0" smtClean="0">
                <a:solidFill>
                  <a:schemeClr val="bg1"/>
                </a:solidFill>
                <a:latin typeface="Arial Black" panose="020B0A04020102020204" pitchFamily="34" charset="0"/>
              </a:rPr>
              <a:t>the picture</a:t>
            </a:r>
            <a:endParaRPr lang="en-US" sz="6000" b="1" dirty="0">
              <a:solidFill>
                <a:schemeClr val="bg1"/>
              </a:solidFill>
              <a:latin typeface="Arial Black" panose="020B0A0402010202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5913" y="1582058"/>
            <a:ext cx="9029700" cy="4876391"/>
          </a:xfrm>
          <a:prstGeom prst="rect">
            <a:avLst/>
          </a:prstGeom>
        </p:spPr>
      </p:pic>
    </p:spTree>
    <p:extLst>
      <p:ext uri="{BB962C8B-B14F-4D97-AF65-F5344CB8AC3E}">
        <p14:creationId xmlns:p14="http://schemas.microsoft.com/office/powerpoint/2010/main" val="168852666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 Same Side Corner Rectangle 3"/>
          <p:cNvSpPr/>
          <p:nvPr/>
        </p:nvSpPr>
        <p:spPr>
          <a:xfrm>
            <a:off x="485776" y="242888"/>
            <a:ext cx="11444287" cy="2114550"/>
          </a:xfrm>
          <a:prstGeom prst="round2SameRect">
            <a:avLst/>
          </a:prstGeom>
        </p:spPr>
        <p:style>
          <a:lnRef idx="3">
            <a:schemeClr val="lt1"/>
          </a:lnRef>
          <a:fillRef idx="1">
            <a:schemeClr val="accent3"/>
          </a:fillRef>
          <a:effectRef idx="1">
            <a:schemeClr val="accent3"/>
          </a:effectRef>
          <a:fontRef idx="minor">
            <a:schemeClr val="lt1"/>
          </a:fontRef>
        </p:style>
        <p:txBody>
          <a:bodyPr anchor="ctr"/>
          <a:lstStyle/>
          <a:p>
            <a:pPr algn="ctr" eaLnBrk="0" hangingPunct="0">
              <a:defRPr/>
            </a:pPr>
            <a:r>
              <a:rPr lang="en-US" sz="4800" b="1" dirty="0" smtClean="0">
                <a:solidFill>
                  <a:schemeClr val="bg1"/>
                </a:solidFill>
                <a:latin typeface="Arial Black" panose="020B0A04020102020204" pitchFamily="34" charset="0"/>
              </a:rPr>
              <a:t>What </a:t>
            </a:r>
            <a:r>
              <a:rPr lang="en-US" sz="4800" b="1" dirty="0" smtClean="0">
                <a:solidFill>
                  <a:schemeClr val="bg1"/>
                </a:solidFill>
                <a:latin typeface="Arial Black" panose="020B0A04020102020204" pitchFamily="34" charset="0"/>
              </a:rPr>
              <a:t>is this</a:t>
            </a:r>
            <a:r>
              <a:rPr lang="en-US" sz="4800" b="1" dirty="0" smtClean="0">
                <a:solidFill>
                  <a:schemeClr val="bg1"/>
                </a:solidFill>
                <a:latin typeface="Arial Black" panose="020B0A04020102020204" pitchFamily="34" charset="0"/>
              </a:rPr>
              <a:t>?</a:t>
            </a:r>
            <a:endParaRPr lang="en-US" sz="4800" b="1" dirty="0">
              <a:solidFill>
                <a:schemeClr val="bg1"/>
              </a:solidFill>
              <a:latin typeface="Arial Black" panose="020B0A04020102020204" pitchFamily="34" charset="0"/>
            </a:endParaRPr>
          </a:p>
        </p:txBody>
      </p:sp>
      <p:sp>
        <p:nvSpPr>
          <p:cNvPr id="5" name="TextBox 4"/>
          <p:cNvSpPr txBox="1"/>
          <p:nvPr/>
        </p:nvSpPr>
        <p:spPr>
          <a:xfrm>
            <a:off x="1300162" y="3729038"/>
            <a:ext cx="10129838" cy="1015663"/>
          </a:xfrm>
          <a:prstGeom prst="rect">
            <a:avLst/>
          </a:prstGeom>
          <a:noFill/>
        </p:spPr>
        <p:txBody>
          <a:bodyPr wrap="square" rtlCol="0">
            <a:spAutoFit/>
          </a:bodyPr>
          <a:lstStyle/>
          <a:p>
            <a:pPr algn="ctr"/>
            <a:r>
              <a:rPr lang="en-US" sz="6000" b="1" dirty="0" smtClean="0"/>
              <a:t>This is a chart.</a:t>
            </a:r>
            <a:endParaRPr lang="en-US" sz="6000" b="1" dirty="0"/>
          </a:p>
        </p:txBody>
      </p:sp>
    </p:spTree>
    <p:extLst>
      <p:ext uri="{BB962C8B-B14F-4D97-AF65-F5344CB8AC3E}">
        <p14:creationId xmlns:p14="http://schemas.microsoft.com/office/powerpoint/2010/main" val="15967526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 Same Side Corner Rectangle 3"/>
          <p:cNvSpPr/>
          <p:nvPr/>
        </p:nvSpPr>
        <p:spPr>
          <a:xfrm>
            <a:off x="485776" y="242888"/>
            <a:ext cx="11444287" cy="2114550"/>
          </a:xfrm>
          <a:prstGeom prst="round2SameRect">
            <a:avLst/>
          </a:prstGeom>
        </p:spPr>
        <p:style>
          <a:lnRef idx="3">
            <a:schemeClr val="lt1"/>
          </a:lnRef>
          <a:fillRef idx="1">
            <a:schemeClr val="accent3"/>
          </a:fillRef>
          <a:effectRef idx="1">
            <a:schemeClr val="accent3"/>
          </a:effectRef>
          <a:fontRef idx="minor">
            <a:schemeClr val="lt1"/>
          </a:fontRef>
        </p:style>
        <p:txBody>
          <a:bodyPr anchor="ctr"/>
          <a:lstStyle/>
          <a:p>
            <a:pPr algn="ctr" eaLnBrk="0" hangingPunct="0">
              <a:defRPr/>
            </a:pPr>
            <a:r>
              <a:rPr lang="en-US" sz="4800" b="1" dirty="0" smtClean="0">
                <a:solidFill>
                  <a:schemeClr val="bg1"/>
                </a:solidFill>
                <a:latin typeface="Arial Black" panose="020B0A04020102020204" pitchFamily="34" charset="0"/>
              </a:rPr>
              <a:t>So our today’s lesson is on-</a:t>
            </a:r>
            <a:endParaRPr lang="en-US" sz="4800" b="1" dirty="0">
              <a:solidFill>
                <a:schemeClr val="bg1"/>
              </a:solidFill>
              <a:latin typeface="Arial Black" panose="020B0A04020102020204" pitchFamily="34" charset="0"/>
            </a:endParaRPr>
          </a:p>
        </p:txBody>
      </p:sp>
      <p:sp>
        <p:nvSpPr>
          <p:cNvPr id="5" name="TextBox 4"/>
          <p:cNvSpPr txBox="1"/>
          <p:nvPr/>
        </p:nvSpPr>
        <p:spPr>
          <a:xfrm>
            <a:off x="700087" y="3757612"/>
            <a:ext cx="11015663" cy="1015663"/>
          </a:xfrm>
          <a:prstGeom prst="rect">
            <a:avLst/>
          </a:prstGeom>
          <a:noFill/>
        </p:spPr>
        <p:txBody>
          <a:bodyPr wrap="square" rtlCol="0">
            <a:spAutoFit/>
          </a:bodyPr>
          <a:lstStyle/>
          <a:p>
            <a:pPr algn="ctr"/>
            <a:r>
              <a:rPr lang="en-US" sz="6000" b="1" dirty="0" smtClean="0">
                <a:solidFill>
                  <a:srgbClr val="92D050"/>
                </a:solidFill>
              </a:rPr>
              <a:t>Graph and Chart</a:t>
            </a:r>
            <a:endParaRPr lang="en-US" sz="6000" b="1" dirty="0"/>
          </a:p>
        </p:txBody>
      </p:sp>
    </p:spTree>
    <p:extLst>
      <p:ext uri="{BB962C8B-B14F-4D97-AF65-F5344CB8AC3E}">
        <p14:creationId xmlns:p14="http://schemas.microsoft.com/office/powerpoint/2010/main" val="32349544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738186" y="1619251"/>
            <a:ext cx="9834563" cy="523220"/>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800" b="1" dirty="0">
                <a:solidFill>
                  <a:srgbClr val="FFC000"/>
                </a:solidFill>
                <a:latin typeface="Arial Black" panose="020B0A04020102020204" pitchFamily="34" charset="0"/>
              </a:rPr>
              <a:t>        </a:t>
            </a:r>
            <a:r>
              <a:rPr lang="en-US" sz="2700" b="1" dirty="0">
                <a:solidFill>
                  <a:srgbClr val="FFC000"/>
                </a:solidFill>
                <a:latin typeface="Arial Black" panose="020B0A04020102020204" pitchFamily="34" charset="0"/>
              </a:rPr>
              <a:t>After the end </a:t>
            </a:r>
            <a:r>
              <a:rPr lang="en-US" sz="2700" b="1" dirty="0" smtClean="0">
                <a:solidFill>
                  <a:srgbClr val="FFC000"/>
                </a:solidFill>
                <a:latin typeface="Arial Black" panose="020B0A04020102020204" pitchFamily="34" charset="0"/>
              </a:rPr>
              <a:t>of the </a:t>
            </a:r>
            <a:r>
              <a:rPr lang="en-US" sz="2700" b="1" dirty="0">
                <a:solidFill>
                  <a:srgbClr val="FFC000"/>
                </a:solidFill>
                <a:latin typeface="Arial Black" panose="020B0A04020102020204" pitchFamily="34" charset="0"/>
              </a:rPr>
              <a:t>lesson, SS will be able to-</a:t>
            </a:r>
          </a:p>
        </p:txBody>
      </p:sp>
      <p:sp>
        <p:nvSpPr>
          <p:cNvPr id="5" name="TextBox 4"/>
          <p:cNvSpPr txBox="1">
            <a:spLocks noChangeArrowheads="1"/>
          </p:cNvSpPr>
          <p:nvPr/>
        </p:nvSpPr>
        <p:spPr bwMode="auto">
          <a:xfrm>
            <a:off x="1452560" y="3105150"/>
            <a:ext cx="1013460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Char char="•"/>
            </a:pPr>
            <a:r>
              <a:rPr lang="en-US" sz="2800" b="1" dirty="0">
                <a:latin typeface="Arial Black" panose="020B0A04020102020204" pitchFamily="34" charset="0"/>
              </a:rPr>
              <a:t> </a:t>
            </a:r>
            <a:r>
              <a:rPr lang="en-US" sz="2800" b="1" dirty="0" smtClean="0">
                <a:latin typeface="Arial Black" panose="020B0A04020102020204" pitchFamily="34" charset="0"/>
              </a:rPr>
              <a:t>understand different </a:t>
            </a:r>
            <a:r>
              <a:rPr lang="en-US" sz="2800" b="1" dirty="0" smtClean="0">
                <a:latin typeface="Arial Black" panose="020B0A04020102020204" pitchFamily="34" charset="0"/>
              </a:rPr>
              <a:t>graph and chart</a:t>
            </a:r>
          </a:p>
          <a:p>
            <a:pPr>
              <a:buFont typeface="Arial" panose="020B0604020202020204" pitchFamily="34" charset="0"/>
              <a:buChar char="•"/>
            </a:pPr>
            <a:r>
              <a:rPr lang="en-US" sz="2800" b="1" dirty="0" smtClean="0">
                <a:latin typeface="Arial Black" panose="020B0A04020102020204" pitchFamily="34" charset="0"/>
              </a:rPr>
              <a:t> able to write many graph and chart using one format</a:t>
            </a:r>
            <a:endParaRPr lang="en-US" sz="4000" b="1" dirty="0">
              <a:latin typeface="Arial Black" panose="020B0A04020102020204" pitchFamily="34" charset="0"/>
            </a:endParaRPr>
          </a:p>
        </p:txBody>
      </p:sp>
    </p:spTree>
    <p:extLst>
      <p:ext uri="{BB962C8B-B14F-4D97-AF65-F5344CB8AC3E}">
        <p14:creationId xmlns:p14="http://schemas.microsoft.com/office/powerpoint/2010/main" val="257110525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orizontal Scroll 1"/>
          <p:cNvSpPr/>
          <p:nvPr/>
        </p:nvSpPr>
        <p:spPr>
          <a:xfrm>
            <a:off x="1443036" y="585132"/>
            <a:ext cx="9286875" cy="1243013"/>
          </a:xfrm>
          <a:prstGeom prst="horizontalScroll">
            <a:avLst/>
          </a:prstGeom>
          <a:solidFill>
            <a:schemeClr val="accent2"/>
          </a:solidFill>
        </p:spPr>
        <p:style>
          <a:lnRef idx="3">
            <a:schemeClr val="lt1"/>
          </a:lnRef>
          <a:fillRef idx="1">
            <a:schemeClr val="dk1"/>
          </a:fillRef>
          <a:effectRef idx="1">
            <a:schemeClr val="dk1"/>
          </a:effectRef>
          <a:fontRef idx="minor">
            <a:schemeClr val="lt1"/>
          </a:fontRef>
        </p:style>
        <p:txBody>
          <a:bodyPr rtlCol="0" anchor="ctr"/>
          <a:lstStyle/>
          <a:p>
            <a:pPr algn="ctr"/>
            <a:r>
              <a:rPr lang="en-US" sz="4000" b="1" dirty="0" smtClean="0"/>
              <a:t>Read the format time and again</a:t>
            </a:r>
            <a:endParaRPr lang="en-US" sz="4000" b="1" dirty="0"/>
          </a:p>
        </p:txBody>
      </p:sp>
      <p:sp>
        <p:nvSpPr>
          <p:cNvPr id="5" name="TextBox 4"/>
          <p:cNvSpPr txBox="1"/>
          <p:nvPr/>
        </p:nvSpPr>
        <p:spPr>
          <a:xfrm>
            <a:off x="292892" y="2160860"/>
            <a:ext cx="11587162" cy="4154984"/>
          </a:xfrm>
          <a:prstGeom prst="rect">
            <a:avLst/>
          </a:prstGeom>
          <a:solidFill>
            <a:schemeClr val="tx1"/>
          </a:solidFill>
        </p:spPr>
        <p:txBody>
          <a:bodyPr wrap="square" rtlCol="0">
            <a:spAutoFit/>
          </a:bodyPr>
          <a:lstStyle/>
          <a:p>
            <a:pPr algn="just"/>
            <a:r>
              <a:rPr lang="en-US" sz="4400" b="1" dirty="0" smtClean="0">
                <a:solidFill>
                  <a:srgbClr val="C00000"/>
                </a:solidFill>
              </a:rPr>
              <a:t>The graph clearly shows the number of (topic) from------------to--------------- . It shows the gradual rise/increase of (topic) within this time. We see in the graph that the number of (topic) has increased from (%) in (year) to (%) in (year). </a:t>
            </a:r>
            <a:endParaRPr lang="en-US" sz="4400" b="1" dirty="0">
              <a:solidFill>
                <a:srgbClr val="C00000"/>
              </a:solidFill>
            </a:endParaRPr>
          </a:p>
        </p:txBody>
      </p:sp>
    </p:spTree>
    <p:extLst>
      <p:ext uri="{BB962C8B-B14F-4D97-AF65-F5344CB8AC3E}">
        <p14:creationId xmlns:p14="http://schemas.microsoft.com/office/powerpoint/2010/main" val="6735871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orizontal Scroll 1"/>
          <p:cNvSpPr/>
          <p:nvPr/>
        </p:nvSpPr>
        <p:spPr>
          <a:xfrm>
            <a:off x="1443036" y="585132"/>
            <a:ext cx="9286875" cy="1243013"/>
          </a:xfrm>
          <a:prstGeom prst="horizontalScroll">
            <a:avLst/>
          </a:prstGeom>
          <a:solidFill>
            <a:schemeClr val="accent2"/>
          </a:solidFill>
        </p:spPr>
        <p:style>
          <a:lnRef idx="3">
            <a:schemeClr val="lt1"/>
          </a:lnRef>
          <a:fillRef idx="1">
            <a:schemeClr val="dk1"/>
          </a:fillRef>
          <a:effectRef idx="1">
            <a:schemeClr val="dk1"/>
          </a:effectRef>
          <a:fontRef idx="minor">
            <a:schemeClr val="lt1"/>
          </a:fontRef>
        </p:style>
        <p:txBody>
          <a:bodyPr rtlCol="0" anchor="ctr"/>
          <a:lstStyle/>
          <a:p>
            <a:pPr algn="ctr"/>
            <a:r>
              <a:rPr lang="en-US" sz="4000" b="1" dirty="0" smtClean="0"/>
              <a:t>Read the format time and again</a:t>
            </a:r>
            <a:endParaRPr lang="en-US" sz="4000" b="1" dirty="0"/>
          </a:p>
        </p:txBody>
      </p:sp>
      <p:sp>
        <p:nvSpPr>
          <p:cNvPr id="5" name="TextBox 4"/>
          <p:cNvSpPr txBox="1"/>
          <p:nvPr/>
        </p:nvSpPr>
        <p:spPr>
          <a:xfrm>
            <a:off x="292892" y="1960835"/>
            <a:ext cx="11587162" cy="4154984"/>
          </a:xfrm>
          <a:prstGeom prst="rect">
            <a:avLst/>
          </a:prstGeom>
          <a:solidFill>
            <a:schemeClr val="tx1"/>
          </a:solidFill>
        </p:spPr>
        <p:txBody>
          <a:bodyPr wrap="square" rtlCol="0">
            <a:spAutoFit/>
          </a:bodyPr>
          <a:lstStyle/>
          <a:p>
            <a:pPr algn="just"/>
            <a:r>
              <a:rPr lang="en-US" sz="4400" b="1" dirty="0" smtClean="0">
                <a:solidFill>
                  <a:srgbClr val="C00000"/>
                </a:solidFill>
              </a:rPr>
              <a:t>In (year) the number of (topic) was (%), on the other hand, in (year) it rose to (%). Again in (year) the number of (topic) was (%) whereas in (year) it rose to (%). In (year), (topic) were (%). But it rose/fell </a:t>
            </a:r>
            <a:r>
              <a:rPr lang="en-US" sz="4400" b="1" dirty="0" smtClean="0">
                <a:solidFill>
                  <a:srgbClr val="C00000"/>
                </a:solidFill>
              </a:rPr>
              <a:t>to (%) in (year). </a:t>
            </a:r>
            <a:endParaRPr lang="en-US" sz="4400" b="1" dirty="0">
              <a:solidFill>
                <a:srgbClr val="C00000"/>
              </a:solidFill>
            </a:endParaRPr>
          </a:p>
        </p:txBody>
      </p:sp>
    </p:spTree>
    <p:extLst>
      <p:ext uri="{BB962C8B-B14F-4D97-AF65-F5344CB8AC3E}">
        <p14:creationId xmlns:p14="http://schemas.microsoft.com/office/powerpoint/2010/main" val="71920136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orizontal Scroll 1"/>
          <p:cNvSpPr/>
          <p:nvPr/>
        </p:nvSpPr>
        <p:spPr>
          <a:xfrm>
            <a:off x="1443035" y="517797"/>
            <a:ext cx="9286875" cy="1243013"/>
          </a:xfrm>
          <a:prstGeom prst="horizontalScroll">
            <a:avLst/>
          </a:prstGeom>
          <a:solidFill>
            <a:schemeClr val="accent2"/>
          </a:solidFill>
        </p:spPr>
        <p:style>
          <a:lnRef idx="3">
            <a:schemeClr val="lt1"/>
          </a:lnRef>
          <a:fillRef idx="1">
            <a:schemeClr val="dk1"/>
          </a:fillRef>
          <a:effectRef idx="1">
            <a:schemeClr val="dk1"/>
          </a:effectRef>
          <a:fontRef idx="minor">
            <a:schemeClr val="lt1"/>
          </a:fontRef>
        </p:style>
        <p:txBody>
          <a:bodyPr rtlCol="0" anchor="ctr"/>
          <a:lstStyle/>
          <a:p>
            <a:pPr algn="ctr"/>
            <a:r>
              <a:rPr lang="en-US" sz="4000" b="1" dirty="0" smtClean="0"/>
              <a:t>Read the format time and again</a:t>
            </a:r>
            <a:endParaRPr lang="en-US" sz="4000" b="1" dirty="0"/>
          </a:p>
        </p:txBody>
      </p:sp>
      <p:sp>
        <p:nvSpPr>
          <p:cNvPr id="5" name="TextBox 4"/>
          <p:cNvSpPr txBox="1"/>
          <p:nvPr/>
        </p:nvSpPr>
        <p:spPr>
          <a:xfrm>
            <a:off x="292892" y="1960835"/>
            <a:ext cx="11587162" cy="3477875"/>
          </a:xfrm>
          <a:prstGeom prst="rect">
            <a:avLst/>
          </a:prstGeom>
          <a:solidFill>
            <a:schemeClr val="tx1"/>
          </a:solidFill>
        </p:spPr>
        <p:txBody>
          <a:bodyPr wrap="square" rtlCol="0">
            <a:spAutoFit/>
          </a:bodyPr>
          <a:lstStyle/>
          <a:p>
            <a:pPr algn="ctr"/>
            <a:r>
              <a:rPr lang="en-US" sz="4400" b="1" dirty="0">
                <a:solidFill>
                  <a:srgbClr val="C00000"/>
                </a:solidFill>
              </a:rPr>
              <a:t>Overall, the graph illustrates that the number of (topic) continues to rise from (year) to (year). The highest number of (topic) was in (year) and the lowest number was in (year).</a:t>
            </a:r>
            <a:endParaRPr lang="en-US" sz="4400" b="1" dirty="0">
              <a:solidFill>
                <a:srgbClr val="C00000"/>
              </a:solidFill>
            </a:endParaRPr>
          </a:p>
        </p:txBody>
      </p:sp>
    </p:spTree>
    <p:extLst>
      <p:ext uri="{BB962C8B-B14F-4D97-AF65-F5344CB8AC3E}">
        <p14:creationId xmlns:p14="http://schemas.microsoft.com/office/powerpoint/2010/main" val="99024594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539</TotalTime>
  <Words>445</Words>
  <Application>Microsoft Office PowerPoint</Application>
  <PresentationFormat>Widescreen</PresentationFormat>
  <Paragraphs>42</Paragraphs>
  <Slides>15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Black</vt:lpstr>
      <vt:lpstr>Arial Rounded MT Bold</vt:lpstr>
      <vt:lpstr>Calibri</vt:lpstr>
      <vt:lpstr>Century Gothic</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142</cp:revision>
  <dcterms:created xsi:type="dcterms:W3CDTF">2020-12-12T15:06:51Z</dcterms:created>
  <dcterms:modified xsi:type="dcterms:W3CDTF">2020-12-17T17:15:07Z</dcterms:modified>
</cp:coreProperties>
</file>