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8" r:id="rId3"/>
    <p:sldId id="259" r:id="rId4"/>
    <p:sldId id="260" r:id="rId5"/>
    <p:sldId id="261" r:id="rId6"/>
    <p:sldId id="262" r:id="rId7"/>
    <p:sldId id="288" r:id="rId8"/>
    <p:sldId id="297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8229-4349-4638-BCB2-0C2CAB1DF5A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ACFD-7F13-4177-B4D7-204A75C6A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2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0B6C-0D2C-45C6-B13E-7C8D7A96F6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3" y="460273"/>
            <a:ext cx="547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429" y="1045048"/>
            <a:ext cx="93514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বন্ডের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বৈশিষ্ট্যগুলো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- </a:t>
            </a: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কোম্পানির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স্বীকারের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দলিল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দীর্ঘমেয়াদি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অর্থায়নে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শেয়ারের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মাধ্যমে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প্রয়োজনীয়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অর্থায়ন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হলে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বন্ডের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মাধ্যমে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বন্ডের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গায়ে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লিখিত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</a:t>
            </a: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সুদ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বহনকারী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একটি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দলিল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যেখানে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সুদের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হার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উল্লেখ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থাকে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সাধারনত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জামানতযুক্ত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।  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প্রতিটি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বন্ডের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মূল্য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একই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বন্ডের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মালিক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তার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প্রয়োজনে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হস্তান্তর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করতে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পারে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৮।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হোল্ডার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হোল্ডারদের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ভোটাধিকার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প্রয়োগ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পারে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20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3" y="529545"/>
            <a:ext cx="761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742" y="1114320"/>
            <a:ext cx="5014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বাণিজ্যিক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ব্যাংক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সঞ্চয়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সংস্থা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আর্থিক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কোম্পানি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মিউচ্যুয়াল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ফান্ড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দালালি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ফার্ম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৬।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বিনিয়োগ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ব্যাংকিং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ফার্ম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৭।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বিমা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কোম্পানি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৮।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পেনশন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ফান্ড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৯।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বাজার</a:t>
            </a:r>
            <a:endParaRPr lang="en-US" dirty="0"/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১০।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ইউরো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বাজার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051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252" y="1537855"/>
            <a:ext cx="434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বন্ড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ইস্যুকারী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কর্তৃপক্ষঃ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252" y="2375110"/>
            <a:ext cx="5181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মিউনিসিপ্যাল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কর্তৃপক্ষ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এজেন্সি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কর্তৃপক্ষ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কর্পোরেশন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৫।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বাণিজ্যিক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ব্যাংক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909" y="595747"/>
            <a:ext cx="792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শেয়ার</a:t>
            </a:r>
            <a:r>
              <a:rPr lang="en-US" sz="3600" b="1" dirty="0" smtClean="0">
                <a:solidFill>
                  <a:srgbClr val="00B050"/>
                </a:solidFill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</a:rPr>
              <a:t>বন্ড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পার্থক্যঃ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98287"/>
              </p:ext>
            </p:extLst>
          </p:nvPr>
        </p:nvGraphicFramePr>
        <p:xfrm>
          <a:off x="992909" y="1440102"/>
          <a:ext cx="10007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1860386949"/>
                    </a:ext>
                  </a:extLst>
                </a:gridCol>
                <a:gridCol w="4294910">
                  <a:extLst>
                    <a:ext uri="{9D8B030D-6E8A-4147-A177-3AD203B41FA5}">
                      <a16:colId xmlns:a16="http://schemas.microsoft.com/office/drawing/2014/main" val="1512139540"/>
                    </a:ext>
                  </a:extLst>
                </a:gridCol>
                <a:gridCol w="3671454">
                  <a:extLst>
                    <a:ext uri="{9D8B030D-6E8A-4147-A177-3AD203B41FA5}">
                      <a16:colId xmlns:a16="http://schemas.microsoft.com/office/drawing/2014/main" val="2934236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বিষয়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শেয়ার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বন্ড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9171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1614"/>
              </p:ext>
            </p:extLst>
          </p:nvPr>
        </p:nvGraphicFramePr>
        <p:xfrm>
          <a:off x="992909" y="1964167"/>
          <a:ext cx="10007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294910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671454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সংজ্ঞা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মূলধনের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একককে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বলে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।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যৌথ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মূলধনী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প্রতিষ্ঠানের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মোট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মূলধনকে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নির্দিষ্ট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মূল্যের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কতকগুলো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ক্ষুদ্র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এককে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বিভক্ত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হলে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প্রত্যেকটিকে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এক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একটি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বলে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NikoshBAN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যে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দলিলের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মাধ্যমে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কোম্পানি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ঋণপত্র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বিক্রয়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জনসাধারণের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কাছ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থেকে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সংগ্রহ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তাকে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বন্ড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ঋণপত্র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বলে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78549"/>
              </p:ext>
            </p:extLst>
          </p:nvPr>
        </p:nvGraphicFramePr>
        <p:xfrm>
          <a:off x="992909" y="4615927"/>
          <a:ext cx="10007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382">
                  <a:extLst>
                    <a:ext uri="{9D8B030D-6E8A-4147-A177-3AD203B41FA5}">
                      <a16:colId xmlns:a16="http://schemas.microsoft.com/office/drawing/2014/main" val="3064075935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151226176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738060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</a:rPr>
                        <a:t>উদ্দেশ্য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কোম্পানীর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স্থায়ী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ও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অস্থায়ী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মূলধন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পূরণের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জন্য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বিক্রয়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আকস্মিক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পূরণের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জন্য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ঋণপত্র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বিক্রয়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75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7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42655"/>
              </p:ext>
            </p:extLst>
          </p:nvPr>
        </p:nvGraphicFramePr>
        <p:xfrm>
          <a:off x="992909" y="636536"/>
          <a:ext cx="1012056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577">
                  <a:extLst>
                    <a:ext uri="{9D8B030D-6E8A-4147-A177-3AD203B41FA5}">
                      <a16:colId xmlns:a16="http://schemas.microsoft.com/office/drawing/2014/main" val="1860386949"/>
                    </a:ext>
                  </a:extLst>
                </a:gridCol>
                <a:gridCol w="4225507">
                  <a:extLst>
                    <a:ext uri="{9D8B030D-6E8A-4147-A177-3AD203B41FA5}">
                      <a16:colId xmlns:a16="http://schemas.microsoft.com/office/drawing/2014/main" val="1512139540"/>
                    </a:ext>
                  </a:extLst>
                </a:gridCol>
                <a:gridCol w="3877484">
                  <a:extLst>
                    <a:ext uri="{9D8B030D-6E8A-4147-A177-3AD203B41FA5}">
                      <a16:colId xmlns:a16="http://schemas.microsoft.com/office/drawing/2014/main" val="2934236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</a:rPr>
                        <a:t>বিষয়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</a:rPr>
                        <a:t>শেয়ার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বন্ড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9171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40533"/>
              </p:ext>
            </p:extLst>
          </p:nvPr>
        </p:nvGraphicFramePr>
        <p:xfrm>
          <a:off x="992909" y="1160601"/>
          <a:ext cx="101205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509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239575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877484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</a:rPr>
                        <a:t>হিসাবরক্ষণ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লাভ-লোকসান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বন্টন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হিসেবে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এর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লভ্যাংশ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দেখানো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লাভ-লোকসান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হিসাবে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এর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সুদ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দেখানো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61903"/>
              </p:ext>
            </p:extLst>
          </p:nvPr>
        </p:nvGraphicFramePr>
        <p:xfrm>
          <a:off x="992909" y="2099919"/>
          <a:ext cx="1012056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42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253642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877484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পরিচালনা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পরিচালনায়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হোল্ডারগণ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অংশগ্রহণ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পারেন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।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তারা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ভোটাধিকার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প্রয়োগ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করে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প্রতিনিধি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নির্বাচনের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মাধ্যমে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নিয়ন্ত্রণে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অংশগ্রহণ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পারে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পরিচালনায়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ঋণদাতাগণ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অংশগ্রহণ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পারেন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।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কারণ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তাদের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ভোটাধিকার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প্রয়োগের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ক্ষমতা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নেই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এবং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প্রতিনিধি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নির্বাচনের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মাধ্যমে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পরিচালনায়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অংশগেহণের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ক্ষমতা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নেই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59978"/>
              </p:ext>
            </p:extLst>
          </p:nvPr>
        </p:nvGraphicFramePr>
        <p:xfrm>
          <a:off x="992909" y="5183961"/>
          <a:ext cx="101205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42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253642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877484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সময়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অবসায়ন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হলে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শেয়ারের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টাকা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ফেরত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দিতে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ঋণপত্রের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ঋণকৃত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নির্দিষ্ট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সময়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পরিশোধ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হয়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9614"/>
              </p:ext>
            </p:extLst>
          </p:nvPr>
        </p:nvGraphicFramePr>
        <p:xfrm>
          <a:off x="992909" y="955201"/>
          <a:ext cx="97997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1860386949"/>
                    </a:ext>
                  </a:extLst>
                </a:gridCol>
                <a:gridCol w="4003964">
                  <a:extLst>
                    <a:ext uri="{9D8B030D-6E8A-4147-A177-3AD203B41FA5}">
                      <a16:colId xmlns:a16="http://schemas.microsoft.com/office/drawing/2014/main" val="1512139540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val="2934236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</a:rPr>
                        <a:t>বিষয়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</a:rPr>
                        <a:t>শেয়ার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</a:rPr>
                        <a:t>বন্ড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9171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37070"/>
              </p:ext>
            </p:extLst>
          </p:nvPr>
        </p:nvGraphicFramePr>
        <p:xfrm>
          <a:off x="992909" y="1479266"/>
          <a:ext cx="97997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003964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</a:rPr>
                        <a:t>প্রকৃতি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শেয়ারের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অর্থ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মূলধন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বন্ড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হলো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ঋণ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78771"/>
              </p:ext>
            </p:extLst>
          </p:nvPr>
        </p:nvGraphicFramePr>
        <p:xfrm>
          <a:off x="992909" y="1997426"/>
          <a:ext cx="97997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003964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প্রাপ্তির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প্রকৃতি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শেয়ার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হোল্ডারগণ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কারবারের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মুনাফার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অংশ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লভ্যাংশ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মুনাফা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হিসেবে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পেয়ে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থাকেন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।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ঋণদাতাগণ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নির্দিষ্ট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হারে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সুদ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পেয়ে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থাকেন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/>
                        </a:rPr>
                        <a:t> ।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76127"/>
              </p:ext>
            </p:extLst>
          </p:nvPr>
        </p:nvGraphicFramePr>
        <p:xfrm>
          <a:off x="992909" y="3369026"/>
          <a:ext cx="979978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003964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দায়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বহন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শেয়ারহোল্ডারগণ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দায়ভার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বহন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বন্ডের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ক্রেতাগণ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দায়ভার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বহন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করেন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না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69872"/>
              </p:ext>
            </p:extLst>
          </p:nvPr>
        </p:nvGraphicFramePr>
        <p:xfrm>
          <a:off x="992909" y="4311130"/>
          <a:ext cx="97997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475115394"/>
                    </a:ext>
                  </a:extLst>
                </a:gridCol>
                <a:gridCol w="4003964">
                  <a:extLst>
                    <a:ext uri="{9D8B030D-6E8A-4147-A177-3AD203B41FA5}">
                      <a16:colId xmlns:a16="http://schemas.microsoft.com/office/drawing/2014/main" val="1539072033"/>
                    </a:ext>
                  </a:extLst>
                </a:gridCol>
                <a:gridCol w="3754582">
                  <a:extLst>
                    <a:ext uri="{9D8B030D-6E8A-4147-A177-3AD203B41FA5}">
                      <a16:colId xmlns:a16="http://schemas.microsoft.com/office/drawing/2014/main" val="3541823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অর্থসংস্থানের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গুরুত্বের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ক্ষেত্রে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যৌথমূলধনী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অর্থসংস্থানের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জন্য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প্রাথমিক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অগ্রাধিকার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হচ্ছে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শেয়ার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বিক্রয়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কোম্পানির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অর্থসংস্থানের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সর্বশেষ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হাতিয়ার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হচ্ছে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বন্ড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বিক্রয়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anose="02000000000000000000"/>
                        </a:rPr>
                        <a:t>। 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99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2" y="471054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কাজ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590" y="1719267"/>
            <a:ext cx="9649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১।”SHB”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বৃহত্তম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কোম্পানি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কোম্পানিটির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আয়তন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আরো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বৃদ্ধির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বাজারে</a:t>
            </a:r>
            <a:r>
              <a:rPr lang="en-US" sz="2800" b="1" dirty="0" smtClean="0">
                <a:solidFill>
                  <a:srgbClr val="002060"/>
                </a:solidFill>
              </a:rPr>
              <a:t> ‘X’ </a:t>
            </a:r>
            <a:r>
              <a:rPr lang="en-US" sz="2800" b="1" dirty="0" err="1" smtClean="0">
                <a:solidFill>
                  <a:srgbClr val="002060"/>
                </a:solidFill>
              </a:rPr>
              <a:t>নামক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কাগজ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ছাড়ল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যার</a:t>
            </a:r>
            <a:r>
              <a:rPr lang="en-US" sz="2800" b="1" dirty="0" smtClean="0">
                <a:solidFill>
                  <a:srgbClr val="002060"/>
                </a:solidFill>
              </a:rPr>
              <a:t> Face value </a:t>
            </a:r>
            <a:r>
              <a:rPr lang="en-US" sz="2800" b="1" dirty="0" err="1" smtClean="0">
                <a:solidFill>
                  <a:srgbClr val="002060"/>
                </a:solidFill>
              </a:rPr>
              <a:t>আছে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লাভ-লোকসানের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সম্পর্ক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রয়েছে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কিন্তু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কোম্পানির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প্রয়োজনীয়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অর্থের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সংস্থান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না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হওয়ায়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বাজারে</a:t>
            </a:r>
            <a:r>
              <a:rPr lang="en-US" sz="2800" b="1" dirty="0" smtClean="0">
                <a:solidFill>
                  <a:srgbClr val="002060"/>
                </a:solidFill>
              </a:rPr>
              <a:t> ‘Y’ </a:t>
            </a:r>
            <a:r>
              <a:rPr lang="en-US" sz="2800" b="1" dirty="0" err="1" smtClean="0">
                <a:solidFill>
                  <a:srgbClr val="002060"/>
                </a:solidFill>
              </a:rPr>
              <a:t>নামক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কাগজ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ছাড়ল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সুদের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হারের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সাথে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সম্পর্কিত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কোম্পানি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সমস্ত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অর্থ</a:t>
            </a:r>
            <a:r>
              <a:rPr lang="en-US" sz="2800" b="1" dirty="0" smtClean="0">
                <a:solidFill>
                  <a:srgbClr val="002060"/>
                </a:solidFill>
              </a:rPr>
              <a:t> ‘X’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সংগ্রহ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যেতো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কোম্পানি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বেশি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আর্থিক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সুবিধা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ভোগ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করত</a:t>
            </a:r>
            <a:r>
              <a:rPr lang="en-US" sz="2800" b="1" dirty="0" smtClean="0">
                <a:solidFill>
                  <a:srgbClr val="002060"/>
                </a:solidFill>
              </a:rPr>
              <a:t>। </a:t>
            </a: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ক)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কোম্পানিকে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‘Y’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এর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তুলনায়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‘X’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কাগজ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অধিক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আর্থিক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সুবিধা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প্রদান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করতে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পারে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কর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খ) </a:t>
            </a:r>
            <a:r>
              <a:rPr lang="en-US" sz="2800" b="1" dirty="0" err="1" smtClean="0">
                <a:solidFill>
                  <a:srgbClr val="00B050"/>
                </a:solidFill>
              </a:rPr>
              <a:t>উদ্দীপকে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বর্ণিত</a:t>
            </a:r>
            <a:r>
              <a:rPr lang="en-US" sz="2800" b="1" dirty="0" smtClean="0">
                <a:solidFill>
                  <a:srgbClr val="00B050"/>
                </a:solidFill>
              </a:rPr>
              <a:t> ‘X’ </a:t>
            </a:r>
            <a:r>
              <a:rPr lang="en-US" sz="2800" b="1" dirty="0" err="1" smtClean="0">
                <a:solidFill>
                  <a:srgbClr val="00B050"/>
                </a:solidFill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</a:rPr>
              <a:t> ‘Y’ </a:t>
            </a:r>
            <a:r>
              <a:rPr lang="en-US" sz="2800" b="1" dirty="0" err="1" smtClean="0">
                <a:solidFill>
                  <a:srgbClr val="00B050"/>
                </a:solidFill>
              </a:rPr>
              <a:t>কাগজের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পার্থক্য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চিহ্নিত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55273" y="1468583"/>
            <a:ext cx="7661564" cy="36160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</a:rPr>
              <a:t>ধন্যবাদ</a:t>
            </a:r>
            <a:endParaRPr lang="en-US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একাদশ-দ্বাদশ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-০৪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8109" y="209822"/>
            <a:ext cx="894412" cy="60107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এই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ছবিগুলো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কিসের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3" y="3214254"/>
            <a:ext cx="5645484" cy="3643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14253"/>
            <a:ext cx="5414056" cy="3643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4" y="-1"/>
            <a:ext cx="5645483" cy="321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5394037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048" y="834013"/>
            <a:ext cx="381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976" y="3653828"/>
            <a:ext cx="617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976" y="2982873"/>
            <a:ext cx="5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976" y="2206719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শেষে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-</a:t>
            </a:r>
            <a:endParaRPr lang="en-US" sz="3200" b="1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975" y="4324783"/>
            <a:ext cx="937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4" y="1360818"/>
            <a:ext cx="28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(Share):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724" y="2375110"/>
            <a:ext cx="9325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ক্ষুদ্র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ক্ষুদ্র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একককে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যৌথ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মূলধনী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প্রতিষ্ঠানের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মোট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মূলধনকে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নির্দিষ্ট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মূল্যের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কতকগুলো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ক্ষুদ্র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ক্ষুদ্র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বিভক্ত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প্রত্যেকটিকে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।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3" y="557255"/>
            <a:ext cx="37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723" y="1474539"/>
            <a:ext cx="93253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১।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সাধারণ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ইক্যুইটি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২।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অগ্রগণ্য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অগ্রাধিকার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শেয়ার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সঞ্চয়ী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অগ্রাধিকার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অসঞ্চয়ী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অগ্রাধিকারযুক্ত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পরিশোধযোগ্য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অগ্রাধিকার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00B050"/>
              </a:solidFill>
              <a:latin typeface="NikoshBAN" panose="0200000000000000000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অপরিশোধ্য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অগ্রাধিকার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অংশভোগী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/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অংশগ্রহণমূলক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অগ্রাধিকারযুক্ত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অ-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অংশভোগী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অগ্রাধিকারযুক্ত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82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3" y="1346964"/>
            <a:ext cx="37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723" y="2250393"/>
            <a:ext cx="932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৩।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বিলম্বিত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শেয়ার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/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প্রবর্তকের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/>
              </a:rPr>
              <a:t>শেয়ার</a:t>
            </a:r>
            <a:endParaRPr lang="en-US" sz="3200" b="1" dirty="0">
              <a:solidFill>
                <a:srgbClr val="00B050"/>
              </a:solidFill>
              <a:latin typeface="NikoshBAN" panose="0200000000000000000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৪।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বিশেষ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অন্যান্য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অধিবৃত্তি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বোনাস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7030A0"/>
              </a:solidFill>
              <a:latin typeface="NikoshBAN" panose="0200000000000000000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অধিকার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রাইট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অনির্ধারিত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মূল্য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বা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অনাকাঙ্ক্ষিত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মূল্যের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শেয়ার</a:t>
            </a:r>
            <a:endParaRPr lang="en-US" sz="3200" b="1" dirty="0" smtClean="0">
              <a:solidFill>
                <a:srgbClr val="0070C0"/>
              </a:solidFill>
              <a:latin typeface="NikoshBAN" panose="02000000000000000000"/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173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724" y="1139146"/>
            <a:ext cx="699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(Bond / Debenture):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724" y="2236565"/>
            <a:ext cx="93253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হলো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যৌথ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মূলধনী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প্রতিষ্ঠানের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গ্রহণের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দলিল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</a:t>
            </a:r>
          </a:p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অর্থা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ৎ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বহনকারী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প্রদেয়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নোটের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বিকল্প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ঐরূপ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যৌথ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মূলধনী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কোম্পানীসমূহ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স্থানীয়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কর্তৃপক্ষসমূহ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যখন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জনসাধারণের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নিকট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দীর্ঘ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মেয়াদে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পরিশোধ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সুদ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বহনকারী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ঋণ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বহন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প্রতিটি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অংশকে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বন্ড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নামে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অভিহিত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738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Bhuiyan</dc:creator>
  <cp:lastModifiedBy>Shahadat Bhuiyan</cp:lastModifiedBy>
  <cp:revision>119</cp:revision>
  <dcterms:created xsi:type="dcterms:W3CDTF">2020-11-24T14:08:37Z</dcterms:created>
  <dcterms:modified xsi:type="dcterms:W3CDTF">2020-12-16T03:04:15Z</dcterms:modified>
</cp:coreProperties>
</file>