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8" r:id="rId15"/>
    <p:sldId id="276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55B"/>
    <a:srgbClr val="000000"/>
    <a:srgbClr val="99CC00"/>
    <a:srgbClr val="FF6600"/>
    <a:srgbClr val="DD2FBC"/>
    <a:srgbClr val="FF00FF"/>
    <a:srgbClr val="C4F319"/>
    <a:srgbClr val="990000"/>
    <a:srgbClr val="E778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7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4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7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9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4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7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8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1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9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8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3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9140-A4EA-4F5C-A978-F5EB0D6594B1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D09F-BE2A-4DCB-A114-6C2C1A61F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7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package" Target="../embeddings/Microsoft_PowerPoint_Presentation1.ppt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package" Target="../embeddings/Microsoft_PowerPoint_Presentation2.ppt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package" Target="../embeddings/Microsoft_PowerPoint_Presentation3.ppt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554278" cy="6248400"/>
          </a:xfrm>
          <a:prstGeom prst="rect">
            <a:avLst/>
          </a:prstGeom>
          <a:ln w="228600" cap="sq" cmpd="thickThin">
            <a:solidFill>
              <a:srgbClr val="DD2FBC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Oval 4"/>
          <p:cNvSpPr/>
          <p:nvPr/>
        </p:nvSpPr>
        <p:spPr>
          <a:xfrm>
            <a:off x="2143539" y="381000"/>
            <a:ext cx="4714461" cy="11430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6544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664825"/>
            <a:ext cx="8839200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দক্ষিন-পূর্ব এশিয়ার দেশগুলো মিলে গঠন করেছ আসিয়ান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ASEAN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সংস্থাটির পুরো নাম-এসোসিয়েশন অব সাউথ ইস্ট এশিয়ান নেশানস।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90799" y="3988124"/>
            <a:ext cx="3048000" cy="6096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আশিয়ান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67200" y="3276600"/>
            <a:ext cx="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8752"/>
            <a:ext cx="8077200" cy="37338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661230"/>
              </p:ext>
            </p:extLst>
          </p:nvPr>
        </p:nvGraphicFramePr>
        <p:xfrm>
          <a:off x="7543800" y="5791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7" name="Presentation" showAsIcon="1" r:id="rId4" imgW="914400" imgH="771480" progId="PowerPoint.Show.12">
                  <p:embed/>
                </p:oleObj>
              </mc:Choice>
              <mc:Fallback>
                <p:oleObj name="Presentation" showAsIcon="1" r:id="rId4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43800" y="5791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and Round Single Corner Rectangle 3"/>
          <p:cNvSpPr/>
          <p:nvPr/>
        </p:nvSpPr>
        <p:spPr>
          <a:xfrm>
            <a:off x="6324600" y="1905000"/>
            <a:ext cx="2514600" cy="838200"/>
          </a:xfrm>
          <a:prstGeom prst="snipRoundRect">
            <a:avLst>
              <a:gd name="adj1" fmla="val 0"/>
              <a:gd name="adj2" fmla="val 0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611831" y="2400300"/>
            <a:ext cx="1596736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513" y="4815905"/>
            <a:ext cx="8991600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বাংলাদেশসহ দক্ষিন এশিয়ার দেশগুলো মিলে তৈরি করেছে সার্ক (</a:t>
            </a:r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SAARC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পুরোনাম সাউথ এশিয়ান অ্যাসোসিয়েশান ফর রিজিওনাল কো-অপারেশান।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4952999" cy="44958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822812"/>
              </p:ext>
            </p:extLst>
          </p:nvPr>
        </p:nvGraphicFramePr>
        <p:xfrm>
          <a:off x="7924800" y="5596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1" name="Presentation" showAsIcon="1" r:id="rId4" imgW="914400" imgH="771480" progId="PowerPoint.Show.12">
                  <p:embed/>
                </p:oleObj>
              </mc:Choice>
              <mc:Fallback>
                <p:oleObj name="Presentation" showAsIcon="1" r:id="rId4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24800" y="5596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701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4338682"/>
            <a:ext cx="5437909" cy="5334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উন্নত বিশ্বের সহযোগিতা সংস্থা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172164"/>
            <a:ext cx="8763000" cy="132343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/>
                <a:latin typeface="NikoshBAN" pitchFamily="2" charset="0"/>
                <a:cs typeface="NikoshBAN" pitchFamily="2" charset="0"/>
              </a:rPr>
              <a:t>ইউরোপের প্রায় সব দেশ মিলে গঠন করছে ই ইউ।  ই ইউ তার নিজস্ব মুদ্রাও চালু করেছে, যার নাম ‘ইউরো।</a:t>
            </a:r>
            <a:endParaRPr lang="en-US" sz="4000" b="1" dirty="0">
              <a:ln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7924800" cy="38862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092400"/>
              </p:ext>
            </p:extLst>
          </p:nvPr>
        </p:nvGraphicFramePr>
        <p:xfrm>
          <a:off x="6934200" y="577232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4" name="Presentation" showAsIcon="1" r:id="rId4" imgW="914400" imgH="771480" progId="PowerPoint.Show.12">
                  <p:embed/>
                </p:oleObj>
              </mc:Choice>
              <mc:Fallback>
                <p:oleObj name="Presentation" showAsIcon="1" r:id="rId4" imgW="914400" imgH="7714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34200" y="577232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431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48395" y="4267200"/>
            <a:ext cx="2999509" cy="8001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জি </a:t>
            </a:r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৭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257800"/>
            <a:ext cx="8839199" cy="144655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পৃথিবীর ধনী, শিল্পোন্নত ও প্রভাবশালী দেশগুলো মিলে গঠন করেছে ‘জি-এইট’ গ্রুপ।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7848600" cy="4000500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364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2819400"/>
            <a:ext cx="2514600" cy="1719618"/>
          </a:xfrm>
          <a:prstGeom prst="ellipse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আঞ্চলিক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সহযোগিতার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ক্ষেত্র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476250"/>
            <a:ext cx="2819400" cy="790472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তথ্য-প্রযুক্তিআ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80179" y="152400"/>
            <a:ext cx="2615821" cy="6477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শিল্প-বানিজ্য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953569" y="835417"/>
            <a:ext cx="2340590" cy="56465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নিরাপত্তা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121856" y="1198199"/>
            <a:ext cx="1717344" cy="6314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জ্বালানি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123864" y="1993753"/>
            <a:ext cx="2812077" cy="139716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পরিবহন ও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যোগাযোগ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272354" y="3478932"/>
            <a:ext cx="2871646" cy="14239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মাদক ও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চোরাচালান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প্রতিরোধ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336577" y="4996218"/>
            <a:ext cx="2743200" cy="17093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মানবসম্পদ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উন্নয়ন ও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বিনিময়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97255" y="5850909"/>
            <a:ext cx="2095500" cy="7381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সংস্কৃতি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645302" y="5160275"/>
            <a:ext cx="1396195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ক্রীড়া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81451" y="5850909"/>
            <a:ext cx="1600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পর্যটন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5964" y="4112667"/>
            <a:ext cx="3015587" cy="17669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জলবায়ু ও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পরিবেশ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উন্নয়ন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0500" y="3112755"/>
            <a:ext cx="15240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কৃষি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127378" y="1400072"/>
            <a:ext cx="2891335" cy="145364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সাস্হ্য  ও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চিকিৎসা</a:t>
            </a:r>
            <a:endParaRPr lang="en-US" sz="3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619750" y="2819400"/>
            <a:ext cx="652604" cy="33778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" idx="0"/>
          </p:cNvCxnSpPr>
          <p:nvPr/>
        </p:nvCxnSpPr>
        <p:spPr>
          <a:xfrm flipV="1">
            <a:off x="4686300" y="846769"/>
            <a:ext cx="0" cy="197263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4" idx="5"/>
          </p:cNvCxnSpPr>
          <p:nvPr/>
        </p:nvCxnSpPr>
        <p:spPr>
          <a:xfrm flipH="1" flipV="1">
            <a:off x="3016108" y="1150960"/>
            <a:ext cx="1181147" cy="170275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486400" y="4381500"/>
            <a:ext cx="1071918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2549288" y="2552721"/>
            <a:ext cx="938852" cy="838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091894" y="4469642"/>
            <a:ext cx="303805" cy="13812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162300" y="4381500"/>
            <a:ext cx="800100" cy="14981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953569" y="1371601"/>
            <a:ext cx="666181" cy="148211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286659" y="1577345"/>
            <a:ext cx="1971391" cy="13716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971800" y="4027155"/>
            <a:ext cx="673502" cy="5118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943600" y="3810000"/>
            <a:ext cx="392977" cy="17365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1714500" y="3679209"/>
            <a:ext cx="1714500" cy="13079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13" idx="0"/>
          </p:cNvCxnSpPr>
          <p:nvPr/>
        </p:nvCxnSpPr>
        <p:spPr>
          <a:xfrm>
            <a:off x="4343400" y="4469642"/>
            <a:ext cx="0" cy="69063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60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381000"/>
            <a:ext cx="8763000" cy="58674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এ ছাড়াও বিশ্বব্যাপী আরো অনেক সংস্থা রয়েছে, তারমধ্যে উল্লেখযোগ্য হল-আরবলীগ,  ওআইসি,</a:t>
            </a:r>
          </a:p>
          <a:p>
            <a:pPr algn="ctr"/>
            <a:r>
              <a:rPr lang="bn-BD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কমনওয়েলথ, ন্যাম, ওএইউ ইত্যাদি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3116118" y="4765964"/>
            <a:ext cx="2209800" cy="19812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40820" y="5211816"/>
            <a:ext cx="1764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ওআইসি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59943" y="3639290"/>
            <a:ext cx="2209800" cy="19812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56301" y="728047"/>
            <a:ext cx="2209800" cy="19812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168938" y="0"/>
            <a:ext cx="2209800" cy="19812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919930" y="638755"/>
            <a:ext cx="2209800" cy="19812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867400" y="3858491"/>
            <a:ext cx="2209800" cy="198120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66294" y="4387426"/>
            <a:ext cx="1810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ইইউ 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9377" y="1172972"/>
            <a:ext cx="1868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আশিয়ান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0658" y="1235020"/>
            <a:ext cx="1901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জি-</a:t>
            </a:r>
            <a:r>
              <a:rPr lang="en-US" sz="48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৭</a:t>
            </a:r>
            <a:endParaRPr lang="en-US" sz="4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1418" y="4070295"/>
            <a:ext cx="1819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ন্যাম</a:t>
            </a:r>
            <a:endParaRPr lang="en-US" sz="5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33800" y="638755"/>
            <a:ext cx="1513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সার্ক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101" y="2041813"/>
            <a:ext cx="3236496" cy="2469573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799338" y="2639645"/>
            <a:ext cx="2687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বিশ্বের কয়েকটি সহযোগী সংস্থা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1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2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28600"/>
            <a:ext cx="8839200" cy="838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1" y="2688820"/>
            <a:ext cx="8839199" cy="707886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এশিয়ার মানচিত্রে সার্কভূক্ত দেশগুলো চিহ্নিত কর  ?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876800"/>
            <a:ext cx="8839200" cy="1384995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NikoshBAN" pitchFamily="2" charset="0"/>
                <a:cs typeface="NikoshBAN" pitchFamily="2" charset="0"/>
              </a:rPr>
              <a:t>আশিয়ানভূক্ত দেশগুলো কি কি ?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600" y="1423473"/>
            <a:ext cx="5105400" cy="73082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 দল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3931226"/>
            <a:ext cx="5105400" cy="6858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 দল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4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2362200" y="335973"/>
            <a:ext cx="4343400" cy="959427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60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 বলি</a:t>
            </a:r>
            <a:endParaRPr lang="en-US" sz="60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85750" y="2209800"/>
            <a:ext cx="8496300" cy="4267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 ) আঞ্চলিক সহযোগীতা কাকে বলে ?</a:t>
            </a:r>
          </a:p>
          <a:p>
            <a:pPr algn="ctr"/>
            <a:endParaRPr lang="bn-BD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 ) সার্কভূক্ত দেশগুলি কি  কি ?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1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52400" y="152400"/>
            <a:ext cx="8839200" cy="9144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b="1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6350" stA="60000" endA="900" endPos="58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and Round Single Corner Rectangle 2"/>
          <p:cNvSpPr/>
          <p:nvPr/>
        </p:nvSpPr>
        <p:spPr>
          <a:xfrm>
            <a:off x="152400" y="5562600"/>
            <a:ext cx="8839200" cy="1295399"/>
          </a:xfrm>
          <a:prstGeom prst="snipRoundRect">
            <a:avLst>
              <a:gd name="adj1" fmla="val 0"/>
              <a:gd name="adj2" fmla="val 0"/>
            </a:avLst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n w="0"/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১।পারস্পরিক সহযোগীতার মাধ্যমে সার্বিক উন্নয়ন ও নিরাপত্তা সম্ভব- বিশ্লেষণ কর?</a:t>
            </a:r>
          </a:p>
          <a:p>
            <a:pPr algn="ctr"/>
            <a:endParaRPr lang="bn-BD" sz="6000" dirty="0" smtClean="0">
              <a:ln w="0"/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1"/>
            <a:ext cx="8839200" cy="4190999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353129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228600"/>
            <a:ext cx="5867400" cy="12192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শিক্ষকপরিচিতি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1676400"/>
            <a:ext cx="5943600" cy="10668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মুহাঃ রুহুল আমিন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2971800"/>
            <a:ext cx="8839200" cy="36576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মৌলভী শিক্ষক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কানুহরপুর হাজী আলী আক্কাস দাখিল মাদ্রাসা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ডাকঘরঃ- খড়িখালী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উপজেলাঃ- ঝিনাইদহ , সদর ।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জিলাঃ- ঝিনাইদহ ।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– ০১৯০৮০১৩৫০৫</a:t>
            </a:r>
          </a:p>
          <a:p>
            <a:pPr algn="ctr"/>
            <a:r>
              <a:rPr lang="bn-BD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 –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bd</a:t>
            </a:r>
            <a:r>
              <a:rPr lang="bn-BD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ruhul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19</a:t>
            </a:r>
            <a:r>
              <a:rPr lang="bn-BD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71@gamil.com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28600"/>
            <a:ext cx="2438400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rgbClr val="7030A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7979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534400" cy="6400800"/>
          </a:xfrm>
          <a:prstGeom prst="rect">
            <a:avLst/>
          </a:prstGeom>
          <a:ln w="228600" cap="sq" cmpd="thickThin">
            <a:solidFill>
              <a:srgbClr val="99CC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/>
          <p:cNvSpPr/>
          <p:nvPr/>
        </p:nvSpPr>
        <p:spPr>
          <a:xfrm>
            <a:off x="1066800" y="152400"/>
            <a:ext cx="6705600" cy="2819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3800" b="1" dirty="0" err="1" smtClean="0">
                <a:ln>
                  <a:solidFill>
                    <a:srgbClr val="F7155B"/>
                  </a:solidFill>
                </a:ln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b="1" dirty="0">
              <a:ln>
                <a:solidFill>
                  <a:srgbClr val="F7155B"/>
                </a:solidFill>
              </a:ln>
              <a:solidFill>
                <a:srgbClr val="0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8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65532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F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বাংলাদেশ ও বিশ্বপরিচয়</a:t>
            </a:r>
          </a:p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৬ষ্ঠ শ্রেনি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সময়- ৫০ মিনিট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71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1905000" y="381000"/>
            <a:ext cx="5486400" cy="990600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ছবিগুলি দেখি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 Single Corner Rectangle 4"/>
          <p:cNvSpPr/>
          <p:nvPr/>
        </p:nvSpPr>
        <p:spPr>
          <a:xfrm>
            <a:off x="228600" y="6019800"/>
            <a:ext cx="3352800" cy="713509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বিশ্ব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5214730" y="6057899"/>
            <a:ext cx="3776870" cy="713509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এশিয়া মহাদেশ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4" y="1523999"/>
            <a:ext cx="4096548" cy="403859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00"/>
            <a:ext cx="4495800" cy="403859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cxnSp>
        <p:nvCxnSpPr>
          <p:cNvPr id="3" name="Straight Arrow Connector 2"/>
          <p:cNvCxnSpPr/>
          <p:nvPr/>
        </p:nvCxnSpPr>
        <p:spPr>
          <a:xfrm flipH="1">
            <a:off x="1888436" y="5334000"/>
            <a:ext cx="16564" cy="68580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103165" y="5334000"/>
            <a:ext cx="0" cy="685800"/>
          </a:xfrm>
          <a:prstGeom prst="straightConnector1">
            <a:avLst/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14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047" y="179213"/>
            <a:ext cx="4991100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54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ছবি গুলি দেখি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457200" y="5867400"/>
            <a:ext cx="3581400" cy="762000"/>
          </a:xfrm>
          <a:prstGeom prst="snipRoundRect">
            <a:avLst>
              <a:gd name="adj1" fmla="val 0"/>
              <a:gd name="adj2" fmla="val 0"/>
            </a:avLst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5410098" y="5846618"/>
            <a:ext cx="3124099" cy="768927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ব্যবসা বানিজ্য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4267200" cy="4343400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95400"/>
            <a:ext cx="4419600" cy="434340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48952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905000"/>
            <a:ext cx="8763000" cy="47244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 ও আঞ্চলিক সহযোগিতা </a:t>
            </a:r>
            <a:endParaRPr lang="bn-BD" sz="6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অধ্যায়-দ্বাদশ</a:t>
            </a:r>
            <a:endParaRPr lang="bn-BD" sz="4800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পাঠ- </a:t>
            </a:r>
            <a:r>
              <a:rPr lang="bn-BD" sz="4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 হতে ৪</a:t>
            </a:r>
            <a:endParaRPr lang="bn-BD" sz="4800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পৃষ্টা </a:t>
            </a:r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নং-৯৩-৯৭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0" y="152400"/>
            <a:ext cx="5867400" cy="1371600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পাঠপরিচিতি</a:t>
            </a:r>
            <a:endParaRPr 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6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95400" y="152400"/>
            <a:ext cx="6096000" cy="838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শিক্ষাথীঁরা-----</a:t>
            </a:r>
            <a:endParaRPr lang="en-US" sz="48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nip Single Corner Rectangle 2"/>
          <p:cNvSpPr/>
          <p:nvPr/>
        </p:nvSpPr>
        <p:spPr>
          <a:xfrm>
            <a:off x="381000" y="1524000"/>
            <a:ext cx="8305800" cy="5181600"/>
          </a:xfrm>
          <a:prstGeom prst="snip1Rect">
            <a:avLst>
              <a:gd name="adj" fmla="val 0"/>
            </a:avLst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সহযোগিতার সংজ্ঞা দিতে পারবে।</a:t>
            </a:r>
          </a:p>
          <a:p>
            <a:pPr algn="ctr"/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২। আঞ্চলিক সহযোগিতা সংস্থা সমূহের নাম বলতে পারবে।</a:t>
            </a:r>
          </a:p>
          <a:p>
            <a:pPr algn="ctr"/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৩। সহযোগিতা সংস্থা সমুহের কার্যাবলি বর্ননা করতে পারবে।</a:t>
            </a:r>
          </a:p>
          <a:p>
            <a:pPr algn="just"/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4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" y="5181600"/>
            <a:ext cx="8991600" cy="1323439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 ব্যবস্থার এমন উন্নতি ঘটেছে যে, এই গ্রহকে বলা হচ্ছে বৈশ্বিক গ্রাম, ইংরেজিতে গ্লোবাল ভিলেজ।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4648200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58688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105400"/>
            <a:ext cx="8686800" cy="1631216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3600" b="1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ব্যবসা বানিজ্যে সব দেশকেই মুক্ত প্রতিযোগিতায় নামতে হচ্ছে। অর্থনীতির ভাষায় একে বলা হয় মুক্তবাজার অর্থনীতি বা </a:t>
            </a:r>
            <a:r>
              <a:rPr lang="en-US" sz="2800" b="1" dirty="0" smtClean="0">
                <a:ln>
                  <a:solidFill>
                    <a:schemeClr val="tx1"/>
                  </a:solidFill>
                </a:ln>
                <a:latin typeface="NikoshBAN" pitchFamily="2" charset="0"/>
                <a:cs typeface="NikoshBAN" pitchFamily="2" charset="0"/>
              </a:rPr>
              <a:t>Open Market Economy</a:t>
            </a:r>
            <a:endParaRPr lang="en-US" sz="3600" b="1" dirty="0">
              <a:ln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70" y="152400"/>
            <a:ext cx="8686800" cy="4495800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61074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341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317</cp:revision>
  <dcterms:created xsi:type="dcterms:W3CDTF">2013-07-23T17:45:52Z</dcterms:created>
  <dcterms:modified xsi:type="dcterms:W3CDTF">2020-12-16T15:14:46Z</dcterms:modified>
</cp:coreProperties>
</file>