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01C28-9767-7840-8022-C9016A8FD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2D2D43-A8F0-B142-98BD-64B5E48C5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87701-50E1-6B42-B43D-845D41A1A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609329-18B1-C640-BE58-8C184B1F9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20552-D0DB-BD4A-9C43-F4A95F62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3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EA154-34D7-DA4C-BE9E-1D28A23D9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C05D4E-44D4-5749-9C9C-E3B241914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4BA07-D244-E446-966F-FA0174BCD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FB769-390F-3B49-80AA-B3719728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84B9-6F7E-0A47-AEE8-9C4D62D0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3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6E37DC-CD8F-9B4F-A73D-72D8D0908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DAEF9E-5BCF-9D4A-A989-D02AE27C8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6A0E-9D4A-9C46-9B75-36FAC4201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C0C62-D54E-AF45-A467-9C2FDC0C0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689E9-4A2D-6E43-896A-48E79B3BA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2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AAC78-199C-2B47-B047-731913C72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E7304-EA6B-414B-BFCD-05A87A12E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24CFA-0D5A-D44C-BB29-30F300F55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56451-8237-9249-852B-76B50C048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C2920-705A-934F-A4EF-BDACD8982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6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70EB0-B6F3-CB42-AD77-3D912B890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C5D15-C2F2-D548-9D0C-6624D4E29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35DFE-AD3A-2C45-845B-E249E658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D5452-4C04-FA4F-9471-56C18168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02063-6DDC-454C-B0A8-147ECE9B1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4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5B647-2539-8D4C-9531-F27BF6A33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00C97-38B5-0D41-BFFD-A9B3459D0E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497BE7-CB62-4B47-A9F5-326D3146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AF9C34-90D0-EA4F-91E8-787FDB1C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0A8F8-0671-5143-A6C2-C78CFA886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4BB61-4033-534B-9315-A28551F90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7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B143-7376-F74D-BFB8-61704D3A1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391568-DAA8-BD42-80F2-EC82339D8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506CAF-10D4-7D47-AB03-74BF8C6759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3000B3-3B4B-D84A-B37E-B8346128D9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5A1B47-5471-D24A-AFE0-A3CB7F098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4D1D13-3053-D044-A061-865F04FD8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AC453D-B7BF-3642-8ECD-67861723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299DF-D679-AE4F-861D-5C18820CA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8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AC778-FB58-694C-9E95-B1C2D5D81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737D8-688F-1546-9D14-F27AA8BC9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5E08F-DA99-CF4E-910E-920A1576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C5B1B-3A77-8F48-A47E-4259FD130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4E2EDB-8F43-4E46-82F8-179FAC04D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1AEAE-FB62-7643-9199-A7525941E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A66345-4048-5F4C-AA5A-04A7D608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97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C077B-6A6A-2941-8FFA-02E4CD587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E8DFC-C6EA-9345-B374-4609E38B2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D9D69-2AE8-B944-B17E-AB8264721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E6D4A-B8A8-BD42-B339-083471B6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20D14-6B57-F944-8599-3D9222088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53E1BF-BE06-B141-9DB1-615EFD7F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19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36F5-03F9-464D-B7EA-CF762511A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5A457C-5B71-5E47-A3BC-5B30CE072D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D0C78D-9DA3-094A-87D2-3AACC303B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F95D4-9D6E-034D-80EB-BDA63762C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D98FC-134E-064B-92D1-534E78DBD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868CCF-F417-DE4F-8B71-92124E739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8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E87545-5F2B-C744-A51D-9668A796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AC71C-C426-9948-8151-60E786F2C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E3A7C-3118-BD42-BF8F-CC06B774B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B447E-507B-B748-A519-B60BB16A7FC6}" type="datetimeFigureOut">
              <a:rPr lang="en-US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B6F5B-2E54-C64A-A73E-1196DD7B4F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BFE13-B2EA-C843-8207-5BFA360FC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BCA7A-5C39-384D-A7A8-D71F590CD1CE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0D74-CE88-F44A-81BD-FE9D3F46F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0E5E9B-8398-BC4D-ADEE-4E2529AA1C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DD0F4AC-1C7D-E249-A1D9-5000E0072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219" y="1233983"/>
            <a:ext cx="7774781" cy="4023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894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BB4E-1765-D34E-A9E5-42C06C632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AF0EA-1F24-3243-9BC1-D26806D0C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231" y="2141537"/>
            <a:ext cx="10265569" cy="1576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/>
              <a:t>অর গেইটের প্রাপ্ত ফলাফলকে নট গেইটে বাস্তবায়ন করলে যে গেইট হয় তাকে নর গেইট বলে।                   অর্থাৎ  নর= অর+নট</a:t>
            </a:r>
            <a:endParaRPr lang="en-US" sz="3200" b="1"/>
          </a:p>
        </p:txBody>
      </p:sp>
      <p:sp>
        <p:nvSpPr>
          <p:cNvPr id="4" name="Flowchart: Direct Access Storage 3">
            <a:extLst>
              <a:ext uri="{FF2B5EF4-FFF2-40B4-BE49-F238E27FC236}">
                <a16:creationId xmlns:a16="http://schemas.microsoft.com/office/drawing/2014/main" id="{0030D41E-2415-7049-9107-68F51BE87243}"/>
              </a:ext>
            </a:extLst>
          </p:cNvPr>
          <p:cNvSpPr/>
          <p:nvPr/>
        </p:nvSpPr>
        <p:spPr>
          <a:xfrm>
            <a:off x="3446561" y="365125"/>
            <a:ext cx="5298877" cy="156090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/>
              <a:t>নর গেইট </a:t>
            </a:r>
            <a:endParaRPr lang="en-US" sz="4400" b="1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5C2DE94-BDBF-454F-B1BF-5105EE798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40993"/>
            <a:ext cx="4248150" cy="2109788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E96ABD1A-3FA4-1B44-84D2-DEAB7C47D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927" y="3717791"/>
            <a:ext cx="6082903" cy="253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94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7DFED-B87A-FB46-9A78-4E53E9DBE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6E35D4-A7F4-BD47-B651-11F3D1431294}"/>
              </a:ext>
            </a:extLst>
          </p:cNvPr>
          <p:cNvSpPr txBox="1"/>
          <p:nvPr/>
        </p:nvSpPr>
        <p:spPr>
          <a:xfrm>
            <a:off x="7340204" y="3643314"/>
            <a:ext cx="40135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/>
              <a:t>A=0 B=0 হলে Y= 1</a:t>
            </a:r>
          </a:p>
          <a:p>
            <a:pPr algn="l"/>
            <a:r>
              <a:rPr lang="en-GB" sz="3200"/>
              <a:t>A=0 B=1 হলে Y= 0</a:t>
            </a:r>
          </a:p>
          <a:p>
            <a:pPr algn="l"/>
            <a:r>
              <a:rPr lang="en-GB" sz="3200"/>
              <a:t>A=1 B= 0 হলে Y= 0</a:t>
            </a:r>
          </a:p>
          <a:p>
            <a:pPr algn="l"/>
            <a:r>
              <a:rPr lang="en-GB" sz="3200"/>
              <a:t>A=1 B= 1 হলে Y= 0</a:t>
            </a: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EEA12383-BEDE-7D42-87B8-63F2AE3C92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247" y="2701574"/>
            <a:ext cx="5649516" cy="379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62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84383-143C-A045-9DEF-4DED60B88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E1FC5-4C8C-B142-BFC7-A67842955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056019" cy="18557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3200" b="1"/>
              <a:t>এন্ড গেইটের প্রাপ্ত ফলাফলকে নট গেইটে বাস্তবায়ন করলে যে গেইট হয় তাকে ন্যান্ড গেইট বলে।অর্থাৎ </a:t>
            </a:r>
          </a:p>
          <a:p>
            <a:pPr marL="0" indent="0">
              <a:buNone/>
            </a:pPr>
            <a:r>
              <a:rPr lang="en-GB" sz="3200" b="1"/>
              <a:t> ন্যান্ড= এন্ড+ নট</a:t>
            </a:r>
            <a:endParaRPr lang="en-US" sz="3200" b="1"/>
          </a:p>
        </p:txBody>
      </p:sp>
      <p:sp>
        <p:nvSpPr>
          <p:cNvPr id="4" name="Flowchart: Direct Access Storage 3">
            <a:extLst>
              <a:ext uri="{FF2B5EF4-FFF2-40B4-BE49-F238E27FC236}">
                <a16:creationId xmlns:a16="http://schemas.microsoft.com/office/drawing/2014/main" id="{8F543A7B-AB95-F644-AB52-AD14D9084A9D}"/>
              </a:ext>
            </a:extLst>
          </p:cNvPr>
          <p:cNvSpPr/>
          <p:nvPr/>
        </p:nvSpPr>
        <p:spPr>
          <a:xfrm>
            <a:off x="3639739" y="435769"/>
            <a:ext cx="5834659" cy="1488281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ন্যান্ড গেইট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91F7365-B7D6-F049-96C9-B41A8EDAC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229100"/>
            <a:ext cx="3780234" cy="262890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099AB57C-02B6-E649-846A-C68F89E520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475" y="3681412"/>
            <a:ext cx="6099572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84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20CC-E486-DD45-B0DC-D1296FF32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64AD90-7DA0-074D-8ED2-4B26B759F983}"/>
              </a:ext>
            </a:extLst>
          </p:cNvPr>
          <p:cNvSpPr txBox="1"/>
          <p:nvPr/>
        </p:nvSpPr>
        <p:spPr>
          <a:xfrm>
            <a:off x="7304485" y="3617217"/>
            <a:ext cx="43886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1"/>
              <a:t>A=0 B=0, Y=1</a:t>
            </a:r>
          </a:p>
          <a:p>
            <a:pPr algn="l"/>
            <a:r>
              <a:rPr lang="en-GB" sz="2800" b="1"/>
              <a:t>A=0 B=1, Y=1</a:t>
            </a:r>
          </a:p>
          <a:p>
            <a:pPr algn="l"/>
            <a:r>
              <a:rPr lang="en-GB" sz="2800" b="1"/>
              <a:t>A=1 B=0, Y=1</a:t>
            </a:r>
          </a:p>
          <a:p>
            <a:pPr algn="l"/>
            <a:r>
              <a:rPr lang="en-GB" sz="2800" b="1"/>
              <a:t>A=1 B=1, Y=0</a:t>
            </a:r>
            <a:endParaRPr lang="en-US" sz="2800" b="1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FBA608CC-3933-5448-8F92-A890003CB2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55032"/>
            <a:ext cx="6151959" cy="340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3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8C2F8-7EC1-5C49-9CD4-A03D15020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70015-9B40-1140-ABB2-B885ABC28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2559" y="2178845"/>
            <a:ext cx="10091738" cy="4500561"/>
          </a:xfrm>
        </p:spPr>
        <p:txBody>
          <a:bodyPr/>
          <a:lstStyle/>
          <a:p>
            <a:endParaRPr lang="en-GB"/>
          </a:p>
          <a:p>
            <a:r>
              <a:rPr lang="en-GB" sz="3200" b="1"/>
              <a:t>নর/ন্যান্ড গেইটকে কেন সার্বজনীন গেইট বলা হয়-ব্যাখ্যা কর।</a:t>
            </a:r>
          </a:p>
          <a:p>
            <a:r>
              <a:rPr lang="en-GB" sz="3200" b="1"/>
              <a:t>এক্স-অর/এক্স-নর গেইটকে কেন সমন্বিত সার্কিট বলা হয়-ব্যাখ্যা কর।</a:t>
            </a:r>
          </a:p>
          <a:p>
            <a:endParaRPr lang="en-US" sz="3200" b="1"/>
          </a:p>
        </p:txBody>
      </p:sp>
      <p:sp>
        <p:nvSpPr>
          <p:cNvPr id="4" name="Flowchart: Preparation 3">
            <a:extLst>
              <a:ext uri="{FF2B5EF4-FFF2-40B4-BE49-F238E27FC236}">
                <a16:creationId xmlns:a16="http://schemas.microsoft.com/office/drawing/2014/main" id="{8512EBC4-881A-CB4D-A97C-5C2E1B8226BF}"/>
              </a:ext>
            </a:extLst>
          </p:cNvPr>
          <p:cNvSpPr/>
          <p:nvPr/>
        </p:nvSpPr>
        <p:spPr>
          <a:xfrm>
            <a:off x="3555944" y="365125"/>
            <a:ext cx="5820228" cy="1724422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/>
              <a:t>একক কাজ</a:t>
            </a:r>
            <a:endParaRPr lang="en-US" sz="4800" b="1"/>
          </a:p>
        </p:txBody>
      </p:sp>
    </p:spTree>
    <p:extLst>
      <p:ext uri="{BB962C8B-B14F-4D97-AF65-F5344CB8AC3E}">
        <p14:creationId xmlns:p14="http://schemas.microsoft.com/office/powerpoint/2010/main" val="318986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ABB9-C231-6E41-9786-8B7283209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4ACE1-971C-6B4E-9C32-DFFD56AA8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41769" cy="1704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/>
              <a:t> X-OR  গেইটের পূর্ণ রূপ হচ্ছে Exclusive Or Gate.যে গেইটে বিজোড় সংখ্যক ইনপুট সত্য হলে আউটপুট সত্য হয় তাকে এক্স-অর গেইট বলে।</a:t>
            </a:r>
            <a:endParaRPr lang="en-US" sz="3600" b="1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B676E267-E6C5-5C46-95DC-B48FAEEFD486}"/>
              </a:ext>
            </a:extLst>
          </p:cNvPr>
          <p:cNvSpPr/>
          <p:nvPr/>
        </p:nvSpPr>
        <p:spPr>
          <a:xfrm>
            <a:off x="3500438" y="214313"/>
            <a:ext cx="6304359" cy="14763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/>
              <a:t>এক্স-অর গেইট </a:t>
            </a:r>
            <a:endParaRPr lang="en-US" sz="4800" b="1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25F113B-86E8-6A40-B6A3-95A429A1E7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171" y="3530600"/>
            <a:ext cx="6357937" cy="332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1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52BE2-76EF-AD4D-A758-CF3092066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54946-ED5D-5D43-B073-2C0DD730B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/>
              <a:t> </a:t>
            </a:r>
            <a:r>
              <a:rPr lang="en-GB" sz="3600" b="1"/>
              <a:t>এক্স-অর গেইটের প্রাপ্ত ফলাফলকে নট গেইটে বাস্তবায়ন করলে যে গেইট হয় তাকে এক্স-নর গেইট  বলে। </a:t>
            </a:r>
            <a:endParaRPr lang="en-US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32DD8401-7010-CF44-B72E-7261F75AE88E}"/>
              </a:ext>
            </a:extLst>
          </p:cNvPr>
          <p:cNvSpPr/>
          <p:nvPr/>
        </p:nvSpPr>
        <p:spPr>
          <a:xfrm>
            <a:off x="3679031" y="365126"/>
            <a:ext cx="6018610" cy="14605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/>
              <a:t>এক্স-নর গেইট</a:t>
            </a:r>
            <a:endParaRPr lang="en-US" sz="4400" b="1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6946C5A-6B39-1C46-8FB6-70D80176E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031" y="3568699"/>
            <a:ext cx="5795525" cy="337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38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53579-98D6-5747-93B6-E98C42DC8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FDEB4-8F20-4C4E-A773-822623602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6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742950" indent="-742950">
              <a:buAutoNum type="arabicPeriod"/>
            </a:pPr>
            <a:r>
              <a:rPr lang="en-GB" sz="3600" b="1"/>
              <a:t>দুইটি সুইচ একত্রে অফ থাকলেও বাতি জ্বলে- ব্যাখ্যা কর।</a:t>
            </a:r>
          </a:p>
          <a:p>
            <a:pPr marL="742950" indent="-742950">
              <a:buAutoNum type="arabicPeriod"/>
            </a:pPr>
            <a:r>
              <a:rPr lang="en-GB" sz="3600" b="1"/>
              <a:t>দুইটি সুইচ একত্রে অন থাকলেও বাতি জ্বলে না-ব্যাখ্যা কর।</a:t>
            </a:r>
            <a:endParaRPr lang="en-US" sz="3600" b="1"/>
          </a:p>
        </p:txBody>
      </p:sp>
      <p:sp>
        <p:nvSpPr>
          <p:cNvPr id="4" name="Flowchart: Stored Data 3">
            <a:extLst>
              <a:ext uri="{FF2B5EF4-FFF2-40B4-BE49-F238E27FC236}">
                <a16:creationId xmlns:a16="http://schemas.microsoft.com/office/drawing/2014/main" id="{0D9FAEC8-168F-494A-B89D-54B30680BDF1}"/>
              </a:ext>
            </a:extLst>
          </p:cNvPr>
          <p:cNvSpPr/>
          <p:nvPr/>
        </p:nvSpPr>
        <p:spPr>
          <a:xfrm>
            <a:off x="4000500" y="365126"/>
            <a:ext cx="5643563" cy="1652984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>
                <a:solidFill>
                  <a:schemeClr val="accent4">
                    <a:lumMod val="40000"/>
                    <a:lumOff val="60000"/>
                  </a:schemeClr>
                </a:solidFill>
              </a:rPr>
              <a:t>বাড়ির  কাজ</a:t>
            </a:r>
            <a:endParaRPr lang="en-US" sz="4800" b="1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0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5CB60-B04D-ED44-B8D6-648CB5195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16F5BA0-C351-4D4C-8F4B-11DC17FCF5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266" y="1690688"/>
            <a:ext cx="8460581" cy="4268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3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3B359-AF11-8149-995D-F22EF6736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9EC1A-DFB4-1544-A6F9-B559B1C70D4F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052513" y="3034544"/>
            <a:ext cx="4805361" cy="3948247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3200" b="1"/>
              <a:t>নবেন্দু বিকাশ চক্রবর্তী</a:t>
            </a:r>
          </a:p>
          <a:p>
            <a:pPr marL="0" indent="0">
              <a:buNone/>
            </a:pPr>
            <a:r>
              <a:rPr lang="en-GB" sz="3200" b="1"/>
              <a:t>প্রভাষক, আইসিটি</a:t>
            </a:r>
          </a:p>
          <a:p>
            <a:pPr marL="0" indent="0">
              <a:buNone/>
            </a:pPr>
            <a:r>
              <a:rPr lang="en-GB" sz="3200" b="1"/>
              <a:t>তৈয়বুন্নেছা খানম সরকারি</a:t>
            </a:r>
          </a:p>
          <a:p>
            <a:pPr marL="0" indent="0">
              <a:buNone/>
            </a:pPr>
            <a:r>
              <a:rPr lang="en-GB" sz="3200" b="1"/>
              <a:t>কলেজ, জুড়ি। </a:t>
            </a:r>
            <a:endParaRPr lang="en-US" sz="3200" b="1"/>
          </a:p>
        </p:txBody>
      </p:sp>
      <p:sp>
        <p:nvSpPr>
          <p:cNvPr id="4" name="Rectangle: Bevelled 3">
            <a:extLst>
              <a:ext uri="{FF2B5EF4-FFF2-40B4-BE49-F238E27FC236}">
                <a16:creationId xmlns:a16="http://schemas.microsoft.com/office/drawing/2014/main" id="{14CAE7B5-1207-D44B-8428-4CA9A51D54EF}"/>
              </a:ext>
            </a:extLst>
          </p:cNvPr>
          <p:cNvSpPr/>
          <p:nvPr/>
        </p:nvSpPr>
        <p:spPr>
          <a:xfrm>
            <a:off x="4286249" y="365125"/>
            <a:ext cx="5143501" cy="1660922"/>
          </a:xfrm>
          <a:prstGeom prst="bevel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/>
              <a:t>পরিচিতি </a:t>
            </a:r>
            <a:endParaRPr lang="en-US" sz="7200" b="1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6EC4A1F-6F5C-B946-811D-2819D12A43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1703" y="2293713"/>
            <a:ext cx="3589735" cy="4421412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245F4D8-D8F6-BE4C-B9CC-A08D0BBA6B26}"/>
              </a:ext>
            </a:extLst>
          </p:cNvPr>
          <p:cNvCxnSpPr>
            <a:cxnSpLocks/>
          </p:cNvCxnSpPr>
          <p:nvPr/>
        </p:nvCxnSpPr>
        <p:spPr>
          <a:xfrm>
            <a:off x="6625828" y="3018234"/>
            <a:ext cx="0" cy="2643188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B5786B0-CFCB-B348-BA5C-E6C2BCBAB362}"/>
              </a:ext>
            </a:extLst>
          </p:cNvPr>
          <p:cNvCxnSpPr>
            <a:cxnSpLocks/>
          </p:cNvCxnSpPr>
          <p:nvPr/>
        </p:nvCxnSpPr>
        <p:spPr>
          <a:xfrm flipH="1">
            <a:off x="7143749" y="2293713"/>
            <a:ext cx="1" cy="442141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54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A2714-F424-0D48-B09B-35C23254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5D239-7444-ED45-8A7B-BC60204E3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9543" y="1905001"/>
            <a:ext cx="6573441" cy="4351338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4000" b="1"/>
              <a:t>বিষয়ঃ আইসিটি</a:t>
            </a:r>
          </a:p>
          <a:p>
            <a:pPr marL="0" indent="0">
              <a:buNone/>
            </a:pPr>
            <a:r>
              <a:rPr lang="en-GB" sz="4000" b="1"/>
              <a:t>শ্রেণিঃএকাদশ/ দ্বাদশ</a:t>
            </a:r>
          </a:p>
          <a:p>
            <a:pPr marL="0" indent="0">
              <a:buNone/>
            </a:pPr>
            <a:r>
              <a:rPr lang="en-GB" sz="4000" b="1"/>
              <a:t>অধ্যায়ঃ ৩ য় (২য় অংশ)</a:t>
            </a:r>
            <a:endParaRPr lang="en-US" sz="4000" b="1"/>
          </a:p>
        </p:txBody>
      </p:sp>
      <p:sp>
        <p:nvSpPr>
          <p:cNvPr id="5" name="Rectangle: Bevelled 4">
            <a:extLst>
              <a:ext uri="{FF2B5EF4-FFF2-40B4-BE49-F238E27FC236}">
                <a16:creationId xmlns:a16="http://schemas.microsoft.com/office/drawing/2014/main" id="{47ADE159-D458-114B-BC09-9D4A2F6DDE79}"/>
              </a:ext>
            </a:extLst>
          </p:cNvPr>
          <p:cNvSpPr/>
          <p:nvPr/>
        </p:nvSpPr>
        <p:spPr>
          <a:xfrm>
            <a:off x="4110012" y="365124"/>
            <a:ext cx="5480472" cy="1813719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/>
              <a:t>পাঠ পরিচিতি</a:t>
            </a:r>
            <a:endParaRPr lang="en-US" sz="4400" b="1"/>
          </a:p>
        </p:txBody>
      </p:sp>
    </p:spTree>
    <p:extLst>
      <p:ext uri="{BB962C8B-B14F-4D97-AF65-F5344CB8AC3E}">
        <p14:creationId xmlns:p14="http://schemas.microsoft.com/office/powerpoint/2010/main" val="6835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05E28-5078-514D-B567-48B883887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168" y="1231304"/>
            <a:ext cx="10515600" cy="1325563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727460C-92AD-6B4C-A743-0B159AFBBD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3536155"/>
            <a:ext cx="5840015" cy="3189334"/>
          </a:xfrm>
          <a:prstGeom prst="rect">
            <a:avLst/>
          </a:prstGeom>
        </p:spPr>
      </p:pic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61918E0E-2A4F-8C49-B7F3-F222AB62AA6B}"/>
              </a:ext>
            </a:extLst>
          </p:cNvPr>
          <p:cNvSpPr/>
          <p:nvPr/>
        </p:nvSpPr>
        <p:spPr>
          <a:xfrm>
            <a:off x="4607718" y="489148"/>
            <a:ext cx="4232672" cy="2191742"/>
          </a:xfrm>
          <a:prstGeom prst="wedgeEllipseCallout">
            <a:avLst>
              <a:gd name="adj1" fmla="val -18627"/>
              <a:gd name="adj2" fmla="val 1430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/>
              <a:t>ছবিগুলো লক্ষ্য কর</a:t>
            </a:r>
            <a:endParaRPr lang="en-US" sz="4400" b="1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BFD941EC-2E3F-8242-BADD-0510DA19B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351987" y="3536155"/>
            <a:ext cx="5453060" cy="315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6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8DA73-DFD2-8440-8AD5-794C7DEB8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FA437-0958-5F4D-8C26-E3B156033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iley Face 3">
            <a:extLst>
              <a:ext uri="{FF2B5EF4-FFF2-40B4-BE49-F238E27FC236}">
                <a16:creationId xmlns:a16="http://schemas.microsoft.com/office/drawing/2014/main" id="{FEE37C96-5F70-4B4D-8E01-E990DF3E1385}"/>
              </a:ext>
            </a:extLst>
          </p:cNvPr>
          <p:cNvSpPr/>
          <p:nvPr/>
        </p:nvSpPr>
        <p:spPr>
          <a:xfrm>
            <a:off x="3589735" y="307578"/>
            <a:ext cx="5768578" cy="303609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আজকের আলোচ্য বিষয়</a:t>
            </a:r>
            <a:endParaRPr lang="en-US" sz="4000" b="1"/>
          </a:p>
        </p:txBody>
      </p:sp>
      <p:sp>
        <p:nvSpPr>
          <p:cNvPr id="5" name="Hexagon 4">
            <a:extLst>
              <a:ext uri="{FF2B5EF4-FFF2-40B4-BE49-F238E27FC236}">
                <a16:creationId xmlns:a16="http://schemas.microsoft.com/office/drawing/2014/main" id="{0D443675-382D-4B4E-8922-C8013AD18685}"/>
              </a:ext>
            </a:extLst>
          </p:cNvPr>
          <p:cNvSpPr/>
          <p:nvPr/>
        </p:nvSpPr>
        <p:spPr>
          <a:xfrm>
            <a:off x="3286125" y="3514329"/>
            <a:ext cx="6375797" cy="266263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>
                <a:solidFill>
                  <a:srgbClr val="FF0000"/>
                </a:solidFill>
              </a:rPr>
              <a:t>যৌগিক লজিক গেইট</a:t>
            </a:r>
            <a:endParaRPr lang="en-US" sz="4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01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E1F31-1BFA-E744-8C02-BB48EF0B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7E2B8-D2C8-B641-A1A6-1BE617DD6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216" y="2628504"/>
            <a:ext cx="12759657" cy="4351338"/>
          </a:xfrm>
        </p:spPr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7" name="Rectangle: Diagonal Corners Snipped 6">
            <a:extLst>
              <a:ext uri="{FF2B5EF4-FFF2-40B4-BE49-F238E27FC236}">
                <a16:creationId xmlns:a16="http://schemas.microsoft.com/office/drawing/2014/main" id="{02D9C594-10E9-154A-95D2-6F1F5EEEBEC2}"/>
              </a:ext>
            </a:extLst>
          </p:cNvPr>
          <p:cNvSpPr/>
          <p:nvPr/>
        </p:nvSpPr>
        <p:spPr>
          <a:xfrm>
            <a:off x="3089373" y="365125"/>
            <a:ext cx="7090470" cy="1688703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/>
              <a:t>পাঠ শেষে শিক্ষার্থীরা-</a:t>
            </a:r>
            <a:endParaRPr lang="en-US" sz="4000" b="1"/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134F28E6-F47E-CF44-B95D-16EBA95837FE}"/>
              </a:ext>
            </a:extLst>
          </p:cNvPr>
          <p:cNvSpPr/>
          <p:nvPr/>
        </p:nvSpPr>
        <p:spPr>
          <a:xfrm>
            <a:off x="1464468" y="3268266"/>
            <a:ext cx="10401316" cy="3224609"/>
          </a:xfrm>
          <a:prstGeom prst="chevron">
            <a:avLst>
              <a:gd name="adj" fmla="val 522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eriod"/>
            </a:pPr>
            <a:r>
              <a:rPr lang="en-GB" sz="3200" b="1">
                <a:solidFill>
                  <a:schemeClr val="tx1"/>
                </a:solidFill>
              </a:rPr>
              <a:t>বিভিন্ন প্রকার যৌগিক গেইট ব্যাখ্যা করতে পারবে।</a:t>
            </a:r>
          </a:p>
          <a:p>
            <a:pPr marL="514350" indent="-514350" algn="ctr">
              <a:buAutoNum type="arabicPeriod"/>
            </a:pPr>
            <a:r>
              <a:rPr lang="en-GB" sz="3200" b="1">
                <a:solidFill>
                  <a:schemeClr val="tx1"/>
                </a:solidFill>
              </a:rPr>
              <a:t>নর ও ন্যান্ড গেইটের সার্বজনীনতা প্রমাণ করতে পারবে।</a:t>
            </a:r>
            <a:endParaRPr 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09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5A939-BFF3-C248-92FA-9F5A95D39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2FB840-E616-F445-A994-F0AC3A7F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419" y="268287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/>
              <a:t>                                                </a:t>
            </a:r>
            <a:r>
              <a:rPr lang="en-GB" sz="3200" b="1"/>
              <a:t>যে গেইট  একাধিক মৌলিক গেইটের সাহায্যে তৈরি করা হয় তাকে যৌগিক লজিক গেইট  বলে ।</a:t>
            </a:r>
            <a:endParaRPr lang="en-GB"/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3812715F-25F3-B146-AB24-CD704B5B55B3}"/>
              </a:ext>
            </a:extLst>
          </p:cNvPr>
          <p:cNvSpPr/>
          <p:nvPr/>
        </p:nvSpPr>
        <p:spPr>
          <a:xfrm>
            <a:off x="981075" y="1690688"/>
            <a:ext cx="4184165" cy="1681210"/>
          </a:xfrm>
          <a:prstGeom prst="homePlate">
            <a:avLst>
              <a:gd name="adj" fmla="val 882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/>
              <a:t>যৌগিক গেইট</a:t>
            </a:r>
            <a:endParaRPr lang="en-US" sz="3600" b="1"/>
          </a:p>
        </p:txBody>
      </p:sp>
    </p:spTree>
    <p:extLst>
      <p:ext uri="{BB962C8B-B14F-4D97-AF65-F5344CB8AC3E}">
        <p14:creationId xmlns:p14="http://schemas.microsoft.com/office/powerpoint/2010/main" val="194605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40850-B039-8041-93C1-FB42B7437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91EC-2D39-B14E-9647-3520259F3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012" y="2966245"/>
            <a:ext cx="4471988" cy="3659584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r>
              <a:rPr lang="en-GB" sz="3200" b="1"/>
              <a:t>নর (NOR) গেইট</a:t>
            </a:r>
          </a:p>
          <a:p>
            <a:r>
              <a:rPr lang="en-GB" sz="3200" b="1"/>
              <a:t>ন্যান্ড(NAND) গেইট</a:t>
            </a:r>
          </a:p>
          <a:p>
            <a:endParaRPr lang="en-GB" sz="3200" b="1"/>
          </a:p>
          <a:p>
            <a:r>
              <a:rPr lang="en-GB" sz="3200" b="1"/>
              <a:t>এক্স-অর(X-OR)গেইট</a:t>
            </a:r>
          </a:p>
          <a:p>
            <a:r>
              <a:rPr lang="en-GB" sz="3200" b="1"/>
              <a:t>এক্স-নর(X-NOR) গেইট</a:t>
            </a:r>
            <a:endParaRPr lang="en-US" sz="3200" b="1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8FF4A44F-F125-FC45-A5F5-D4EF289CE220}"/>
              </a:ext>
            </a:extLst>
          </p:cNvPr>
          <p:cNvSpPr/>
          <p:nvPr/>
        </p:nvSpPr>
        <p:spPr>
          <a:xfrm rot="10800000" flipV="1">
            <a:off x="3946921" y="401637"/>
            <a:ext cx="6250782" cy="215265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>
                <a:solidFill>
                  <a:schemeClr val="accent4">
                    <a:lumMod val="60000"/>
                    <a:lumOff val="40000"/>
                  </a:schemeClr>
                </a:solidFill>
              </a:rPr>
              <a:t>যৌগিক গেইটের প্রকারভেদ</a:t>
            </a:r>
            <a:endParaRPr lang="en-US" sz="4400" b="1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72C901CE-3BF3-1244-A8B0-AD3FF55B21CB}"/>
              </a:ext>
            </a:extLst>
          </p:cNvPr>
          <p:cNvSpPr/>
          <p:nvPr/>
        </p:nvSpPr>
        <p:spPr>
          <a:xfrm>
            <a:off x="5682530" y="4912121"/>
            <a:ext cx="5515297" cy="158075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>
                <a:solidFill>
                  <a:schemeClr val="bg1"/>
                </a:solidFill>
              </a:rPr>
              <a:t>বিশেষ গেইট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E530C2A5-BA81-0049-AC46-2EB03D681B32}"/>
              </a:ext>
            </a:extLst>
          </p:cNvPr>
          <p:cNvSpPr/>
          <p:nvPr/>
        </p:nvSpPr>
        <p:spPr>
          <a:xfrm>
            <a:off x="5614344" y="2944367"/>
            <a:ext cx="5583484" cy="175264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>
                <a:solidFill>
                  <a:schemeClr val="bg1"/>
                </a:solidFill>
              </a:rPr>
              <a:t>সার্বজনীন গেইট</a:t>
            </a:r>
            <a:endParaRPr 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8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8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DE87-AAB6-8648-A910-8D3302DE5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6CF40-C053-E141-AE37-34D87E539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861468"/>
            <a:ext cx="10515600" cy="3996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>
                <a:solidFill>
                  <a:schemeClr val="accent5">
                    <a:lumMod val="75000"/>
                  </a:schemeClr>
                </a:solidFill>
              </a:rPr>
              <a:t>সার্বজনীন গেইটঃ</a:t>
            </a:r>
            <a:r>
              <a:rPr lang="en-GB" sz="3600" b="1"/>
              <a:t> যে গেইটের সাহায্যে তিনটি মৌলিক গেইট বাস্তবায়ন করা যায় তাকে সার্বজনীন গেইট বলে।</a:t>
            </a:r>
          </a:p>
          <a:p>
            <a:pPr marL="0" indent="0">
              <a:buNone/>
            </a:pPr>
            <a:r>
              <a:rPr lang="en-GB" sz="3600" b="1">
                <a:solidFill>
                  <a:schemeClr val="accent1"/>
                </a:solidFill>
              </a:rPr>
              <a:t>বিশেষ </a:t>
            </a:r>
            <a:r>
              <a:rPr lang="en-GB" sz="3600" b="1">
                <a:solidFill>
                  <a:schemeClr val="accent5"/>
                </a:solidFill>
              </a:rPr>
              <a:t>গেইট</a:t>
            </a:r>
            <a:r>
              <a:rPr lang="en-GB" sz="3600" b="1">
                <a:solidFill>
                  <a:schemeClr val="accent1"/>
                </a:solidFill>
              </a:rPr>
              <a:t>/ সমন্বিত বর্তনীঃ</a:t>
            </a:r>
            <a:r>
              <a:rPr lang="en-GB" sz="3600" b="1"/>
              <a:t>যে গেইট মৌলিক গেইটের সাহায্যে বাস্তবায়ন করা যায়, শুধু নর গেইট অথবা শুধু ন্যান্ড গেইটের সাহায্যে বাস্তবায়ন করা যায় তাকে বিশেষ গেইট বলে।</a:t>
            </a:r>
            <a:endParaRPr lang="en-US" sz="3600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0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16</cp:revision>
  <dcterms:modified xsi:type="dcterms:W3CDTF">2020-10-14T14:18:09Z</dcterms:modified>
</cp:coreProperties>
</file>