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81" r:id="rId4"/>
    <p:sldId id="283" r:id="rId5"/>
    <p:sldId id="284" r:id="rId6"/>
    <p:sldId id="262" r:id="rId7"/>
    <p:sldId id="272" r:id="rId8"/>
    <p:sldId id="285" r:id="rId9"/>
    <p:sldId id="286" r:id="rId10"/>
    <p:sldId id="287" r:id="rId11"/>
    <p:sldId id="288" r:id="rId12"/>
    <p:sldId id="289" r:id="rId13"/>
    <p:sldId id="290" r:id="rId14"/>
    <p:sldId id="291" r:id="rId15"/>
    <p:sldId id="270"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D7A75-E5B3-43F2-84C9-283AFF9DD107}"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8C3C7-7861-4107-B461-896CFC1AE32A}" type="slidenum">
              <a:rPr lang="en-US" smtClean="0"/>
              <a:t>‹#›</a:t>
            </a:fld>
            <a:endParaRPr lang="en-US"/>
          </a:p>
        </p:txBody>
      </p:sp>
    </p:spTree>
    <p:extLst>
      <p:ext uri="{BB962C8B-B14F-4D97-AF65-F5344CB8AC3E}">
        <p14:creationId xmlns:p14="http://schemas.microsoft.com/office/powerpoint/2010/main" val="263430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B8C3C7-7861-4107-B461-896CFC1AE32A}" type="slidenum">
              <a:rPr lang="en-US" smtClean="0"/>
              <a:t>1</a:t>
            </a:fld>
            <a:endParaRPr lang="en-US"/>
          </a:p>
        </p:txBody>
      </p:sp>
    </p:spTree>
    <p:extLst>
      <p:ext uri="{BB962C8B-B14F-4D97-AF65-F5344CB8AC3E}">
        <p14:creationId xmlns:p14="http://schemas.microsoft.com/office/powerpoint/2010/main" val="151197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15</a:t>
            </a:fld>
            <a:endParaRPr lang="en-US"/>
          </a:p>
        </p:txBody>
      </p:sp>
    </p:spTree>
    <p:extLst>
      <p:ext uri="{BB962C8B-B14F-4D97-AF65-F5344CB8AC3E}">
        <p14:creationId xmlns:p14="http://schemas.microsoft.com/office/powerpoint/2010/main" val="369158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16</a:t>
            </a:fld>
            <a:endParaRPr lang="en-US"/>
          </a:p>
        </p:txBody>
      </p:sp>
    </p:spTree>
    <p:extLst>
      <p:ext uri="{BB962C8B-B14F-4D97-AF65-F5344CB8AC3E}">
        <p14:creationId xmlns:p14="http://schemas.microsoft.com/office/powerpoint/2010/main" val="311965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7506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60622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812702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41970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72720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235453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87364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87671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37910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582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03361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1B0C93-87B2-4C1E-B28C-250681460063}"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7642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1B0C93-87B2-4C1E-B28C-250681460063}" type="datetimeFigureOut">
              <a:rPr lang="en-US" smtClean="0"/>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5822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89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2629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41B0C93-87B2-4C1E-B28C-250681460063}" type="datetimeFigureOut">
              <a:rPr lang="en-US" smtClean="0"/>
              <a:t>12/18/2020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0737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398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7030A0"/>
          </a:fgClr>
          <a:bgClr>
            <a:schemeClr val="bg1"/>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1B0C93-87B2-4C1E-B28C-250681460063}" type="datetimeFigureOut">
              <a:rPr lang="en-US" smtClean="0"/>
              <a:t>12/18/2020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A7DA437-0C18-4609-A3D6-0CC01BAC6834}" type="slidenum">
              <a:rPr lang="en-US" smtClean="0"/>
              <a:t>‹#›</a:t>
            </a:fld>
            <a:endParaRPr lang="en-US"/>
          </a:p>
        </p:txBody>
      </p:sp>
    </p:spTree>
    <p:extLst>
      <p:ext uri="{BB962C8B-B14F-4D97-AF65-F5344CB8AC3E}">
        <p14:creationId xmlns:p14="http://schemas.microsoft.com/office/powerpoint/2010/main" val="14125966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13618" y="2033584"/>
            <a:ext cx="4724400" cy="2246769"/>
          </a:xfrm>
          <a:prstGeom prst="rect">
            <a:avLst/>
          </a:prstGeom>
          <a:noFill/>
        </p:spPr>
        <p:txBody>
          <a:bodyPr>
            <a:spAutoFit/>
          </a:bodyPr>
          <a:lstStyle/>
          <a:p>
            <a:pPr algn="ctr" eaLnBrk="0" hangingPunct="0">
              <a:defRPr/>
            </a:pPr>
            <a:r>
              <a:rPr lang="en-US" sz="3600" b="1" dirty="0">
                <a:ln w="19050">
                  <a:solidFill>
                    <a:schemeClr val="tx2">
                      <a:tint val="1000"/>
                    </a:schemeClr>
                  </a:solidFill>
                  <a:prstDash val="solid"/>
                </a:ln>
                <a:solidFill>
                  <a:schemeClr val="accent2"/>
                </a:solidFill>
                <a:latin typeface="Arial Rounded MT Bold" pitchFamily="34" charset="0"/>
              </a:rPr>
              <a:t>Md. </a:t>
            </a:r>
            <a:r>
              <a:rPr lang="en-US" sz="3600" b="1" dirty="0" err="1">
                <a:ln w="19050">
                  <a:solidFill>
                    <a:schemeClr val="tx2">
                      <a:tint val="1000"/>
                    </a:schemeClr>
                  </a:solidFill>
                  <a:prstDash val="solid"/>
                </a:ln>
                <a:solidFill>
                  <a:schemeClr val="accent2"/>
                </a:solidFill>
                <a:latin typeface="Arial Rounded MT Bold" pitchFamily="34" charset="0"/>
              </a:rPr>
              <a:t>Manzur</a:t>
            </a:r>
            <a:r>
              <a:rPr lang="en-US" sz="3600" b="1" dirty="0">
                <a:ln w="19050">
                  <a:solidFill>
                    <a:schemeClr val="tx2">
                      <a:tint val="1000"/>
                    </a:schemeClr>
                  </a:solidFill>
                  <a:prstDash val="solid"/>
                </a:ln>
                <a:solidFill>
                  <a:schemeClr val="accent2"/>
                </a:solidFill>
                <a:latin typeface="Arial Rounded MT Bold" pitchFamily="34" charset="0"/>
              </a:rPr>
              <a:t> </a:t>
            </a:r>
            <a:r>
              <a:rPr lang="en-US" sz="3600" b="1" dirty="0" err="1">
                <a:ln w="19050">
                  <a:solidFill>
                    <a:schemeClr val="tx2">
                      <a:tint val="1000"/>
                    </a:schemeClr>
                  </a:solidFill>
                  <a:prstDash val="solid"/>
                </a:ln>
                <a:solidFill>
                  <a:schemeClr val="accent2"/>
                </a:solidFill>
                <a:latin typeface="Arial Rounded MT Bold" pitchFamily="34" charset="0"/>
              </a:rPr>
              <a:t>Rahman</a:t>
            </a:r>
            <a:endParaRPr lang="en-US" sz="3600" b="1" dirty="0">
              <a:ln w="19050">
                <a:solidFill>
                  <a:schemeClr val="tx2">
                    <a:tint val="1000"/>
                  </a:schemeClr>
                </a:solidFill>
                <a:prstDash val="solid"/>
              </a:ln>
              <a:solidFill>
                <a:schemeClr val="accent2"/>
              </a:solidFill>
              <a:latin typeface="Arial Rounded MT Bold" pitchFamily="34" charset="0"/>
            </a:endParaRPr>
          </a:p>
          <a:p>
            <a:pPr algn="ctr" eaLnBrk="0" hangingPunct="0">
              <a:defRPr/>
            </a:pPr>
            <a:r>
              <a:rPr lang="en-US" sz="2000" dirty="0">
                <a:latin typeface="Arial Rounded MT Bold" pitchFamily="34" charset="0"/>
              </a:rPr>
              <a:t>B.A. (Hon’s), M.A. (English)</a:t>
            </a:r>
          </a:p>
          <a:p>
            <a:pPr algn="ctr" eaLnBrk="0" hangingPunct="0">
              <a:defRPr/>
            </a:pPr>
            <a:r>
              <a:rPr lang="en-US" sz="2000" dirty="0">
                <a:latin typeface="Arial Rounded MT Bold" pitchFamily="34" charset="0"/>
              </a:rPr>
              <a:t>Assistant Teacher (English)</a:t>
            </a:r>
          </a:p>
          <a:p>
            <a:pPr algn="ctr" eaLnBrk="0" hangingPunct="0">
              <a:defRPr/>
            </a:pPr>
            <a:r>
              <a:rPr lang="en-US" sz="2000" dirty="0" err="1">
                <a:latin typeface="Arial Rounded MT Bold" pitchFamily="34" charset="0"/>
              </a:rPr>
              <a:t>Goonvari</a:t>
            </a:r>
            <a:r>
              <a:rPr lang="en-US" sz="2000" dirty="0">
                <a:latin typeface="Arial Rounded MT Bold" pitchFamily="34" charset="0"/>
              </a:rPr>
              <a:t> B.L. High School,</a:t>
            </a:r>
          </a:p>
          <a:p>
            <a:pPr algn="ctr" eaLnBrk="0" hangingPunct="0">
              <a:defRPr/>
            </a:pPr>
            <a:r>
              <a:rPr lang="en-US" sz="2000" dirty="0" err="1">
                <a:latin typeface="Arial Rounded MT Bold" pitchFamily="34" charset="0"/>
              </a:rPr>
              <a:t>Fulchhari</a:t>
            </a:r>
            <a:r>
              <a:rPr lang="en-US" sz="2000" dirty="0">
                <a:latin typeface="Arial Rounded MT Bold" pitchFamily="34" charset="0"/>
              </a:rPr>
              <a:t>, </a:t>
            </a:r>
            <a:r>
              <a:rPr lang="en-US" sz="2000" dirty="0" err="1" smtClean="0">
                <a:latin typeface="Arial Rounded MT Bold" pitchFamily="34" charset="0"/>
              </a:rPr>
              <a:t>Gaibandha</a:t>
            </a:r>
            <a:endParaRPr lang="en-US" sz="2000" dirty="0">
              <a:latin typeface="Arial Rounded MT Bold" pitchFamily="34" charset="0"/>
            </a:endParaRPr>
          </a:p>
          <a:p>
            <a:pPr algn="ctr" eaLnBrk="0" hangingPunct="0">
              <a:defRPr/>
            </a:pPr>
            <a:r>
              <a:rPr lang="en-US" sz="2400" dirty="0" smtClean="0">
                <a:latin typeface="Arial Rounded MT Bold" pitchFamily="34" charset="0"/>
              </a:rPr>
              <a:t> </a:t>
            </a:r>
            <a:r>
              <a:rPr lang="en-US" sz="1600" dirty="0" smtClean="0">
                <a:latin typeface="Arial Rounded MT Bold" pitchFamily="34" charset="0"/>
              </a:rPr>
              <a:t>E-mail</a:t>
            </a:r>
            <a:r>
              <a:rPr lang="en-US" sz="1600" dirty="0">
                <a:latin typeface="Arial Rounded MT Bold" pitchFamily="34" charset="0"/>
              </a:rPr>
              <a:t>: </a:t>
            </a:r>
            <a:r>
              <a:rPr lang="en-US" sz="1600" dirty="0" smtClean="0">
                <a:latin typeface="Arial Rounded MT Bold" pitchFamily="34" charset="0"/>
              </a:rPr>
              <a:t>manzurrahman12@yahoo.com</a:t>
            </a:r>
            <a:endParaRPr lang="en-US" sz="1600" dirty="0">
              <a:latin typeface="Arial Rounded MT Bold" pitchFamily="34" charset="0"/>
            </a:endParaRPr>
          </a:p>
        </p:txBody>
      </p:sp>
      <p:sp>
        <p:nvSpPr>
          <p:cNvPr id="8195" name="TextBox 2"/>
          <p:cNvSpPr txBox="1">
            <a:spLocks noChangeArrowheads="1"/>
          </p:cNvSpPr>
          <p:nvPr/>
        </p:nvSpPr>
        <p:spPr bwMode="auto">
          <a:xfrm>
            <a:off x="5738018" y="2506054"/>
            <a:ext cx="60055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dirty="0">
                <a:solidFill>
                  <a:schemeClr val="accent2"/>
                </a:solidFill>
                <a:latin typeface="Arial Black" panose="020B0A04020102020204" pitchFamily="34" charset="0"/>
              </a:rPr>
              <a:t>Class:</a:t>
            </a:r>
            <a:r>
              <a:rPr lang="en-US" sz="2400" dirty="0">
                <a:solidFill>
                  <a:srgbClr val="00B050"/>
                </a:solidFill>
                <a:latin typeface="Arial Black" panose="020B0A04020102020204" pitchFamily="34" charset="0"/>
              </a:rPr>
              <a:t> ix</a:t>
            </a:r>
          </a:p>
          <a:p>
            <a:r>
              <a:rPr lang="en-US" sz="2400" dirty="0">
                <a:solidFill>
                  <a:schemeClr val="accent2"/>
                </a:solidFill>
                <a:latin typeface="Arial Black" panose="020B0A04020102020204" pitchFamily="34" charset="0"/>
              </a:rPr>
              <a:t>Subject: </a:t>
            </a:r>
            <a:r>
              <a:rPr lang="en-US" sz="2400" dirty="0">
                <a:solidFill>
                  <a:srgbClr val="00B050"/>
                </a:solidFill>
                <a:latin typeface="Arial Black" panose="020B0A04020102020204" pitchFamily="34" charset="0"/>
              </a:rPr>
              <a:t>English 2</a:t>
            </a:r>
            <a:r>
              <a:rPr lang="en-US" sz="2400" baseline="30000" dirty="0">
                <a:solidFill>
                  <a:srgbClr val="00B050"/>
                </a:solidFill>
                <a:latin typeface="Arial Black" panose="020B0A04020102020204" pitchFamily="34" charset="0"/>
              </a:rPr>
              <a:t>nd</a:t>
            </a:r>
            <a:r>
              <a:rPr lang="en-US" sz="2400" dirty="0">
                <a:solidFill>
                  <a:srgbClr val="00B050"/>
                </a:solidFill>
                <a:latin typeface="Arial Black" panose="020B0A04020102020204" pitchFamily="34" charset="0"/>
              </a:rPr>
              <a:t> Paper</a:t>
            </a:r>
          </a:p>
          <a:p>
            <a:r>
              <a:rPr lang="en-US" sz="2400" dirty="0">
                <a:solidFill>
                  <a:schemeClr val="accent2"/>
                </a:solidFill>
                <a:latin typeface="Arial Black" panose="020B0A04020102020204" pitchFamily="34" charset="0"/>
              </a:rPr>
              <a:t>Time : </a:t>
            </a:r>
            <a:r>
              <a:rPr lang="en-US" sz="2400" dirty="0" smtClean="0">
                <a:solidFill>
                  <a:srgbClr val="00B050"/>
                </a:solidFill>
                <a:latin typeface="Arial Black" panose="020B0A04020102020204" pitchFamily="34" charset="0"/>
              </a:rPr>
              <a:t>40 </a:t>
            </a:r>
            <a:r>
              <a:rPr lang="en-US" sz="2400" dirty="0">
                <a:solidFill>
                  <a:srgbClr val="00B050"/>
                </a:solidFill>
                <a:latin typeface="Arial Black" panose="020B0A04020102020204" pitchFamily="34" charset="0"/>
              </a:rPr>
              <a:t>minutes</a:t>
            </a:r>
          </a:p>
          <a:p>
            <a:r>
              <a:rPr lang="en-US" sz="2400" dirty="0">
                <a:solidFill>
                  <a:schemeClr val="accent2"/>
                </a:solidFill>
                <a:latin typeface="Arial Black" panose="020B0A04020102020204" pitchFamily="34" charset="0"/>
              </a:rPr>
              <a:t>Title: </a:t>
            </a:r>
            <a:r>
              <a:rPr lang="en-US" sz="2400" dirty="0" smtClean="0">
                <a:solidFill>
                  <a:srgbClr val="00B050"/>
                </a:solidFill>
                <a:latin typeface="Arial Black" panose="020B0A04020102020204" pitchFamily="34" charset="0"/>
              </a:rPr>
              <a:t>Suffix and Prefix</a:t>
            </a:r>
            <a:endParaRPr lang="en-US" sz="2400" dirty="0">
              <a:solidFill>
                <a:srgbClr val="00B050"/>
              </a:solidFill>
              <a:latin typeface="Arial Black" panose="020B0A04020102020204" pitchFamily="34" charset="0"/>
            </a:endParaRPr>
          </a:p>
        </p:txBody>
      </p:sp>
      <p:cxnSp>
        <p:nvCxnSpPr>
          <p:cNvPr id="4" name="Straight Connector 3"/>
          <p:cNvCxnSpPr/>
          <p:nvPr/>
        </p:nvCxnSpPr>
        <p:spPr>
          <a:xfrm rot="5400000">
            <a:off x="4470796" y="3290487"/>
            <a:ext cx="2514600" cy="79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4167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fade">
                                      <p:cBhvr>
                                        <p:cTn id="17" dur="800" decel="100000"/>
                                        <p:tgtEl>
                                          <p:spTgt spid="8195"/>
                                        </p:tgtEl>
                                      </p:cBhvr>
                                    </p:animEffect>
                                    <p:anim calcmode="lin" valueType="num">
                                      <p:cBhvr>
                                        <p:cTn id="18" dur="800" decel="100000" fill="hold"/>
                                        <p:tgtEl>
                                          <p:spTgt spid="8195"/>
                                        </p:tgtEl>
                                        <p:attrNameLst>
                                          <p:attrName>style.rotation</p:attrName>
                                        </p:attrNameLst>
                                      </p:cBhvr>
                                      <p:tavLst>
                                        <p:tav tm="0">
                                          <p:val>
                                            <p:fltVal val="-90"/>
                                          </p:val>
                                        </p:tav>
                                        <p:tav tm="100000">
                                          <p:val>
                                            <p:fltVal val="0"/>
                                          </p:val>
                                        </p:tav>
                                      </p:tavLst>
                                    </p:anim>
                                    <p:anim calcmode="lin" valueType="num">
                                      <p:cBhvr>
                                        <p:cTn id="19" dur="800" decel="100000" fill="hold"/>
                                        <p:tgtEl>
                                          <p:spTgt spid="8195"/>
                                        </p:tgtEl>
                                        <p:attrNameLst>
                                          <p:attrName>ppt_x</p:attrName>
                                        </p:attrNameLst>
                                      </p:cBhvr>
                                      <p:tavLst>
                                        <p:tav tm="0">
                                          <p:val>
                                            <p:strVal val="#ppt_x+0.4"/>
                                          </p:val>
                                        </p:tav>
                                        <p:tav tm="100000">
                                          <p:val>
                                            <p:strVal val="#ppt_x-0.05"/>
                                          </p:val>
                                        </p:tav>
                                      </p:tavLst>
                                    </p:anim>
                                    <p:anim calcmode="lin" valueType="num">
                                      <p:cBhvr>
                                        <p:cTn id="20" dur="800" decel="100000" fill="hold"/>
                                        <p:tgtEl>
                                          <p:spTgt spid="819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19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19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1384995"/>
          </a:xfrm>
          <a:prstGeom prst="rect">
            <a:avLst/>
          </a:prstGeom>
          <a:solidFill>
            <a:schemeClr val="accent6">
              <a:lumMod val="75000"/>
            </a:schemeClr>
          </a:solidFill>
        </p:spPr>
        <p:txBody>
          <a:bodyPr wrap="square" rtlCol="0">
            <a:spAutoFit/>
          </a:bodyPr>
          <a:lstStyle/>
          <a:p>
            <a:pPr algn="just"/>
            <a:r>
              <a:rPr lang="en-US" sz="2800" b="1" dirty="0" smtClean="0"/>
              <a:t>But the rose is </a:t>
            </a:r>
            <a:r>
              <a:rPr lang="en-US" sz="2800" b="1" dirty="0" err="1" smtClean="0"/>
              <a:t>favourite</a:t>
            </a:r>
            <a:r>
              <a:rPr lang="en-US" sz="2800" b="1" dirty="0" smtClean="0"/>
              <a:t> for us for it’s </a:t>
            </a:r>
            <a:r>
              <a:rPr lang="en-US" sz="2800" b="1" dirty="0" err="1" smtClean="0"/>
              <a:t>colour</a:t>
            </a:r>
            <a:r>
              <a:rPr lang="en-US" sz="2800" b="1" dirty="0" smtClean="0"/>
              <a:t> and beauty. It’s mother place is the cities of Paris. The (d)-----------(Japan) are exceptionally famous for it’s (e)--------------(cultivate). </a:t>
            </a:r>
            <a:endParaRPr lang="en-US" sz="2800" b="1" dirty="0"/>
          </a:p>
        </p:txBody>
      </p:sp>
      <p:sp>
        <p:nvSpPr>
          <p:cNvPr id="5" name="TextBox 4"/>
          <p:cNvSpPr txBox="1"/>
          <p:nvPr/>
        </p:nvSpPr>
        <p:spPr>
          <a:xfrm>
            <a:off x="8308179" y="2432739"/>
            <a:ext cx="1985962" cy="523220"/>
          </a:xfrm>
          <a:prstGeom prst="rect">
            <a:avLst/>
          </a:prstGeom>
          <a:solidFill>
            <a:schemeClr val="accent2"/>
          </a:solidFill>
        </p:spPr>
        <p:txBody>
          <a:bodyPr wrap="square" rtlCol="0">
            <a:spAutoFit/>
          </a:bodyPr>
          <a:lstStyle/>
          <a:p>
            <a:r>
              <a:rPr lang="en-US" sz="2800" b="1" dirty="0" smtClean="0"/>
              <a:t>Japanese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‘Japanese and cultivation’?</a:t>
            </a:r>
            <a:endParaRPr lang="en-US" sz="2800" b="1" dirty="0"/>
          </a:p>
        </p:txBody>
      </p:sp>
      <p:sp>
        <p:nvSpPr>
          <p:cNvPr id="8" name="TextBox 7"/>
          <p:cNvSpPr txBox="1"/>
          <p:nvPr/>
        </p:nvSpPr>
        <p:spPr>
          <a:xfrm>
            <a:off x="2143124" y="4202150"/>
            <a:ext cx="9629776" cy="954107"/>
          </a:xfrm>
          <a:prstGeom prst="rect">
            <a:avLst/>
          </a:prstGeom>
          <a:solidFill>
            <a:srgbClr val="00B050"/>
          </a:solidFill>
        </p:spPr>
        <p:txBody>
          <a:bodyPr wrap="square" rtlCol="0">
            <a:spAutoFit/>
          </a:bodyPr>
          <a:lstStyle/>
          <a:p>
            <a:r>
              <a:rPr lang="en-US" sz="2800" b="1" dirty="0" smtClean="0"/>
              <a:t>1. After the, Adjective is used and subject will be plural. So, from Japan to Japanese.</a:t>
            </a:r>
            <a:endParaRPr lang="en-US" sz="2800" b="1" dirty="0"/>
          </a:p>
        </p:txBody>
      </p:sp>
      <p:sp>
        <p:nvSpPr>
          <p:cNvPr id="9" name="TextBox 8"/>
          <p:cNvSpPr txBox="1"/>
          <p:nvPr/>
        </p:nvSpPr>
        <p:spPr>
          <a:xfrm>
            <a:off x="2143124" y="5331451"/>
            <a:ext cx="9629776" cy="954107"/>
          </a:xfrm>
          <a:prstGeom prst="rect">
            <a:avLst/>
          </a:prstGeom>
          <a:solidFill>
            <a:srgbClr val="00B050"/>
          </a:solidFill>
        </p:spPr>
        <p:txBody>
          <a:bodyPr wrap="square" rtlCol="0">
            <a:spAutoFit/>
          </a:bodyPr>
          <a:lstStyle/>
          <a:p>
            <a:r>
              <a:rPr lang="en-US" sz="2800" b="1" dirty="0"/>
              <a:t>2</a:t>
            </a:r>
            <a:r>
              <a:rPr lang="en-US" sz="2800" b="1" dirty="0" smtClean="0"/>
              <a:t>. After any possessive, NOUN is used. </a:t>
            </a:r>
          </a:p>
          <a:p>
            <a:r>
              <a:rPr lang="en-US" sz="2800" b="1" dirty="0" smtClean="0"/>
              <a:t>So</a:t>
            </a:r>
            <a:r>
              <a:rPr lang="en-US" sz="2800" b="1" dirty="0"/>
              <a:t>, from Japan to Japanese</a:t>
            </a:r>
            <a:r>
              <a:rPr lang="en-US" sz="2800" b="1" dirty="0" smtClean="0"/>
              <a:t>.</a:t>
            </a:r>
            <a:endParaRPr lang="en-US" sz="2800" b="1" dirty="0"/>
          </a:p>
        </p:txBody>
      </p:sp>
      <p:sp>
        <p:nvSpPr>
          <p:cNvPr id="12" name="TextBox 11"/>
          <p:cNvSpPr txBox="1"/>
          <p:nvPr/>
        </p:nvSpPr>
        <p:spPr>
          <a:xfrm>
            <a:off x="7874791" y="2858301"/>
            <a:ext cx="1985962" cy="523220"/>
          </a:xfrm>
          <a:prstGeom prst="rect">
            <a:avLst/>
          </a:prstGeom>
          <a:solidFill>
            <a:schemeClr val="accent2"/>
          </a:solidFill>
        </p:spPr>
        <p:txBody>
          <a:bodyPr wrap="square" rtlCol="0">
            <a:spAutoFit/>
          </a:bodyPr>
          <a:lstStyle/>
          <a:p>
            <a:r>
              <a:rPr lang="en-US" sz="2800" b="1" dirty="0" smtClean="0"/>
              <a:t>cultivation </a:t>
            </a:r>
            <a:endParaRPr lang="en-US" sz="2800" b="1" dirty="0"/>
          </a:p>
        </p:txBody>
      </p:sp>
    </p:spTree>
    <p:extLst>
      <p:ext uri="{BB962C8B-B14F-4D97-AF65-F5344CB8AC3E}">
        <p14:creationId xmlns:p14="http://schemas.microsoft.com/office/powerpoint/2010/main" val="42357729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954107"/>
          </a:xfrm>
          <a:prstGeom prst="rect">
            <a:avLst/>
          </a:prstGeom>
          <a:solidFill>
            <a:schemeClr val="accent6">
              <a:lumMod val="75000"/>
            </a:schemeClr>
          </a:solidFill>
        </p:spPr>
        <p:txBody>
          <a:bodyPr wrap="square" rtlCol="0">
            <a:spAutoFit/>
          </a:bodyPr>
          <a:lstStyle/>
          <a:p>
            <a:pPr algn="just"/>
            <a:r>
              <a:rPr lang="en-US" sz="2800" b="1" dirty="0" smtClean="0"/>
              <a:t>At present most of the countries grow rose in plenty. It (f)---------------(general) grows from June to November.  </a:t>
            </a:r>
            <a:endParaRPr lang="en-US" sz="2800" b="1" dirty="0"/>
          </a:p>
        </p:txBody>
      </p:sp>
      <p:sp>
        <p:nvSpPr>
          <p:cNvPr id="5" name="TextBox 4"/>
          <p:cNvSpPr txBox="1"/>
          <p:nvPr/>
        </p:nvSpPr>
        <p:spPr>
          <a:xfrm>
            <a:off x="1650202" y="2430820"/>
            <a:ext cx="1985962" cy="523220"/>
          </a:xfrm>
          <a:prstGeom prst="rect">
            <a:avLst/>
          </a:prstGeom>
          <a:solidFill>
            <a:schemeClr val="accent2"/>
          </a:solidFill>
        </p:spPr>
        <p:txBody>
          <a:bodyPr wrap="square" rtlCol="0">
            <a:spAutoFit/>
          </a:bodyPr>
          <a:lstStyle/>
          <a:p>
            <a:r>
              <a:rPr lang="en-US" sz="2800" b="1" dirty="0" smtClean="0"/>
              <a:t>generally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‘generally’?</a:t>
            </a:r>
            <a:endParaRPr lang="en-US" sz="2800" b="1" dirty="0"/>
          </a:p>
        </p:txBody>
      </p:sp>
      <p:sp>
        <p:nvSpPr>
          <p:cNvPr id="8" name="TextBox 7"/>
          <p:cNvSpPr txBox="1"/>
          <p:nvPr/>
        </p:nvSpPr>
        <p:spPr>
          <a:xfrm>
            <a:off x="2143124" y="4202150"/>
            <a:ext cx="9629776" cy="523220"/>
          </a:xfrm>
          <a:prstGeom prst="rect">
            <a:avLst/>
          </a:prstGeom>
          <a:solidFill>
            <a:srgbClr val="00B050"/>
          </a:solidFill>
        </p:spPr>
        <p:txBody>
          <a:bodyPr wrap="square" rtlCol="0">
            <a:spAutoFit/>
          </a:bodyPr>
          <a:lstStyle/>
          <a:p>
            <a:r>
              <a:rPr lang="en-US" sz="2800" b="1" dirty="0" smtClean="0"/>
              <a:t>1. Before Verb and after Subject, we can use ADVERB.</a:t>
            </a:r>
            <a:endParaRPr lang="en-US" sz="2800" b="1" dirty="0"/>
          </a:p>
        </p:txBody>
      </p:sp>
    </p:spTree>
    <p:extLst>
      <p:ext uri="{BB962C8B-B14F-4D97-AF65-F5344CB8AC3E}">
        <p14:creationId xmlns:p14="http://schemas.microsoft.com/office/powerpoint/2010/main" val="40168047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523220"/>
          </a:xfrm>
          <a:prstGeom prst="rect">
            <a:avLst/>
          </a:prstGeom>
          <a:solidFill>
            <a:schemeClr val="accent6">
              <a:lumMod val="75000"/>
            </a:schemeClr>
          </a:solidFill>
        </p:spPr>
        <p:txBody>
          <a:bodyPr wrap="square" rtlCol="0">
            <a:spAutoFit/>
          </a:bodyPr>
          <a:lstStyle/>
          <a:p>
            <a:pPr algn="just"/>
            <a:r>
              <a:rPr lang="en-US" sz="2800" b="1" dirty="0" smtClean="0"/>
              <a:t>Its scent makes us (g)----------------(cheer).</a:t>
            </a:r>
            <a:endParaRPr lang="en-US" sz="2800" b="1" dirty="0"/>
          </a:p>
        </p:txBody>
      </p:sp>
      <p:sp>
        <p:nvSpPr>
          <p:cNvPr id="5" name="TextBox 4"/>
          <p:cNvSpPr txBox="1"/>
          <p:nvPr/>
        </p:nvSpPr>
        <p:spPr>
          <a:xfrm>
            <a:off x="5614987" y="1983052"/>
            <a:ext cx="1985962" cy="523220"/>
          </a:xfrm>
          <a:prstGeom prst="rect">
            <a:avLst/>
          </a:prstGeom>
          <a:solidFill>
            <a:schemeClr val="accent2"/>
          </a:solidFill>
        </p:spPr>
        <p:txBody>
          <a:bodyPr wrap="square" rtlCol="0">
            <a:spAutoFit/>
          </a:bodyPr>
          <a:lstStyle/>
          <a:p>
            <a:r>
              <a:rPr lang="en-US" sz="2800" b="1" dirty="0" smtClean="0"/>
              <a:t>cheerful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‘cheerful’?</a:t>
            </a:r>
            <a:endParaRPr lang="en-US" sz="2800" b="1" dirty="0"/>
          </a:p>
        </p:txBody>
      </p:sp>
      <p:sp>
        <p:nvSpPr>
          <p:cNvPr id="8" name="TextBox 7"/>
          <p:cNvSpPr txBox="1"/>
          <p:nvPr/>
        </p:nvSpPr>
        <p:spPr>
          <a:xfrm>
            <a:off x="2143124" y="4202150"/>
            <a:ext cx="9629776" cy="954107"/>
          </a:xfrm>
          <a:prstGeom prst="rect">
            <a:avLst/>
          </a:prstGeom>
          <a:solidFill>
            <a:srgbClr val="00B050"/>
          </a:solidFill>
        </p:spPr>
        <p:txBody>
          <a:bodyPr wrap="square" rtlCol="0">
            <a:spAutoFit/>
          </a:bodyPr>
          <a:lstStyle/>
          <a:p>
            <a:pPr marL="514350" indent="-514350">
              <a:buAutoNum type="arabicPeriod"/>
            </a:pPr>
            <a:r>
              <a:rPr lang="en-US" sz="2800" b="1" dirty="0" smtClean="0"/>
              <a:t>You can follow the structure:</a:t>
            </a:r>
          </a:p>
          <a:p>
            <a:r>
              <a:rPr lang="en-US" sz="2800" b="1" dirty="0"/>
              <a:t>	</a:t>
            </a:r>
            <a:r>
              <a:rPr lang="en-US" sz="2800" b="1" dirty="0" smtClean="0"/>
              <a:t>Sub + make + obj. + Adjective.</a:t>
            </a:r>
            <a:endParaRPr lang="en-US" sz="2800" b="1" dirty="0"/>
          </a:p>
        </p:txBody>
      </p:sp>
    </p:spTree>
    <p:extLst>
      <p:ext uri="{BB962C8B-B14F-4D97-AF65-F5344CB8AC3E}">
        <p14:creationId xmlns:p14="http://schemas.microsoft.com/office/powerpoint/2010/main" val="1627405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523220"/>
          </a:xfrm>
          <a:prstGeom prst="rect">
            <a:avLst/>
          </a:prstGeom>
          <a:solidFill>
            <a:schemeClr val="accent6">
              <a:lumMod val="75000"/>
            </a:schemeClr>
          </a:solidFill>
        </p:spPr>
        <p:txBody>
          <a:bodyPr wrap="square" rtlCol="0">
            <a:spAutoFit/>
          </a:bodyPr>
          <a:lstStyle/>
          <a:p>
            <a:pPr algn="just"/>
            <a:r>
              <a:rPr lang="en-US" sz="2800" b="1" dirty="0" smtClean="0"/>
              <a:t>It makes people lively, lovely, (h) ----------------(affection)</a:t>
            </a:r>
            <a:endParaRPr lang="en-US" sz="2800" b="1" dirty="0"/>
          </a:p>
        </p:txBody>
      </p:sp>
      <p:sp>
        <p:nvSpPr>
          <p:cNvPr id="5" name="TextBox 4"/>
          <p:cNvSpPr txBox="1"/>
          <p:nvPr/>
        </p:nvSpPr>
        <p:spPr>
          <a:xfrm>
            <a:off x="7575942" y="1983052"/>
            <a:ext cx="2296721" cy="523220"/>
          </a:xfrm>
          <a:prstGeom prst="rect">
            <a:avLst/>
          </a:prstGeom>
          <a:solidFill>
            <a:schemeClr val="accent2"/>
          </a:solidFill>
        </p:spPr>
        <p:txBody>
          <a:bodyPr wrap="square" rtlCol="0">
            <a:spAutoFit/>
          </a:bodyPr>
          <a:lstStyle/>
          <a:p>
            <a:r>
              <a:rPr lang="en-US" sz="2800" b="1" dirty="0" smtClean="0"/>
              <a:t>affectionate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‘affectionate’?</a:t>
            </a:r>
            <a:endParaRPr lang="en-US" sz="2800" b="1" dirty="0"/>
          </a:p>
        </p:txBody>
      </p:sp>
      <p:sp>
        <p:nvSpPr>
          <p:cNvPr id="8" name="TextBox 7"/>
          <p:cNvSpPr txBox="1"/>
          <p:nvPr/>
        </p:nvSpPr>
        <p:spPr>
          <a:xfrm>
            <a:off x="2143124" y="4202150"/>
            <a:ext cx="9629776" cy="954107"/>
          </a:xfrm>
          <a:prstGeom prst="rect">
            <a:avLst/>
          </a:prstGeom>
          <a:solidFill>
            <a:srgbClr val="00B050"/>
          </a:solidFill>
        </p:spPr>
        <p:txBody>
          <a:bodyPr wrap="square" rtlCol="0">
            <a:spAutoFit/>
          </a:bodyPr>
          <a:lstStyle/>
          <a:p>
            <a:pPr marL="514350" indent="-514350">
              <a:buAutoNum type="arabicPeriod"/>
            </a:pPr>
            <a:r>
              <a:rPr lang="en-US" sz="2800" b="1" dirty="0" smtClean="0"/>
              <a:t>You can follow the structure:</a:t>
            </a:r>
          </a:p>
          <a:p>
            <a:r>
              <a:rPr lang="en-US" sz="2800" b="1" dirty="0"/>
              <a:t>	</a:t>
            </a:r>
            <a:r>
              <a:rPr lang="en-US" sz="2800" b="1" dirty="0" smtClean="0"/>
              <a:t>Sub + make + obj. + Adjective.</a:t>
            </a:r>
            <a:endParaRPr lang="en-US" sz="2800" b="1" dirty="0"/>
          </a:p>
        </p:txBody>
      </p:sp>
      <p:sp>
        <p:nvSpPr>
          <p:cNvPr id="9" name="TextBox 8"/>
          <p:cNvSpPr txBox="1"/>
          <p:nvPr/>
        </p:nvSpPr>
        <p:spPr>
          <a:xfrm>
            <a:off x="2143124" y="5331451"/>
            <a:ext cx="9629776" cy="954107"/>
          </a:xfrm>
          <a:prstGeom prst="rect">
            <a:avLst/>
          </a:prstGeom>
          <a:solidFill>
            <a:srgbClr val="00B050"/>
          </a:solidFill>
        </p:spPr>
        <p:txBody>
          <a:bodyPr wrap="square" rtlCol="0">
            <a:spAutoFit/>
          </a:bodyPr>
          <a:lstStyle/>
          <a:p>
            <a:pPr marL="514350" indent="-514350">
              <a:buAutoNum type="arabicPeriod"/>
            </a:pPr>
            <a:r>
              <a:rPr lang="en-US" sz="2800" b="1" dirty="0" smtClean="0"/>
              <a:t>As lively, lovely are adjectives, another adjective can be used after the conjunction ‘and’.</a:t>
            </a:r>
            <a:endParaRPr lang="en-US" sz="2800" b="1" dirty="0"/>
          </a:p>
        </p:txBody>
      </p:sp>
    </p:spTree>
    <p:extLst>
      <p:ext uri="{BB962C8B-B14F-4D97-AF65-F5344CB8AC3E}">
        <p14:creationId xmlns:p14="http://schemas.microsoft.com/office/powerpoint/2010/main" val="10204633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954107"/>
          </a:xfrm>
          <a:prstGeom prst="rect">
            <a:avLst/>
          </a:prstGeom>
          <a:solidFill>
            <a:schemeClr val="accent6">
              <a:lumMod val="75000"/>
            </a:schemeClr>
          </a:solidFill>
        </p:spPr>
        <p:txBody>
          <a:bodyPr wrap="square" rtlCol="0">
            <a:spAutoFit/>
          </a:bodyPr>
          <a:lstStyle/>
          <a:p>
            <a:pPr algn="just"/>
            <a:r>
              <a:rPr lang="en-US" sz="2800" b="1" dirty="0" smtClean="0"/>
              <a:t>By (</a:t>
            </a:r>
            <a:r>
              <a:rPr lang="en-US" sz="2800" b="1" dirty="0" err="1" smtClean="0"/>
              <a:t>i</a:t>
            </a:r>
            <a:r>
              <a:rPr lang="en-US" sz="2800" b="1" dirty="0" smtClean="0"/>
              <a:t>)-----------------(grow) roses in plenty, we can export them and solve our (j)---------------(employ) problem.</a:t>
            </a:r>
            <a:endParaRPr lang="en-US" sz="2800" b="1" dirty="0"/>
          </a:p>
        </p:txBody>
      </p:sp>
      <p:sp>
        <p:nvSpPr>
          <p:cNvPr id="5" name="TextBox 4"/>
          <p:cNvSpPr txBox="1"/>
          <p:nvPr/>
        </p:nvSpPr>
        <p:spPr>
          <a:xfrm>
            <a:off x="2987869" y="2016754"/>
            <a:ext cx="1626993" cy="523220"/>
          </a:xfrm>
          <a:prstGeom prst="rect">
            <a:avLst/>
          </a:prstGeom>
          <a:solidFill>
            <a:schemeClr val="accent2"/>
          </a:solidFill>
        </p:spPr>
        <p:txBody>
          <a:bodyPr wrap="square" rtlCol="0">
            <a:spAutoFit/>
          </a:bodyPr>
          <a:lstStyle/>
          <a:p>
            <a:r>
              <a:rPr lang="en-US" sz="2800" b="1" dirty="0" smtClean="0"/>
              <a:t>growing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‘growing and employment’?</a:t>
            </a:r>
            <a:endParaRPr lang="en-US" sz="2800" b="1" dirty="0"/>
          </a:p>
        </p:txBody>
      </p:sp>
      <p:sp>
        <p:nvSpPr>
          <p:cNvPr id="8" name="TextBox 7"/>
          <p:cNvSpPr txBox="1"/>
          <p:nvPr/>
        </p:nvSpPr>
        <p:spPr>
          <a:xfrm>
            <a:off x="2143124" y="4202150"/>
            <a:ext cx="9629776" cy="523220"/>
          </a:xfrm>
          <a:prstGeom prst="rect">
            <a:avLst/>
          </a:prstGeom>
          <a:solidFill>
            <a:srgbClr val="00B050"/>
          </a:solidFill>
        </p:spPr>
        <p:txBody>
          <a:bodyPr wrap="square" rtlCol="0">
            <a:spAutoFit/>
          </a:bodyPr>
          <a:lstStyle/>
          <a:p>
            <a:pPr marL="514350" indent="-514350">
              <a:buAutoNum type="arabicPeriod"/>
            </a:pPr>
            <a:r>
              <a:rPr lang="en-US" sz="2800" b="1" dirty="0" smtClean="0"/>
              <a:t>Preposition + Noun/(</a:t>
            </a:r>
            <a:r>
              <a:rPr lang="en-US" sz="2800" b="1" dirty="0" err="1" smtClean="0"/>
              <a:t>Verb+ing</a:t>
            </a:r>
            <a:r>
              <a:rPr lang="en-US" sz="2800" b="1" dirty="0" smtClean="0"/>
              <a:t>). -----growing----</a:t>
            </a:r>
            <a:endParaRPr lang="en-US" sz="2800" b="1" dirty="0"/>
          </a:p>
        </p:txBody>
      </p:sp>
      <p:sp>
        <p:nvSpPr>
          <p:cNvPr id="9" name="TextBox 8"/>
          <p:cNvSpPr txBox="1"/>
          <p:nvPr/>
        </p:nvSpPr>
        <p:spPr>
          <a:xfrm>
            <a:off x="2143124" y="5331451"/>
            <a:ext cx="9629776" cy="523220"/>
          </a:xfrm>
          <a:prstGeom prst="rect">
            <a:avLst/>
          </a:prstGeom>
          <a:solidFill>
            <a:srgbClr val="00B050"/>
          </a:solidFill>
        </p:spPr>
        <p:txBody>
          <a:bodyPr wrap="square" rtlCol="0">
            <a:spAutoFit/>
          </a:bodyPr>
          <a:lstStyle/>
          <a:p>
            <a:r>
              <a:rPr lang="en-US" sz="2800" b="1" dirty="0" smtClean="0"/>
              <a:t>2. Possessive + Noun</a:t>
            </a:r>
            <a:endParaRPr lang="en-US" sz="2800" b="1" dirty="0"/>
          </a:p>
        </p:txBody>
      </p:sp>
      <p:sp>
        <p:nvSpPr>
          <p:cNvPr id="10" name="TextBox 9"/>
          <p:cNvSpPr txBox="1"/>
          <p:nvPr/>
        </p:nvSpPr>
        <p:spPr>
          <a:xfrm>
            <a:off x="5429247" y="2447701"/>
            <a:ext cx="2400300" cy="523220"/>
          </a:xfrm>
          <a:prstGeom prst="rect">
            <a:avLst/>
          </a:prstGeom>
          <a:solidFill>
            <a:schemeClr val="accent2"/>
          </a:solidFill>
        </p:spPr>
        <p:txBody>
          <a:bodyPr wrap="square" rtlCol="0">
            <a:spAutoFit/>
          </a:bodyPr>
          <a:lstStyle/>
          <a:p>
            <a:r>
              <a:rPr lang="en-US" sz="2800" b="1" dirty="0" smtClean="0"/>
              <a:t>employment </a:t>
            </a:r>
            <a:endParaRPr lang="en-US" sz="2800" b="1" dirty="0"/>
          </a:p>
        </p:txBody>
      </p:sp>
    </p:spTree>
    <p:extLst>
      <p:ext uri="{BB962C8B-B14F-4D97-AF65-F5344CB8AC3E}">
        <p14:creationId xmlns:p14="http://schemas.microsoft.com/office/powerpoint/2010/main" val="7728493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735016" y="242888"/>
            <a:ext cx="8932984" cy="1107996"/>
          </a:xfrm>
          <a:prstGeom prst="rect">
            <a:avLst/>
          </a:prstGeom>
          <a:noFill/>
        </p:spPr>
        <p:txBody>
          <a:bodyPr>
            <a:spAutoFit/>
          </a:bodyPr>
          <a:lstStyle/>
          <a:p>
            <a:pPr algn="ctr">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cs typeface="Arial" charset="0"/>
              </a:rPr>
              <a:t>Home</a:t>
            </a:r>
            <a:r>
              <a:rPr lang="en-US" sz="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cs typeface="Arial" charset="0"/>
              </a:rPr>
              <a:t> </a:t>
            </a:r>
            <a:r>
              <a:rPr lang="en-US" sz="66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rial Black" pitchFamily="34" charset="0"/>
                <a:cs typeface="Arial" charset="0"/>
              </a:rPr>
              <a:t>work</a:t>
            </a:r>
            <a:endParaRPr lang="en-US" sz="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Black" pitchFamily="34" charset="0"/>
              <a:cs typeface="Arial" charset="0"/>
            </a:endParaRPr>
          </a:p>
        </p:txBody>
      </p:sp>
      <p:sp>
        <p:nvSpPr>
          <p:cNvPr id="9" name="TextBox 8"/>
          <p:cNvSpPr txBox="1">
            <a:spLocks noChangeArrowheads="1"/>
          </p:cNvSpPr>
          <p:nvPr/>
        </p:nvSpPr>
        <p:spPr bwMode="auto">
          <a:xfrm>
            <a:off x="757237" y="1219200"/>
            <a:ext cx="10658475" cy="76944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4400" b="1" dirty="0" smtClean="0"/>
              <a:t>Fill in the gaps with suffix and prefix:</a:t>
            </a:r>
            <a:endParaRPr lang="en-US" sz="4400" b="1" dirty="0"/>
          </a:p>
        </p:txBody>
      </p:sp>
      <p:sp>
        <p:nvSpPr>
          <p:cNvPr id="11" name="Rectangle 10"/>
          <p:cNvSpPr/>
          <p:nvPr/>
        </p:nvSpPr>
        <p:spPr>
          <a:xfrm>
            <a:off x="757236" y="2327195"/>
            <a:ext cx="10658475" cy="331636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2400" dirty="0" smtClean="0">
                <a:latin typeface="Arial Black" pitchFamily="34" charset="0"/>
              </a:rPr>
              <a:t>The books of famous (a) write are put on sale in the book fair. Most of the (b) visit buy books of different (c) publish. Almost no visitor returns from the fair without making any purchase. The (d) buy like to buy at a fair price. Our book fair is always (e) crowd. As (f) vary books are (g) play in a fair, the buyers get a scope to choose books. They buy their (h) choose books after a long search. This facility is (</a:t>
            </a:r>
            <a:r>
              <a:rPr lang="en-US" sz="2400" dirty="0" err="1" smtClean="0">
                <a:latin typeface="Arial Black" pitchFamily="34" charset="0"/>
              </a:rPr>
              <a:t>i</a:t>
            </a:r>
            <a:r>
              <a:rPr lang="en-US" sz="2400" dirty="0" smtClean="0">
                <a:latin typeface="Arial Black" pitchFamily="34" charset="0"/>
              </a:rPr>
              <a:t>) available in any place other than a book fair. A book fair is always (j) come to the students. </a:t>
            </a:r>
            <a:endParaRPr lang="en-US" sz="2400" dirty="0">
              <a:latin typeface="Arial Black" pitchFamily="34" charset="0"/>
            </a:endParaRPr>
          </a:p>
        </p:txBody>
      </p:sp>
    </p:spTree>
    <p:extLst>
      <p:ext uri="{BB962C8B-B14F-4D97-AF65-F5344CB8AC3E}">
        <p14:creationId xmlns:p14="http://schemas.microsoft.com/office/powerpoint/2010/main" val="666969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
                                        </p:tgtEl>
                                        <p:attrNameLst>
                                          <p:attrName>style.visibility</p:attrName>
                                        </p:attrNameLst>
                                      </p:cBhvr>
                                      <p:to>
                                        <p:strVal val="visible"/>
                                      </p:to>
                                    </p:set>
                                    <p:anim calcmode="discrete" valueType="clr">
                                      <p:cBhvr override="childStyle">
                                        <p:cTn id="12"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
                                        </p:tgtEl>
                                        <p:attrNameLst>
                                          <p:attrName>fillcolor</p:attrName>
                                        </p:attrNameLst>
                                      </p:cBhvr>
                                      <p:tavLst>
                                        <p:tav tm="0">
                                          <p:val>
                                            <p:clrVal>
                                              <a:schemeClr val="accent2"/>
                                            </p:clrVal>
                                          </p:val>
                                        </p:tav>
                                        <p:tav tm="50000">
                                          <p:val>
                                            <p:clrVal>
                                              <a:schemeClr val="hlink"/>
                                            </p:clrVal>
                                          </p:val>
                                        </p:tav>
                                      </p:tavLst>
                                    </p:anim>
                                    <p:set>
                                      <p:cBhvr>
                                        <p:cTn id="14" dur="80"/>
                                        <p:tgtEl>
                                          <p:spTgt spid="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1"/>
                                        </p:tgtEl>
                                        <p:attrNameLst>
                                          <p:attrName>style.visibility</p:attrName>
                                        </p:attrNameLst>
                                      </p:cBhvr>
                                      <p:to>
                                        <p:strVal val="visible"/>
                                      </p:to>
                                    </p:set>
                                    <p:anim calcmode="discrete" valueType="clr">
                                      <p:cBhvr override="childStyle">
                                        <p:cTn id="19"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
                                        </p:tgtEl>
                                        <p:attrNameLst>
                                          <p:attrName>fillcolor</p:attrName>
                                        </p:attrNameLst>
                                      </p:cBhvr>
                                      <p:tavLst>
                                        <p:tav tm="0">
                                          <p:val>
                                            <p:clrVal>
                                              <a:schemeClr val="accent2"/>
                                            </p:clrVal>
                                          </p:val>
                                        </p:tav>
                                        <p:tav tm="50000">
                                          <p:val>
                                            <p:clrVal>
                                              <a:schemeClr val="hlink"/>
                                            </p:clrVal>
                                          </p:val>
                                        </p:tav>
                                      </p:tavLst>
                                    </p:anim>
                                    <p:set>
                                      <p:cBhvr>
                                        <p:cTn id="21"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loud Callout 1"/>
          <p:cNvSpPr/>
          <p:nvPr/>
        </p:nvSpPr>
        <p:spPr>
          <a:xfrm>
            <a:off x="457200" y="1371600"/>
            <a:ext cx="11415711" cy="4071938"/>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That’s All for Today.</a:t>
            </a:r>
          </a:p>
          <a:p>
            <a:pPr algn="ctr"/>
            <a:r>
              <a:rPr lang="en-US" sz="4400" b="1" dirty="0" smtClean="0">
                <a:solidFill>
                  <a:schemeClr val="tx1"/>
                </a:solidFill>
              </a:rPr>
              <a:t>See you in the next class.</a:t>
            </a:r>
          </a:p>
          <a:p>
            <a:pPr algn="ctr"/>
            <a:r>
              <a:rPr lang="en-US" sz="4400" b="1" dirty="0" smtClean="0">
                <a:solidFill>
                  <a:schemeClr val="tx1"/>
                </a:solidFill>
              </a:rPr>
              <a:t>Bye.</a:t>
            </a:r>
            <a:endParaRPr lang="en-US" sz="4400" b="1" dirty="0">
              <a:solidFill>
                <a:schemeClr val="tx1"/>
              </a:solidFill>
            </a:endParaRPr>
          </a:p>
        </p:txBody>
      </p:sp>
    </p:spTree>
    <p:extLst>
      <p:ext uri="{BB962C8B-B14F-4D97-AF65-F5344CB8AC3E}">
        <p14:creationId xmlns:p14="http://schemas.microsoft.com/office/powerpoint/2010/main" val="168696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1871663" y="674689"/>
            <a:ext cx="9144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5400" dirty="0">
                <a:latin typeface="Arial Rounded MT Bold" panose="020F0704030504030204" pitchFamily="34" charset="0"/>
              </a:rPr>
              <a:t>Welcome to my today’s class.</a:t>
            </a:r>
            <a:endParaRPr lang="en-US" sz="2000" dirty="0">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487" y="2319337"/>
            <a:ext cx="4205016" cy="4191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66335725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229975" cy="1339170"/>
          </a:xfrm>
          <a:prstGeom prst="round2SameRect">
            <a:avLst/>
          </a:prstGeom>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6000" b="1" dirty="0" smtClean="0">
                <a:solidFill>
                  <a:schemeClr val="bg1"/>
                </a:solidFill>
                <a:latin typeface="Arial Black" panose="020B0A04020102020204" pitchFamily="34" charset="0"/>
              </a:rPr>
              <a:t>Look at the sentences</a:t>
            </a:r>
            <a:endParaRPr lang="en-US" sz="6000" b="1" dirty="0">
              <a:solidFill>
                <a:schemeClr val="bg1"/>
              </a:solidFill>
              <a:latin typeface="Arial Black" panose="020B0A04020102020204" pitchFamily="34" charset="0"/>
            </a:endParaRPr>
          </a:p>
        </p:txBody>
      </p:sp>
      <p:sp>
        <p:nvSpPr>
          <p:cNvPr id="2" name="TextBox 1"/>
          <p:cNvSpPr txBox="1"/>
          <p:nvPr/>
        </p:nvSpPr>
        <p:spPr>
          <a:xfrm>
            <a:off x="357185" y="1629800"/>
            <a:ext cx="11358565" cy="707886"/>
          </a:xfrm>
          <a:prstGeom prst="rect">
            <a:avLst/>
          </a:prstGeom>
          <a:noFill/>
        </p:spPr>
        <p:txBody>
          <a:bodyPr wrap="square" rtlCol="0">
            <a:spAutoFit/>
          </a:bodyPr>
          <a:lstStyle/>
          <a:p>
            <a:r>
              <a:rPr lang="en-US" sz="4000" dirty="0" smtClean="0">
                <a:latin typeface="Arial Narrow" panose="020B0606020202030204" pitchFamily="34" charset="0"/>
                <a:cs typeface="Times New Roman" panose="02020603050405020304" pitchFamily="18" charset="0"/>
              </a:rPr>
              <a:t>Flowers are the symbol of love and-------------(pure).</a:t>
            </a:r>
            <a:endParaRPr lang="en-US" sz="4000" dirty="0">
              <a:latin typeface="Arial Narrow" panose="020B0606020202030204" pitchFamily="34" charset="0"/>
              <a:cs typeface="Times New Roman" panose="02020603050405020304" pitchFamily="18" charset="0"/>
            </a:endParaRPr>
          </a:p>
        </p:txBody>
      </p:sp>
      <p:sp>
        <p:nvSpPr>
          <p:cNvPr id="5" name="TextBox 4"/>
          <p:cNvSpPr txBox="1"/>
          <p:nvPr/>
        </p:nvSpPr>
        <p:spPr>
          <a:xfrm>
            <a:off x="357185" y="3222347"/>
            <a:ext cx="6986588" cy="1323439"/>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They are---------- (know) for their beauty and fragrance.</a:t>
            </a:r>
            <a:endParaRPr lang="en-US"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4145" y="2465602"/>
            <a:ext cx="3176585" cy="34883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885266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ame 3"/>
          <p:cNvSpPr/>
          <p:nvPr/>
        </p:nvSpPr>
        <p:spPr>
          <a:xfrm>
            <a:off x="1328739" y="242888"/>
            <a:ext cx="9501186" cy="6300788"/>
          </a:xfrm>
          <a:prstGeom prst="frame">
            <a:avLst/>
          </a:prstGeom>
        </p:spPr>
        <p:style>
          <a:lnRef idx="3">
            <a:schemeClr val="lt1"/>
          </a:lnRef>
          <a:fillRef idx="1">
            <a:schemeClr val="accent2"/>
          </a:fillRef>
          <a:effectRef idx="1">
            <a:schemeClr val="accent2"/>
          </a:effectRef>
          <a:fontRef idx="minor">
            <a:schemeClr val="lt1"/>
          </a:fontRef>
        </p:style>
        <p:txBody>
          <a:bodyPr anchor="ctr"/>
          <a:lstStyle/>
          <a:p>
            <a:pPr algn="ctr" eaLnBrk="0" hangingPunct="0">
              <a:defRPr/>
            </a:pPr>
            <a:r>
              <a:rPr lang="en-US" sz="6600" b="1" dirty="0" smtClean="0">
                <a:solidFill>
                  <a:schemeClr val="tx1"/>
                </a:solidFill>
                <a:latin typeface="Arial Black" panose="020B0A04020102020204" pitchFamily="34" charset="0"/>
              </a:rPr>
              <a:t>Can you guess our today’s lesson?</a:t>
            </a:r>
            <a:endParaRPr lang="en-US" sz="6600"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596752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444287" cy="2114550"/>
          </a:xfrm>
          <a:prstGeom prst="round2SameRect">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4800" b="1" dirty="0" smtClean="0">
                <a:solidFill>
                  <a:schemeClr val="bg1"/>
                </a:solidFill>
                <a:latin typeface="Arial Black" panose="020B0A04020102020204" pitchFamily="34" charset="0"/>
              </a:rPr>
              <a:t>So our today’s lesson is on-</a:t>
            </a:r>
            <a:endParaRPr lang="en-US" sz="4800" b="1" dirty="0">
              <a:solidFill>
                <a:schemeClr val="bg1"/>
              </a:solidFill>
              <a:latin typeface="Arial Black" panose="020B0A04020102020204" pitchFamily="34" charset="0"/>
            </a:endParaRPr>
          </a:p>
        </p:txBody>
      </p:sp>
      <p:sp>
        <p:nvSpPr>
          <p:cNvPr id="6" name="TextBox 5"/>
          <p:cNvSpPr txBox="1"/>
          <p:nvPr/>
        </p:nvSpPr>
        <p:spPr>
          <a:xfrm>
            <a:off x="1143000" y="3043238"/>
            <a:ext cx="10129838" cy="2576572"/>
          </a:xfrm>
          <a:prstGeom prst="frame">
            <a:avLst/>
          </a:prstGeom>
          <a:solidFill>
            <a:schemeClr val="accent2"/>
          </a:solidFill>
        </p:spPr>
        <p:txBody>
          <a:bodyPr wrap="square" rtlCol="0">
            <a:spAutoFit/>
          </a:bodyPr>
          <a:lstStyle/>
          <a:p>
            <a:pPr algn="ctr"/>
            <a:r>
              <a:rPr lang="en-US" sz="6000" b="1" dirty="0" smtClean="0"/>
              <a:t>Fill in the gaps with suffix and prefix.</a:t>
            </a:r>
            <a:endParaRPr lang="en-US" sz="6000" b="1" dirty="0"/>
          </a:p>
        </p:txBody>
      </p:sp>
    </p:spTree>
    <p:extLst>
      <p:ext uri="{BB962C8B-B14F-4D97-AF65-F5344CB8AC3E}">
        <p14:creationId xmlns:p14="http://schemas.microsoft.com/office/powerpoint/2010/main" val="32349544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183482" y="1604964"/>
            <a:ext cx="9834563" cy="523220"/>
          </a:xfrm>
          <a:prstGeom prst="rect">
            <a:avLst/>
          </a:prstGeom>
          <a:solidFill>
            <a:schemeClr val="accent2"/>
          </a:solid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700" b="1" dirty="0" smtClean="0">
                <a:solidFill>
                  <a:schemeClr val="bg1"/>
                </a:solidFill>
                <a:latin typeface="Arial Black" panose="020B0A04020102020204" pitchFamily="34" charset="0"/>
              </a:rPr>
              <a:t>After </a:t>
            </a:r>
            <a:r>
              <a:rPr lang="en-US" sz="2700" b="1" dirty="0">
                <a:solidFill>
                  <a:schemeClr val="bg1"/>
                </a:solidFill>
                <a:latin typeface="Arial Black" panose="020B0A04020102020204" pitchFamily="34" charset="0"/>
              </a:rPr>
              <a:t>the end </a:t>
            </a:r>
            <a:r>
              <a:rPr lang="en-US" sz="2700" b="1" dirty="0" smtClean="0">
                <a:solidFill>
                  <a:schemeClr val="bg1"/>
                </a:solidFill>
                <a:latin typeface="Arial Black" panose="020B0A04020102020204" pitchFamily="34" charset="0"/>
              </a:rPr>
              <a:t>of the </a:t>
            </a:r>
            <a:r>
              <a:rPr lang="en-US" sz="2700" b="1" dirty="0">
                <a:solidFill>
                  <a:schemeClr val="bg1"/>
                </a:solidFill>
                <a:latin typeface="Arial Black" panose="020B0A04020102020204" pitchFamily="34" charset="0"/>
              </a:rPr>
              <a:t>lesson, SS will be able to-</a:t>
            </a:r>
          </a:p>
        </p:txBody>
      </p:sp>
      <p:sp>
        <p:nvSpPr>
          <p:cNvPr id="5" name="TextBox 4"/>
          <p:cNvSpPr txBox="1">
            <a:spLocks noChangeArrowheads="1"/>
          </p:cNvSpPr>
          <p:nvPr/>
        </p:nvSpPr>
        <p:spPr bwMode="auto">
          <a:xfrm>
            <a:off x="642938" y="3257551"/>
            <a:ext cx="10915650" cy="695265"/>
          </a:xfrm>
          <a:prstGeom prst="frame">
            <a:avLst/>
          </a:prstGeom>
          <a:solidFill>
            <a:srgbClr val="FFFF00"/>
          </a:solid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sz="2800" b="1" dirty="0" smtClean="0">
                <a:latin typeface="Arial Black" panose="020B0A04020102020204" pitchFamily="34" charset="0"/>
              </a:rPr>
              <a:t>able to fill in the gaps with suffix and prefix</a:t>
            </a:r>
            <a:endParaRPr lang="en-US" sz="4000" b="1" dirty="0">
              <a:latin typeface="Arial Black" panose="020B0A04020102020204" pitchFamily="34" charset="0"/>
            </a:endParaRPr>
          </a:p>
        </p:txBody>
      </p:sp>
    </p:spTree>
    <p:extLst>
      <p:ext uri="{BB962C8B-B14F-4D97-AF65-F5344CB8AC3E}">
        <p14:creationId xmlns:p14="http://schemas.microsoft.com/office/powerpoint/2010/main" val="25711052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523220"/>
          </a:xfrm>
          <a:prstGeom prst="rect">
            <a:avLst/>
          </a:prstGeom>
          <a:solidFill>
            <a:schemeClr val="accent6">
              <a:lumMod val="75000"/>
            </a:schemeClr>
          </a:solidFill>
        </p:spPr>
        <p:txBody>
          <a:bodyPr wrap="square" rtlCol="0">
            <a:spAutoFit/>
          </a:bodyPr>
          <a:lstStyle/>
          <a:p>
            <a:pPr algn="just"/>
            <a:r>
              <a:rPr lang="en-US" sz="2800" b="1" dirty="0" smtClean="0"/>
              <a:t>Flowers are the symbol of love and (a)---------(pure). </a:t>
            </a:r>
            <a:endParaRPr lang="en-US" sz="2800" b="1" dirty="0"/>
          </a:p>
        </p:txBody>
      </p:sp>
      <p:sp>
        <p:nvSpPr>
          <p:cNvPr id="5" name="TextBox 4"/>
          <p:cNvSpPr txBox="1"/>
          <p:nvPr/>
        </p:nvSpPr>
        <p:spPr>
          <a:xfrm>
            <a:off x="8286752" y="2770902"/>
            <a:ext cx="1314450" cy="523220"/>
          </a:xfrm>
          <a:prstGeom prst="rect">
            <a:avLst/>
          </a:prstGeom>
          <a:solidFill>
            <a:schemeClr val="accent2"/>
          </a:solidFill>
        </p:spPr>
        <p:txBody>
          <a:bodyPr wrap="square" rtlCol="0">
            <a:spAutoFit/>
          </a:bodyPr>
          <a:lstStyle/>
          <a:p>
            <a:r>
              <a:rPr lang="en-US" sz="2800" b="1" dirty="0" smtClean="0"/>
              <a:t>purity </a:t>
            </a:r>
            <a:endParaRPr lang="en-US" sz="2800" b="1" dirty="0"/>
          </a:p>
        </p:txBody>
      </p:sp>
      <p:sp>
        <p:nvSpPr>
          <p:cNvPr id="7" name="TextBox 6"/>
          <p:cNvSpPr txBox="1"/>
          <p:nvPr/>
        </p:nvSpPr>
        <p:spPr>
          <a:xfrm>
            <a:off x="1614486" y="3556715"/>
            <a:ext cx="7772402" cy="523220"/>
          </a:xfrm>
          <a:prstGeom prst="rect">
            <a:avLst/>
          </a:prstGeom>
          <a:solidFill>
            <a:schemeClr val="accent5"/>
          </a:solidFill>
        </p:spPr>
        <p:txBody>
          <a:bodyPr wrap="square" rtlCol="0">
            <a:spAutoFit/>
          </a:bodyPr>
          <a:lstStyle/>
          <a:p>
            <a:r>
              <a:rPr lang="en-US" sz="2800" b="1" dirty="0" smtClean="0"/>
              <a:t>Why will you use the word ‘purity’?</a:t>
            </a:r>
            <a:endParaRPr lang="en-US" sz="2800" b="1" dirty="0"/>
          </a:p>
        </p:txBody>
      </p:sp>
      <p:sp>
        <p:nvSpPr>
          <p:cNvPr id="8" name="TextBox 7"/>
          <p:cNvSpPr txBox="1"/>
          <p:nvPr/>
        </p:nvSpPr>
        <p:spPr>
          <a:xfrm>
            <a:off x="2143124" y="4202150"/>
            <a:ext cx="7772402" cy="523220"/>
          </a:xfrm>
          <a:prstGeom prst="rect">
            <a:avLst/>
          </a:prstGeom>
          <a:solidFill>
            <a:srgbClr val="00B050"/>
          </a:solidFill>
        </p:spPr>
        <p:txBody>
          <a:bodyPr wrap="square" rtlCol="0">
            <a:spAutoFit/>
          </a:bodyPr>
          <a:lstStyle/>
          <a:p>
            <a:r>
              <a:rPr lang="en-US" sz="2800" b="1" dirty="0" smtClean="0"/>
              <a:t>1. After preposition, NOUN is used.</a:t>
            </a:r>
            <a:endParaRPr lang="en-US" sz="2800" b="1" dirty="0"/>
          </a:p>
        </p:txBody>
      </p:sp>
      <p:sp>
        <p:nvSpPr>
          <p:cNvPr id="9" name="TextBox 8"/>
          <p:cNvSpPr txBox="1"/>
          <p:nvPr/>
        </p:nvSpPr>
        <p:spPr>
          <a:xfrm>
            <a:off x="2143125" y="4854398"/>
            <a:ext cx="7772402" cy="954107"/>
          </a:xfrm>
          <a:prstGeom prst="rect">
            <a:avLst/>
          </a:prstGeom>
          <a:solidFill>
            <a:srgbClr val="00B050"/>
          </a:solidFill>
        </p:spPr>
        <p:txBody>
          <a:bodyPr wrap="square" rtlCol="0">
            <a:spAutoFit/>
          </a:bodyPr>
          <a:lstStyle/>
          <a:p>
            <a:r>
              <a:rPr lang="en-US" sz="2800" b="1" dirty="0"/>
              <a:t>2</a:t>
            </a:r>
            <a:r>
              <a:rPr lang="en-US" sz="2800" b="1" dirty="0" smtClean="0"/>
              <a:t>. As NOUN is used before ‘and’, Noun will also be used after ‘and’.</a:t>
            </a:r>
            <a:endParaRPr lang="en-US" sz="2800" b="1" dirty="0"/>
          </a:p>
        </p:txBody>
      </p:sp>
    </p:spTree>
    <p:extLst>
      <p:ext uri="{BB962C8B-B14F-4D97-AF65-F5344CB8AC3E}">
        <p14:creationId xmlns:p14="http://schemas.microsoft.com/office/powerpoint/2010/main" val="673587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954107"/>
          </a:xfrm>
          <a:prstGeom prst="rect">
            <a:avLst/>
          </a:prstGeom>
          <a:solidFill>
            <a:schemeClr val="accent6">
              <a:lumMod val="75000"/>
            </a:schemeClr>
          </a:solidFill>
        </p:spPr>
        <p:txBody>
          <a:bodyPr wrap="square" rtlCol="0">
            <a:spAutoFit/>
          </a:bodyPr>
          <a:lstStyle/>
          <a:p>
            <a:pPr algn="just"/>
            <a:r>
              <a:rPr lang="en-US" sz="2800" b="1" dirty="0" smtClean="0"/>
              <a:t>They are (b)------------(know) for their beauty and fragrance.</a:t>
            </a:r>
            <a:endParaRPr lang="en-US" sz="2800" b="1" dirty="0"/>
          </a:p>
        </p:txBody>
      </p:sp>
      <p:sp>
        <p:nvSpPr>
          <p:cNvPr id="5" name="TextBox 4"/>
          <p:cNvSpPr txBox="1"/>
          <p:nvPr/>
        </p:nvSpPr>
        <p:spPr>
          <a:xfrm>
            <a:off x="4486276" y="2269642"/>
            <a:ext cx="1514473" cy="523220"/>
          </a:xfrm>
          <a:prstGeom prst="rect">
            <a:avLst/>
          </a:prstGeom>
          <a:solidFill>
            <a:schemeClr val="accent2"/>
          </a:solidFill>
        </p:spPr>
        <p:txBody>
          <a:bodyPr wrap="square" rtlCol="0">
            <a:spAutoFit/>
          </a:bodyPr>
          <a:lstStyle/>
          <a:p>
            <a:r>
              <a:rPr lang="en-US" sz="2800" b="1" dirty="0" smtClean="0"/>
              <a:t>known </a:t>
            </a:r>
            <a:endParaRPr lang="en-US" sz="2800" b="1" dirty="0"/>
          </a:p>
        </p:txBody>
      </p:sp>
      <p:sp>
        <p:nvSpPr>
          <p:cNvPr id="7" name="TextBox 6"/>
          <p:cNvSpPr txBox="1"/>
          <p:nvPr/>
        </p:nvSpPr>
        <p:spPr>
          <a:xfrm>
            <a:off x="1614486" y="3556715"/>
            <a:ext cx="7772402" cy="523220"/>
          </a:xfrm>
          <a:prstGeom prst="rect">
            <a:avLst/>
          </a:prstGeom>
          <a:solidFill>
            <a:schemeClr val="accent5"/>
          </a:solidFill>
        </p:spPr>
        <p:txBody>
          <a:bodyPr wrap="square" rtlCol="0">
            <a:spAutoFit/>
          </a:bodyPr>
          <a:lstStyle/>
          <a:p>
            <a:r>
              <a:rPr lang="en-US" sz="2800" b="1" dirty="0" smtClean="0"/>
              <a:t>Why will you use the word ‘known’?</a:t>
            </a:r>
            <a:endParaRPr lang="en-US" sz="2800" b="1" dirty="0"/>
          </a:p>
        </p:txBody>
      </p:sp>
      <p:sp>
        <p:nvSpPr>
          <p:cNvPr id="8" name="TextBox 7"/>
          <p:cNvSpPr txBox="1"/>
          <p:nvPr/>
        </p:nvSpPr>
        <p:spPr>
          <a:xfrm>
            <a:off x="2143124" y="4202150"/>
            <a:ext cx="7772402" cy="523220"/>
          </a:xfrm>
          <a:prstGeom prst="rect">
            <a:avLst/>
          </a:prstGeom>
          <a:solidFill>
            <a:srgbClr val="00B050"/>
          </a:solidFill>
        </p:spPr>
        <p:txBody>
          <a:bodyPr wrap="square" rtlCol="0">
            <a:spAutoFit/>
          </a:bodyPr>
          <a:lstStyle/>
          <a:p>
            <a:r>
              <a:rPr lang="en-US" sz="2800" b="1" dirty="0" smtClean="0"/>
              <a:t>1. The sentence is written in PASSIVE VOICE.</a:t>
            </a:r>
            <a:endParaRPr lang="en-US" sz="2800" b="1" dirty="0"/>
          </a:p>
        </p:txBody>
      </p:sp>
    </p:spTree>
    <p:extLst>
      <p:ext uri="{BB962C8B-B14F-4D97-AF65-F5344CB8AC3E}">
        <p14:creationId xmlns:p14="http://schemas.microsoft.com/office/powerpoint/2010/main" val="38420521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954107"/>
          </a:xfrm>
          <a:prstGeom prst="rect">
            <a:avLst/>
          </a:prstGeom>
          <a:solidFill>
            <a:schemeClr val="accent6">
              <a:lumMod val="75000"/>
            </a:schemeClr>
          </a:solidFill>
        </p:spPr>
        <p:txBody>
          <a:bodyPr wrap="square" rtlCol="0">
            <a:spAutoFit/>
          </a:bodyPr>
          <a:lstStyle/>
          <a:p>
            <a:pPr algn="just"/>
            <a:r>
              <a:rPr lang="en-US" sz="2800" b="1" dirty="0" smtClean="0"/>
              <a:t>Some flowers are (c)-----------(note) for their fragrance and some are for their beauty.</a:t>
            </a:r>
            <a:endParaRPr lang="en-US" sz="2800" b="1" dirty="0"/>
          </a:p>
        </p:txBody>
      </p:sp>
      <p:sp>
        <p:nvSpPr>
          <p:cNvPr id="5" name="TextBox 4"/>
          <p:cNvSpPr txBox="1"/>
          <p:nvPr/>
        </p:nvSpPr>
        <p:spPr>
          <a:xfrm>
            <a:off x="5643563" y="2218783"/>
            <a:ext cx="1543052" cy="523220"/>
          </a:xfrm>
          <a:prstGeom prst="rect">
            <a:avLst/>
          </a:prstGeom>
          <a:solidFill>
            <a:schemeClr val="accent2"/>
          </a:solidFill>
        </p:spPr>
        <p:txBody>
          <a:bodyPr wrap="square" rtlCol="0">
            <a:spAutoFit/>
          </a:bodyPr>
          <a:lstStyle/>
          <a:p>
            <a:r>
              <a:rPr lang="en-US" sz="2800" b="1" dirty="0" smtClean="0"/>
              <a:t>notable </a:t>
            </a:r>
            <a:endParaRPr lang="en-US" sz="2800" b="1" dirty="0"/>
          </a:p>
        </p:txBody>
      </p:sp>
      <p:sp>
        <p:nvSpPr>
          <p:cNvPr id="7" name="TextBox 6"/>
          <p:cNvSpPr txBox="1"/>
          <p:nvPr/>
        </p:nvSpPr>
        <p:spPr>
          <a:xfrm>
            <a:off x="1614486" y="3556715"/>
            <a:ext cx="7772402" cy="523220"/>
          </a:xfrm>
          <a:prstGeom prst="rect">
            <a:avLst/>
          </a:prstGeom>
          <a:solidFill>
            <a:schemeClr val="accent5"/>
          </a:solidFill>
        </p:spPr>
        <p:txBody>
          <a:bodyPr wrap="square" rtlCol="0">
            <a:spAutoFit/>
          </a:bodyPr>
          <a:lstStyle/>
          <a:p>
            <a:r>
              <a:rPr lang="en-US" sz="2800" b="1" dirty="0" smtClean="0"/>
              <a:t>Why will you use the word ‘notable’?</a:t>
            </a:r>
            <a:endParaRPr lang="en-US" sz="2800" b="1" dirty="0"/>
          </a:p>
        </p:txBody>
      </p:sp>
      <p:sp>
        <p:nvSpPr>
          <p:cNvPr id="8" name="TextBox 7"/>
          <p:cNvSpPr txBox="1"/>
          <p:nvPr/>
        </p:nvSpPr>
        <p:spPr>
          <a:xfrm>
            <a:off x="2143124" y="4202150"/>
            <a:ext cx="9629776" cy="954107"/>
          </a:xfrm>
          <a:prstGeom prst="rect">
            <a:avLst/>
          </a:prstGeom>
          <a:solidFill>
            <a:srgbClr val="00B050"/>
          </a:solidFill>
        </p:spPr>
        <p:txBody>
          <a:bodyPr wrap="square" rtlCol="0">
            <a:spAutoFit/>
          </a:bodyPr>
          <a:lstStyle/>
          <a:p>
            <a:r>
              <a:rPr lang="en-US" sz="2800" b="1" dirty="0" smtClean="0"/>
              <a:t>1. After auxiliary verb, adjective/noun/principle verb is used.</a:t>
            </a:r>
            <a:endParaRPr lang="en-US" sz="2800" b="1" dirty="0"/>
          </a:p>
        </p:txBody>
      </p:sp>
      <p:sp>
        <p:nvSpPr>
          <p:cNvPr id="9" name="TextBox 8"/>
          <p:cNvSpPr txBox="1"/>
          <p:nvPr/>
        </p:nvSpPr>
        <p:spPr>
          <a:xfrm>
            <a:off x="2143124" y="5331451"/>
            <a:ext cx="9629776" cy="523220"/>
          </a:xfrm>
          <a:prstGeom prst="rect">
            <a:avLst/>
          </a:prstGeom>
          <a:solidFill>
            <a:srgbClr val="00B050"/>
          </a:solidFill>
        </p:spPr>
        <p:txBody>
          <a:bodyPr wrap="square" rtlCol="0">
            <a:spAutoFit/>
          </a:bodyPr>
          <a:lstStyle/>
          <a:p>
            <a:r>
              <a:rPr lang="en-US" sz="2800" b="1" dirty="0"/>
              <a:t>2</a:t>
            </a:r>
            <a:r>
              <a:rPr lang="en-US" sz="2800" b="1" dirty="0" smtClean="0"/>
              <a:t>. If we use adjective, it will be a meaningful sentence.</a:t>
            </a:r>
            <a:endParaRPr lang="en-US" sz="2800" b="1" dirty="0"/>
          </a:p>
        </p:txBody>
      </p:sp>
    </p:spTree>
    <p:extLst>
      <p:ext uri="{BB962C8B-B14F-4D97-AF65-F5344CB8AC3E}">
        <p14:creationId xmlns:p14="http://schemas.microsoft.com/office/powerpoint/2010/main" val="152975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602</TotalTime>
  <Words>801</Words>
  <Application>Microsoft Office PowerPoint</Application>
  <PresentationFormat>Widescreen</PresentationFormat>
  <Paragraphs>80</Paragraphs>
  <Slides>16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Black</vt:lpstr>
      <vt:lpstr>Arial Narrow</vt:lpstr>
      <vt:lpstr>Arial Rounded MT Bold</vt:lpstr>
      <vt:lpstr>Calibri</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164</cp:revision>
  <dcterms:created xsi:type="dcterms:W3CDTF">2020-12-12T15:06:51Z</dcterms:created>
  <dcterms:modified xsi:type="dcterms:W3CDTF">2020-12-18T17:29:26Z</dcterms:modified>
</cp:coreProperties>
</file>