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329" r:id="rId2"/>
    <p:sldId id="327" r:id="rId3"/>
    <p:sldId id="320" r:id="rId4"/>
    <p:sldId id="315" r:id="rId5"/>
    <p:sldId id="285" r:id="rId6"/>
    <p:sldId id="296" r:id="rId7"/>
    <p:sldId id="328" r:id="rId8"/>
    <p:sldId id="323" r:id="rId9"/>
    <p:sldId id="324" r:id="rId10"/>
    <p:sldId id="330" r:id="rId11"/>
    <p:sldId id="258" r:id="rId12"/>
    <p:sldId id="313" r:id="rId13"/>
    <p:sldId id="325" r:id="rId14"/>
    <p:sldId id="291" r:id="rId15"/>
    <p:sldId id="292" r:id="rId16"/>
    <p:sldId id="331" r:id="rId17"/>
    <p:sldId id="266" r:id="rId18"/>
    <p:sldId id="264" r:id="rId19"/>
    <p:sldId id="268" r:id="rId20"/>
    <p:sldId id="326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936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CFDF95-AC54-4DC6-920A-6D4EB8AA4EA8}" type="datetimeFigureOut">
              <a:rPr lang="en-US" smtClean="0"/>
              <a:pPr/>
              <a:t>12/18/2020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454437-BFAC-456B-A31C-0F6AC1129FA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83349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80A9E9-33AE-4B06-9EB0-AA9976E8E001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2121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9802AD-CCDB-48A7-9CCE-FFF26EFFC2C8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9089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rame 4"/>
          <p:cNvSpPr/>
          <p:nvPr userDrawn="1"/>
        </p:nvSpPr>
        <p:spPr>
          <a:xfrm>
            <a:off x="0" y="0"/>
            <a:ext cx="9144000" cy="6858000"/>
          </a:xfrm>
          <a:prstGeom prst="frame">
            <a:avLst>
              <a:gd name="adj1" fmla="val 3486"/>
            </a:avLst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jp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santoshbarman4329@gamail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381000"/>
            <a:ext cx="8382000" cy="60960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3268482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352800" y="533400"/>
            <a:ext cx="2514600" cy="6096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000" dirty="0" smtClean="0"/>
              <a:t>একক কাজ</a:t>
            </a:r>
            <a:endParaRPr lang="en-US" sz="20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8012" y="1905000"/>
            <a:ext cx="2847975" cy="19050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4" name="Rounded Rectangle 3"/>
          <p:cNvSpPr/>
          <p:nvPr/>
        </p:nvSpPr>
        <p:spPr>
          <a:xfrm>
            <a:off x="2209800" y="4572000"/>
            <a:ext cx="5943600" cy="10668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জাহানারা</a:t>
            </a:r>
            <a:r>
              <a:rPr lang="en-US" dirty="0" smtClean="0"/>
              <a:t> </a:t>
            </a:r>
            <a:r>
              <a:rPr lang="en-US" dirty="0" err="1" smtClean="0"/>
              <a:t>ইমাম</a:t>
            </a:r>
            <a:r>
              <a:rPr lang="bn-IN" dirty="0" smtClean="0"/>
              <a:t> কত সালে কোথায় জন্ম গ্রহন করেন লিখ?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5381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76600" y="457200"/>
            <a:ext cx="2819400" cy="54084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কঠিন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শব্দ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ের অর্থ 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1905000"/>
            <a:ext cx="2133600" cy="584775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জামী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3399" y="3505200"/>
            <a:ext cx="2287859" cy="584775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বিরান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33400" y="5334000"/>
            <a:ext cx="2057400" cy="584775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কূটকৌশল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172200" y="1929160"/>
            <a:ext cx="2681868" cy="52322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লেখিকার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ছোট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ছেলে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705600" y="3505200"/>
            <a:ext cx="2057400" cy="584775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জনমানবহীন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705600" y="5334000"/>
            <a:ext cx="1981200" cy="646331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চতুরতা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8014" y="4940587"/>
            <a:ext cx="2685585" cy="13716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8015" y="3303028"/>
            <a:ext cx="2685585" cy="1180324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4866" y="1583768"/>
            <a:ext cx="2684656" cy="1227237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5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8" grpId="0" animBg="1"/>
      <p:bldP spid="10" grpId="0" animBg="1"/>
      <p:bldP spid="12" grpId="0" animBg="1"/>
      <p:bldP spid="14" grpId="0" animBg="1"/>
      <p:bldP spid="1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Arrow 9"/>
          <p:cNvSpPr/>
          <p:nvPr/>
        </p:nvSpPr>
        <p:spPr>
          <a:xfrm>
            <a:off x="381000" y="914400"/>
            <a:ext cx="3874008" cy="1358153"/>
          </a:xfrm>
          <a:prstGeom prst="rightArrow">
            <a:avLst/>
          </a:prstGeom>
          <a:noFill/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1600200" y="4497806"/>
            <a:ext cx="5946648" cy="1077218"/>
          </a:xfrm>
          <a:prstGeom prst="rect">
            <a:avLst/>
          </a:prstGeom>
          <a:noFill/>
          <a:ln w="57150">
            <a:noFill/>
          </a:ln>
        </p:spPr>
        <p:txBody>
          <a:bodyPr wrap="square" rtlCol="0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১। 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জামী,বিরান,কূটকৌশল</a:t>
            </a:r>
            <a:r>
              <a:rPr lang="bn-IN" sz="3200" b="1" dirty="0" smtClean="0">
                <a:latin typeface="NikoshBAN" pitchFamily="2" charset="0"/>
                <a:cs typeface="NikoshBAN" pitchFamily="2" charset="0"/>
              </a:rPr>
              <a:t> শব্দগুলোর অর্থ সহ তিনটি করে বাক্য লিখ?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" name="Picture 6" descr="images -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76800" y="838200"/>
            <a:ext cx="2971800" cy="25146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Oval Callout 5"/>
          <p:cNvSpPr/>
          <p:nvPr/>
        </p:nvSpPr>
        <p:spPr>
          <a:xfrm>
            <a:off x="4876799" y="717630"/>
            <a:ext cx="2901387" cy="2635170"/>
          </a:xfrm>
          <a:prstGeom prst="wedgeEllipseCallout">
            <a:avLst>
              <a:gd name="adj1" fmla="val -45446"/>
              <a:gd name="adj2" fmla="val 76287"/>
            </a:avLst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088039" y="1295400"/>
            <a:ext cx="181011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জোড়ায় কাজ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1295401" y="4114800"/>
            <a:ext cx="6482786" cy="1714982"/>
          </a:xfrm>
          <a:prstGeom prst="roundRect">
            <a:avLst/>
          </a:prstGeom>
          <a:noFill/>
          <a:ln w="476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/>
      <p:bldP spid="6" grpId="0" animBg="1"/>
      <p:bldP spid="1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61999" y="3876907"/>
            <a:ext cx="7211123" cy="22952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১৩ই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এপ্রিল,মজ্ঞলবার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১৯৭১,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চারদিন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ধরে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বৃষ্টি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শনিবার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রাতে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মুষলধারেই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হলো,রোববার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তো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দিনভর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একটানা।গতকাল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সকালের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বৃষ্টি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থামলেও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সারাদিন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আকাশ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মেঘলা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ছিল।মাঝে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মাঝে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রোদ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দেখা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গেছে।মাঝে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মাঝে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এক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পশলা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বৃষ্টি।জামী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ছড়া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কাটছিল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, “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রোদ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বৃষ্টি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হয়,খ্যাঁক-শিয়ালির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বিয়ে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।”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কিন্তু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আমার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মনে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পাষাণভার।এখন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সন্ধ্যারপর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বৃষ্টি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নেই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ঘনঘন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মেঘ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ডাকছে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।</a:t>
            </a:r>
            <a:endParaRPr lang="en-US" sz="2400" dirty="0"/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048000" y="304800"/>
            <a:ext cx="297180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sz="44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সরব</a:t>
            </a:r>
            <a:r>
              <a:rPr lang="en-US" sz="4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পাঠ</a:t>
            </a:r>
            <a:endParaRPr lang="en-US" sz="1600" b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4992" y="1143000"/>
            <a:ext cx="3119608" cy="270089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143000" y="3581400"/>
            <a:ext cx="66294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en-US" sz="28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জাহানারা</a:t>
            </a:r>
            <a:r>
              <a:rPr lang="en-US" sz="28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ইমাম</a:t>
            </a:r>
            <a:r>
              <a:rPr lang="en-US" sz="28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রচিত</a:t>
            </a:r>
            <a:r>
              <a:rPr lang="en-US" sz="28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“</a:t>
            </a:r>
            <a:r>
              <a:rPr lang="en-US" sz="28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একাত্তরের</a:t>
            </a:r>
            <a:r>
              <a:rPr lang="en-US" sz="28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দিনগুলি</a:t>
            </a:r>
            <a:r>
              <a:rPr lang="en-US" sz="28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’ </a:t>
            </a:r>
            <a:r>
              <a:rPr lang="en-US" sz="28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শীর্ষক</a:t>
            </a:r>
            <a:r>
              <a:rPr lang="en-US" sz="28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দিনপঞ্জির</a:t>
            </a:r>
            <a:r>
              <a:rPr lang="en-US" sz="28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আকারে</a:t>
            </a:r>
            <a:r>
              <a:rPr lang="en-US" sz="28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রচিত</a:t>
            </a:r>
            <a:r>
              <a:rPr lang="en-US" sz="28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মুক্তিযুদ্ধনিয়ে</a:t>
            </a:r>
            <a:r>
              <a:rPr lang="en-US" sz="28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স্মৃতিচারণমুলক</a:t>
            </a:r>
            <a:r>
              <a:rPr lang="en-US" sz="28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গ্রন্থ</a:t>
            </a:r>
            <a:r>
              <a:rPr lang="en-US" sz="28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28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পাঠ্যভূক্ত</a:t>
            </a:r>
            <a:r>
              <a:rPr lang="en-US" sz="28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অংশটুকু</a:t>
            </a:r>
            <a:r>
              <a:rPr lang="en-US" sz="28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গৃহীত</a:t>
            </a:r>
            <a:r>
              <a:rPr lang="en-US" sz="28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হয়েছে</a:t>
            </a:r>
            <a:r>
              <a:rPr lang="en-US" sz="28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8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শহিদ</a:t>
            </a:r>
            <a:r>
              <a:rPr lang="bn-BD" sz="28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জননী</a:t>
            </a:r>
            <a:r>
              <a:rPr lang="en-US" sz="28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জাহানারা</a:t>
            </a:r>
            <a:r>
              <a:rPr lang="en-US" sz="28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ইমাম</a:t>
            </a:r>
            <a:r>
              <a:rPr lang="en-US" sz="28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মুক্তিযুদ্ধে</a:t>
            </a:r>
            <a:r>
              <a:rPr lang="en-US" sz="28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তাঁর</a:t>
            </a:r>
            <a:r>
              <a:rPr lang="en-US" sz="28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সন্তান</a:t>
            </a:r>
            <a:r>
              <a:rPr lang="en-US" sz="28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রুমীকে</a:t>
            </a:r>
            <a:r>
              <a:rPr lang="en-US" sz="28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হারিয়েছেন।এই</a:t>
            </a:r>
            <a:r>
              <a:rPr lang="en-US" sz="28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রচনায়</a:t>
            </a:r>
            <a:r>
              <a:rPr lang="en-US" sz="28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গভীর</a:t>
            </a:r>
            <a:r>
              <a:rPr lang="en-US" sz="28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বেদনার</a:t>
            </a:r>
            <a:r>
              <a:rPr lang="en-US" sz="28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সংগে</a:t>
            </a:r>
            <a:r>
              <a:rPr lang="en-US" sz="28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আভাসে</a:t>
            </a:r>
            <a:r>
              <a:rPr lang="en-US" sz="28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ইংগিতে</a:t>
            </a:r>
            <a:r>
              <a:rPr lang="en-US" sz="28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তিনি</a:t>
            </a:r>
            <a:r>
              <a:rPr lang="en-US" sz="28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তাঁর</a:t>
            </a:r>
            <a:r>
              <a:rPr lang="en-US" sz="28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মনের</a:t>
            </a:r>
            <a:r>
              <a:rPr lang="en-US" sz="28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রক্তক্ষরনের</a:t>
            </a:r>
            <a:r>
              <a:rPr lang="en-US" sz="28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কথা</a:t>
            </a:r>
            <a:r>
              <a:rPr lang="en-US" sz="28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ব্যক্ত</a:t>
            </a:r>
            <a:r>
              <a:rPr lang="en-US" sz="28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করেছেন</a:t>
            </a:r>
            <a:r>
              <a:rPr lang="en-US" sz="28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2800" b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371600" y="457200"/>
            <a:ext cx="64008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একাত্তরের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দিনগুলি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ধরনের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গল্প</a:t>
            </a:r>
            <a:endParaRPr lang="en-US" sz="4000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1295400"/>
            <a:ext cx="3739375" cy="198168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3399982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1636" y="1295400"/>
            <a:ext cx="3777928" cy="2281972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657600" y="457200"/>
            <a:ext cx="1840375" cy="5944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sz="32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সরব</a:t>
            </a:r>
            <a:r>
              <a:rPr lang="en-US" sz="32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32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2400" b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62000" y="4038600"/>
            <a:ext cx="76962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en-US" sz="2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১৬ই </a:t>
            </a:r>
            <a:r>
              <a:rPr lang="en-US" sz="24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ডিসেম্বর</a:t>
            </a:r>
            <a:r>
              <a:rPr lang="en-US" sz="2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,</a:t>
            </a:r>
            <a:r>
              <a:rPr lang="en-US" sz="24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বৃহস্পতিবার</a:t>
            </a:r>
            <a:r>
              <a:rPr lang="en-US" sz="2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১৯৭১, </a:t>
            </a:r>
            <a:r>
              <a:rPr lang="en-US" sz="24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দুপুর</a:t>
            </a:r>
            <a:r>
              <a:rPr lang="en-US" sz="2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2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সারা</a:t>
            </a:r>
            <a:r>
              <a:rPr lang="en-US" sz="2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শহর</a:t>
            </a:r>
            <a:r>
              <a:rPr lang="en-US" sz="2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ভীষণ</a:t>
            </a:r>
            <a:r>
              <a:rPr lang="en-US" sz="2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চাঞ্চল্য</a:t>
            </a:r>
            <a:r>
              <a:rPr lang="en-US" sz="2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4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উত্তেজনা</a:t>
            </a:r>
            <a:r>
              <a:rPr lang="en-US" sz="2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4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পাকিস্তানি</a:t>
            </a:r>
            <a:r>
              <a:rPr lang="en-US" sz="2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আর্মি</a:t>
            </a:r>
            <a:r>
              <a:rPr lang="en-US" sz="2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নাকি</a:t>
            </a:r>
            <a:r>
              <a:rPr lang="en-US" sz="2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সারেন্ডার</a:t>
            </a:r>
            <a:r>
              <a:rPr lang="en-US" sz="2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করবে</a:t>
            </a:r>
            <a:r>
              <a:rPr lang="en-US" sz="2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বিকেলে।সকাল</a:t>
            </a:r>
            <a:r>
              <a:rPr lang="en-US" sz="2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2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দলে</a:t>
            </a:r>
            <a:r>
              <a:rPr lang="en-US" sz="2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দলে</a:t>
            </a:r>
            <a:r>
              <a:rPr lang="en-US" sz="2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লোক</a:t>
            </a:r>
            <a:r>
              <a:rPr lang="en-US" sz="2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“</a:t>
            </a:r>
            <a:r>
              <a:rPr lang="en-US" sz="24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জয়</a:t>
            </a:r>
            <a:r>
              <a:rPr lang="en-US" sz="2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বাংলা</a:t>
            </a:r>
            <a:r>
              <a:rPr lang="en-US" sz="2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” </a:t>
            </a:r>
            <a:r>
              <a:rPr lang="en-US" sz="24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ধ্বনি</a:t>
            </a:r>
            <a:r>
              <a:rPr lang="en-US" sz="2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তুলে</a:t>
            </a:r>
            <a:r>
              <a:rPr lang="en-US" sz="2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রাস্তায়</a:t>
            </a:r>
            <a:r>
              <a:rPr lang="en-US" sz="2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বেরিয়ে</a:t>
            </a:r>
            <a:r>
              <a:rPr lang="en-US" sz="2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পড়েছে</a:t>
            </a:r>
            <a:r>
              <a:rPr lang="en-US" sz="2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কারফিউ</a:t>
            </a:r>
            <a:r>
              <a:rPr lang="en-US" sz="2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উপেক্ষা</a:t>
            </a:r>
            <a:r>
              <a:rPr lang="en-US" sz="2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করে।পাকিস্তানি</a:t>
            </a:r>
            <a:r>
              <a:rPr lang="en-US" sz="2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সেনারা</a:t>
            </a:r>
            <a:r>
              <a:rPr lang="en-US" sz="2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24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বিহারিরা</a:t>
            </a:r>
            <a:r>
              <a:rPr lang="en-US" sz="2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সবাই</a:t>
            </a:r>
            <a:r>
              <a:rPr lang="en-US" sz="2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নাকি</a:t>
            </a:r>
            <a:r>
              <a:rPr lang="en-US" sz="2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পালাচ্ছে।পরে</a:t>
            </a:r>
            <a:r>
              <a:rPr lang="en-US" sz="2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জানা</a:t>
            </a:r>
            <a:r>
              <a:rPr lang="en-US" sz="2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গেল</a:t>
            </a:r>
            <a:r>
              <a:rPr lang="en-US" sz="2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জেনারেল</a:t>
            </a:r>
            <a:r>
              <a:rPr lang="en-US" sz="2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নিয়াজী</a:t>
            </a:r>
            <a:r>
              <a:rPr lang="en-US" sz="2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নব্বই</a:t>
            </a:r>
            <a:r>
              <a:rPr lang="en-US" sz="2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হাজার</a:t>
            </a:r>
            <a:r>
              <a:rPr lang="en-US" sz="2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পাকিস্তানি</a:t>
            </a:r>
            <a:r>
              <a:rPr lang="en-US" sz="2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সৈন্য</a:t>
            </a:r>
            <a:r>
              <a:rPr lang="en-US" sz="2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নিয়ে</a:t>
            </a:r>
            <a:r>
              <a:rPr lang="en-US" sz="2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আত্মসমর্পন</a:t>
            </a:r>
            <a:r>
              <a:rPr lang="en-US" sz="2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করেছে</a:t>
            </a:r>
            <a:r>
              <a:rPr lang="en-US" sz="2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বিকেল</a:t>
            </a:r>
            <a:r>
              <a:rPr lang="en-US" sz="2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তিনটের</a:t>
            </a:r>
            <a:r>
              <a:rPr lang="en-US" sz="2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সময়।যুদ্ধ</a:t>
            </a:r>
            <a:r>
              <a:rPr lang="en-US" sz="2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2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হলে</a:t>
            </a:r>
            <a:r>
              <a:rPr lang="en-US" sz="2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শেষ,আমরা</a:t>
            </a:r>
            <a:r>
              <a:rPr lang="en-US" sz="2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বিজয়</a:t>
            </a:r>
            <a:r>
              <a:rPr lang="en-US" sz="2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লাভ</a:t>
            </a:r>
            <a:r>
              <a:rPr lang="en-US" sz="2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করলাম</a:t>
            </a:r>
            <a:r>
              <a:rPr lang="en-US" sz="2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bn-BD" sz="2400" b="1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6476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09800" y="535258"/>
            <a:ext cx="4679795" cy="76014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হানাদার</a:t>
            </a:r>
            <a:r>
              <a:rPr lang="en-US" sz="2400" dirty="0" smtClean="0"/>
              <a:t> </a:t>
            </a:r>
            <a:r>
              <a:rPr lang="en-US" sz="2400" dirty="0" err="1" smtClean="0"/>
              <a:t>বাহিনীর</a:t>
            </a:r>
            <a:r>
              <a:rPr lang="en-US" sz="2400" dirty="0" smtClean="0"/>
              <a:t> </a:t>
            </a:r>
            <a:r>
              <a:rPr lang="en-US" sz="2400" dirty="0" err="1" smtClean="0"/>
              <a:t>কার্যকলাপ</a:t>
            </a:r>
            <a:endParaRPr lang="en-US" sz="2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4601" y="1676400"/>
            <a:ext cx="3581400" cy="20574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6" name="TextBox 5"/>
          <p:cNvSpPr txBox="1"/>
          <p:nvPr/>
        </p:nvSpPr>
        <p:spPr>
          <a:xfrm>
            <a:off x="990600" y="3888059"/>
            <a:ext cx="7430429" cy="17507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 err="1" smtClean="0"/>
              <a:t>পশ্চিম</a:t>
            </a:r>
            <a:r>
              <a:rPr lang="en-US" dirty="0" smtClean="0"/>
              <a:t> </a:t>
            </a:r>
            <a:r>
              <a:rPr lang="en-US" dirty="0" err="1" smtClean="0"/>
              <a:t>পাকিস্তানি</a:t>
            </a:r>
            <a:r>
              <a:rPr lang="en-US" dirty="0" smtClean="0"/>
              <a:t> </a:t>
            </a:r>
            <a:r>
              <a:rPr lang="en-US" dirty="0" err="1" smtClean="0"/>
              <a:t>হানাদার</a:t>
            </a:r>
            <a:r>
              <a:rPr lang="en-US" dirty="0" smtClean="0"/>
              <a:t> </a:t>
            </a:r>
            <a:r>
              <a:rPr lang="en-US" dirty="0" err="1" smtClean="0"/>
              <a:t>বাহিনী</a:t>
            </a:r>
            <a:r>
              <a:rPr lang="en-US" dirty="0" smtClean="0"/>
              <a:t> </a:t>
            </a:r>
            <a:r>
              <a:rPr lang="en-US" dirty="0" err="1" smtClean="0"/>
              <a:t>অতর্কিত</a:t>
            </a:r>
            <a:r>
              <a:rPr lang="en-US" dirty="0" smtClean="0"/>
              <a:t> </a:t>
            </a:r>
            <a:r>
              <a:rPr lang="en-US" dirty="0" err="1" smtClean="0"/>
              <a:t>হামলায়</a:t>
            </a:r>
            <a:r>
              <a:rPr lang="en-US" dirty="0" smtClean="0"/>
              <a:t> </a:t>
            </a:r>
            <a:r>
              <a:rPr lang="en-US" dirty="0" err="1" smtClean="0"/>
              <a:t>প্রথমে</a:t>
            </a:r>
            <a:r>
              <a:rPr lang="en-US" dirty="0" smtClean="0"/>
              <a:t> </a:t>
            </a:r>
            <a:r>
              <a:rPr lang="en-US" dirty="0" err="1" smtClean="0"/>
              <a:t>ঢাকার</a:t>
            </a:r>
            <a:r>
              <a:rPr lang="en-US" dirty="0" smtClean="0"/>
              <a:t> </a:t>
            </a:r>
            <a:r>
              <a:rPr lang="en-US" dirty="0" err="1" smtClean="0"/>
              <a:t>নগর-জীবন</a:t>
            </a:r>
            <a:r>
              <a:rPr lang="en-US" dirty="0" smtClean="0"/>
              <a:t> </a:t>
            </a:r>
            <a:r>
              <a:rPr lang="en-US" dirty="0" err="1" smtClean="0"/>
              <a:t>বিশৃঙ্খল</a:t>
            </a:r>
            <a:r>
              <a:rPr lang="en-US" dirty="0" smtClean="0"/>
              <a:t> </a:t>
            </a:r>
            <a:r>
              <a:rPr lang="en-US" dirty="0" err="1" smtClean="0"/>
              <a:t>হয়েছিল।শিশু</a:t>
            </a:r>
            <a:r>
              <a:rPr lang="en-US" dirty="0" smtClean="0"/>
              <a:t> </a:t>
            </a:r>
            <a:r>
              <a:rPr lang="en-US" dirty="0" err="1" smtClean="0"/>
              <a:t>কিশোররা</a:t>
            </a:r>
            <a:r>
              <a:rPr lang="en-US" dirty="0" smtClean="0"/>
              <a:t> </a:t>
            </a:r>
            <a:r>
              <a:rPr lang="en-US" dirty="0" err="1" smtClean="0"/>
              <a:t>স্কুলে</a:t>
            </a:r>
            <a:r>
              <a:rPr lang="en-US" dirty="0" smtClean="0"/>
              <a:t> </a:t>
            </a:r>
            <a:r>
              <a:rPr lang="en-US" dirty="0" err="1" smtClean="0"/>
              <a:t>যাবে</a:t>
            </a:r>
            <a:r>
              <a:rPr lang="en-US" dirty="0" smtClean="0"/>
              <a:t> </a:t>
            </a:r>
            <a:r>
              <a:rPr lang="en-US" dirty="0" err="1" smtClean="0"/>
              <a:t>না।কিন্তু</a:t>
            </a:r>
            <a:r>
              <a:rPr lang="en-US" dirty="0" smtClean="0"/>
              <a:t> </a:t>
            </a:r>
            <a:r>
              <a:rPr lang="en-US" dirty="0" err="1" smtClean="0"/>
              <a:t>হানাদার</a:t>
            </a:r>
            <a:r>
              <a:rPr lang="en-US" dirty="0" smtClean="0"/>
              <a:t> </a:t>
            </a:r>
            <a:r>
              <a:rPr lang="en-US" dirty="0" err="1" smtClean="0"/>
              <a:t>বাহিনী</a:t>
            </a:r>
            <a:r>
              <a:rPr lang="en-US" dirty="0" smtClean="0"/>
              <a:t> </a:t>
            </a:r>
            <a:r>
              <a:rPr lang="en-US" dirty="0" err="1" smtClean="0"/>
              <a:t>জোর</a:t>
            </a:r>
            <a:r>
              <a:rPr lang="en-US" dirty="0" smtClean="0"/>
              <a:t> </a:t>
            </a:r>
            <a:r>
              <a:rPr lang="en-US" dirty="0" err="1" smtClean="0"/>
              <a:t>করে</a:t>
            </a:r>
            <a:r>
              <a:rPr lang="en-US" dirty="0" smtClean="0"/>
              <a:t> </a:t>
            </a:r>
            <a:r>
              <a:rPr lang="en-US" dirty="0" err="1" smtClean="0"/>
              <a:t>স্কুল-কলেজ</a:t>
            </a:r>
            <a:r>
              <a:rPr lang="en-US" dirty="0" smtClean="0"/>
              <a:t> </a:t>
            </a:r>
            <a:r>
              <a:rPr lang="en-US" dirty="0" err="1" smtClean="0"/>
              <a:t>খোলা</a:t>
            </a:r>
            <a:r>
              <a:rPr lang="en-US" dirty="0" smtClean="0"/>
              <a:t> </a:t>
            </a:r>
            <a:r>
              <a:rPr lang="en-US" dirty="0" err="1" smtClean="0"/>
              <a:t>রাখবে</a:t>
            </a:r>
            <a:r>
              <a:rPr lang="en-US" dirty="0" smtClean="0"/>
              <a:t>; </a:t>
            </a:r>
            <a:r>
              <a:rPr lang="en-US" dirty="0" err="1" smtClean="0"/>
              <a:t>বিখ্যাত</a:t>
            </a:r>
            <a:r>
              <a:rPr lang="en-US" dirty="0" smtClean="0"/>
              <a:t> </a:t>
            </a:r>
            <a:r>
              <a:rPr lang="en-US" dirty="0" err="1" smtClean="0"/>
              <a:t>ব্যাক্তিদের</a:t>
            </a:r>
            <a:r>
              <a:rPr lang="en-US" dirty="0" smtClean="0"/>
              <a:t> </a:t>
            </a:r>
            <a:r>
              <a:rPr lang="en-US" dirty="0" err="1" smtClean="0"/>
              <a:t>নিয়ে</a:t>
            </a:r>
            <a:r>
              <a:rPr lang="en-US" dirty="0" smtClean="0"/>
              <a:t> </a:t>
            </a:r>
            <a:r>
              <a:rPr lang="en-US" dirty="0" err="1" smtClean="0"/>
              <a:t>জোর</a:t>
            </a:r>
            <a:r>
              <a:rPr lang="en-US" dirty="0" smtClean="0"/>
              <a:t> </a:t>
            </a:r>
            <a:r>
              <a:rPr lang="en-US" dirty="0" err="1" smtClean="0"/>
              <a:t>করে</a:t>
            </a:r>
            <a:r>
              <a:rPr lang="en-US" dirty="0" smtClean="0"/>
              <a:t> </a:t>
            </a:r>
            <a:r>
              <a:rPr lang="en-US" dirty="0" err="1" smtClean="0"/>
              <a:t>রেডিও-টিভিতে</a:t>
            </a:r>
            <a:r>
              <a:rPr lang="en-US" dirty="0" smtClean="0"/>
              <a:t> </a:t>
            </a:r>
            <a:r>
              <a:rPr lang="en-US" dirty="0" err="1" smtClean="0"/>
              <a:t>বিবৃতি</a:t>
            </a:r>
            <a:r>
              <a:rPr lang="en-US" dirty="0" smtClean="0"/>
              <a:t> </a:t>
            </a:r>
            <a:r>
              <a:rPr lang="en-US" dirty="0" err="1" smtClean="0"/>
              <a:t>প্রদান</a:t>
            </a:r>
            <a:r>
              <a:rPr lang="en-US" dirty="0" smtClean="0"/>
              <a:t> </a:t>
            </a:r>
            <a:r>
              <a:rPr lang="en-US" dirty="0" err="1" smtClean="0"/>
              <a:t>করাবে;আর</a:t>
            </a:r>
            <a:r>
              <a:rPr lang="en-US" dirty="0" smtClean="0"/>
              <a:t> </a:t>
            </a:r>
            <a:r>
              <a:rPr lang="en-US" dirty="0" err="1" smtClean="0"/>
              <a:t>হত্যা-লুন্ঠন-অগ্নি</a:t>
            </a:r>
            <a:r>
              <a:rPr lang="en-US" dirty="0" smtClean="0"/>
              <a:t> </a:t>
            </a:r>
            <a:r>
              <a:rPr lang="en-US" dirty="0" err="1" smtClean="0"/>
              <a:t>সংযোগ</a:t>
            </a:r>
            <a:r>
              <a:rPr lang="en-US" dirty="0" smtClean="0"/>
              <a:t> </a:t>
            </a:r>
            <a:r>
              <a:rPr lang="en-US" dirty="0" err="1" smtClean="0"/>
              <a:t>তো</a:t>
            </a:r>
            <a:r>
              <a:rPr lang="en-US" dirty="0" smtClean="0"/>
              <a:t> </a:t>
            </a:r>
            <a:r>
              <a:rPr lang="en-US" dirty="0" err="1" smtClean="0"/>
              <a:t>আছেই</a:t>
            </a:r>
            <a:r>
              <a:rPr lang="en-US" dirty="0" smtClean="0"/>
              <a:t>- </a:t>
            </a:r>
            <a:r>
              <a:rPr lang="en-US" dirty="0" err="1" smtClean="0"/>
              <a:t>এছাড়াও</a:t>
            </a:r>
            <a:r>
              <a:rPr lang="en-US" dirty="0" smtClean="0"/>
              <a:t> </a:t>
            </a:r>
            <a:r>
              <a:rPr lang="en-US" dirty="0" err="1" smtClean="0"/>
              <a:t>এদেশের</a:t>
            </a:r>
            <a:r>
              <a:rPr lang="en-US" dirty="0" smtClean="0"/>
              <a:t> </a:t>
            </a:r>
            <a:r>
              <a:rPr lang="en-US" dirty="0" err="1" smtClean="0"/>
              <a:t>মানুষের</a:t>
            </a:r>
            <a:r>
              <a:rPr lang="en-US" dirty="0" smtClean="0"/>
              <a:t> </a:t>
            </a:r>
            <a:r>
              <a:rPr lang="en-US" dirty="0" err="1" smtClean="0"/>
              <a:t>উপর</a:t>
            </a:r>
            <a:r>
              <a:rPr lang="en-US" dirty="0" smtClean="0"/>
              <a:t> </a:t>
            </a:r>
            <a:r>
              <a:rPr lang="en-US" dirty="0" err="1" smtClean="0"/>
              <a:t>নানা</a:t>
            </a:r>
            <a:r>
              <a:rPr lang="en-US" dirty="0" smtClean="0"/>
              <a:t> </a:t>
            </a:r>
            <a:r>
              <a:rPr lang="en-US" dirty="0" err="1" smtClean="0"/>
              <a:t>ধরনের</a:t>
            </a:r>
            <a:r>
              <a:rPr lang="en-US" dirty="0" smtClean="0"/>
              <a:t> </a:t>
            </a:r>
            <a:r>
              <a:rPr lang="en-US" dirty="0" err="1" smtClean="0"/>
              <a:t>নির্যাতন</a:t>
            </a:r>
            <a:r>
              <a:rPr lang="en-US" dirty="0" smtClean="0"/>
              <a:t> ,</a:t>
            </a:r>
            <a:r>
              <a:rPr lang="en-US" dirty="0" err="1" smtClean="0"/>
              <a:t>জুলুম</a:t>
            </a:r>
            <a:r>
              <a:rPr lang="en-US" dirty="0" smtClean="0"/>
              <a:t> </a:t>
            </a:r>
            <a:r>
              <a:rPr lang="en-US" dirty="0" err="1" smtClean="0"/>
              <a:t>করেছিল</a:t>
            </a:r>
            <a:r>
              <a:rPr lang="en-US" dirty="0" smtClean="0"/>
              <a:t> </a:t>
            </a:r>
            <a:r>
              <a:rPr lang="en-US" dirty="0" err="1" smtClean="0"/>
              <a:t>হানাদার</a:t>
            </a:r>
            <a:r>
              <a:rPr lang="en-US" dirty="0" smtClean="0"/>
              <a:t> </a:t>
            </a:r>
            <a:r>
              <a:rPr lang="en-US" dirty="0" err="1" smtClean="0"/>
              <a:t>বাহিনী</a:t>
            </a:r>
            <a:r>
              <a:rPr lang="en-US" dirty="0" smtClean="0"/>
              <a:t>।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5202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4267200"/>
            <a:ext cx="4343400" cy="1182707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381000" y="4419600"/>
            <a:ext cx="4038600" cy="769441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/>
            <a:r>
              <a:rPr lang="bn-BD" sz="2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১</a:t>
            </a:r>
            <a:r>
              <a:rPr lang="en-US" sz="2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0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এক</a:t>
            </a:r>
            <a:r>
              <a:rPr lang="en-US" sz="2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পশলা</a:t>
            </a:r>
            <a:r>
              <a:rPr lang="en-US" sz="2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বৃষ্টির</a:t>
            </a:r>
            <a:r>
              <a:rPr lang="en-US" sz="2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মাঝে</a:t>
            </a:r>
            <a:r>
              <a:rPr lang="en-US" sz="2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জামী</a:t>
            </a:r>
            <a:r>
              <a:rPr lang="en-US" sz="2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2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ছড়া</a:t>
            </a:r>
            <a:r>
              <a:rPr lang="en-US" sz="2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কাটছিল</a:t>
            </a:r>
            <a:r>
              <a:rPr lang="en-US" sz="2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লিখ</a:t>
            </a:r>
            <a:r>
              <a:rPr lang="en-US" sz="2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?</a:t>
            </a:r>
            <a:endParaRPr lang="en-US" sz="2000" b="1" dirty="0">
              <a:solidFill>
                <a:srgbClr val="002060"/>
              </a:solidFill>
            </a:endParaRPr>
          </a:p>
        </p:txBody>
      </p:sp>
      <p:sp>
        <p:nvSpPr>
          <p:cNvPr id="20" name="TextBox 6"/>
          <p:cNvSpPr txBox="1">
            <a:spLocks noChangeArrowheads="1"/>
          </p:cNvSpPr>
          <p:nvPr/>
        </p:nvSpPr>
        <p:spPr bwMode="auto">
          <a:xfrm>
            <a:off x="6705600" y="3124200"/>
            <a:ext cx="1257495" cy="584775"/>
          </a:xfrm>
          <a:prstGeom prst="rect">
            <a:avLst/>
          </a:prstGeom>
          <a:noFill/>
          <a:ln w="381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bn-BD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খ-দল</a:t>
            </a:r>
            <a:endParaRPr lang="en-US" sz="32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4800600" y="4267200"/>
            <a:ext cx="3962400" cy="1182707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4953000" y="4495800"/>
            <a:ext cx="3810000" cy="707886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/>
            <a:r>
              <a:rPr lang="bn-BD" sz="20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২। </a:t>
            </a:r>
            <a:r>
              <a:rPr lang="bn-BD" sz="2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পশ্চিম</a:t>
            </a:r>
            <a:r>
              <a:rPr lang="en-US" sz="2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পাকিস্তানি</a:t>
            </a:r>
            <a:r>
              <a:rPr lang="en-US" sz="2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হানাদার</a:t>
            </a:r>
            <a:r>
              <a:rPr lang="en-US" sz="2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বাহিনী</a:t>
            </a:r>
            <a:r>
              <a:rPr lang="en-US" sz="20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জোর</a:t>
            </a:r>
            <a:r>
              <a:rPr lang="en-US" sz="2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2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স্কুল-কলেজ</a:t>
            </a:r>
            <a:r>
              <a:rPr lang="en-US" sz="20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খুলে</a:t>
            </a:r>
            <a:r>
              <a:rPr lang="en-US" sz="2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দিলো</a:t>
            </a:r>
            <a:r>
              <a:rPr lang="en-US" sz="2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কেন</a:t>
            </a:r>
            <a:r>
              <a:rPr lang="en-US" sz="20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লিখক</a:t>
            </a:r>
            <a:r>
              <a:rPr lang="en-US" sz="2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?</a:t>
            </a:r>
            <a:endParaRPr lang="en-US" sz="2000" b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352800" y="381000"/>
            <a:ext cx="2743200" cy="57736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দলীয়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TextBox 6"/>
          <p:cNvSpPr txBox="1">
            <a:spLocks noChangeArrowheads="1"/>
          </p:cNvSpPr>
          <p:nvPr/>
        </p:nvSpPr>
        <p:spPr bwMode="auto">
          <a:xfrm>
            <a:off x="1143000" y="3200400"/>
            <a:ext cx="1257495" cy="584775"/>
          </a:xfrm>
          <a:prstGeom prst="rect">
            <a:avLst/>
          </a:prstGeom>
          <a:noFill/>
          <a:ln w="38100">
            <a:solidFill>
              <a:srgbClr val="92D05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ক</a:t>
            </a:r>
            <a:r>
              <a:rPr lang="bn-BD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-দল</a:t>
            </a:r>
            <a:endParaRPr lang="en-US" sz="32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Down Arrow 17"/>
          <p:cNvSpPr/>
          <p:nvPr/>
        </p:nvSpPr>
        <p:spPr>
          <a:xfrm flipH="1">
            <a:off x="1447800" y="3886200"/>
            <a:ext cx="457200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Down Arrow 22"/>
          <p:cNvSpPr/>
          <p:nvPr/>
        </p:nvSpPr>
        <p:spPr>
          <a:xfrm flipH="1">
            <a:off x="7010400" y="3810000"/>
            <a:ext cx="457200" cy="457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9863" y="1415567"/>
            <a:ext cx="3736674" cy="2369608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2102219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1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6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20" grpId="0" animBg="1"/>
      <p:bldP spid="21" grpId="0" animBg="1"/>
      <p:bldP spid="22" grpId="0" animBg="1"/>
      <p:bldP spid="15" grpId="0" animBg="1"/>
      <p:bldP spid="16" grpId="0" animBg="1"/>
      <p:bldP spid="18" grpId="0" animBg="1"/>
      <p:bldP spid="2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200400" y="990600"/>
            <a:ext cx="2438400" cy="646331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38200" y="2895600"/>
            <a:ext cx="7315200" cy="523220"/>
          </a:xfrm>
          <a:prstGeom prst="rect">
            <a:avLst/>
          </a:prstGeom>
          <a:noFill/>
          <a:ln w="57150">
            <a:noFill/>
          </a:ln>
        </p:spPr>
        <p:txBody>
          <a:bodyPr wrap="square" rtlCol="0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১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।</a:t>
            </a:r>
            <a:r>
              <a:rPr lang="bn-BD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একাত্তরের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দিন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গুলো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ধরনের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গ্রন্থ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লিখ</a:t>
            </a:r>
            <a:r>
              <a:rPr lang="bn-IN" sz="2800" b="1" dirty="0" smtClean="0">
                <a:latin typeface="NikoshBAN" pitchFamily="2" charset="0"/>
                <a:cs typeface="NikoshBAN" pitchFamily="2" charset="0"/>
              </a:rPr>
              <a:t>?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38200" y="3810000"/>
            <a:ext cx="7315200" cy="523220"/>
          </a:xfrm>
          <a:prstGeom prst="rect">
            <a:avLst/>
          </a:prstGeom>
          <a:noFill/>
          <a:ln w="57150">
            <a:noFill/>
          </a:ln>
        </p:spPr>
        <p:txBody>
          <a:bodyPr wrap="square" rtlCol="0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২।</a:t>
            </a:r>
            <a:r>
              <a:rPr lang="bn-BD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জাহানারা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ইমাম</a:t>
            </a:r>
            <a:r>
              <a:rPr lang="bn-BD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কবি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নামে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খ্যাত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লিখ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?  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62000" y="4648200"/>
            <a:ext cx="7391400" cy="1040285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৩।</a:t>
            </a:r>
            <a:r>
              <a:rPr lang="bn-BD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যুদ্ধের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সময়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জামী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শ্রেনীর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ছাত্র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ছিল</a:t>
            </a:r>
            <a:r>
              <a:rPr lang="bn-IN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?</a:t>
            </a:r>
            <a:r>
              <a:rPr lang="bn-IN" sz="2800" b="1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pPr>
              <a:spcBef>
                <a:spcPct val="20000"/>
              </a:spcBef>
            </a:pPr>
            <a:r>
              <a:rPr lang="bn-IN" sz="2800" b="1" dirty="0" smtClean="0">
                <a:latin typeface="NikoshBAN" pitchFamily="2" charset="0"/>
                <a:cs typeface="NikoshBAN" pitchFamily="2" charset="0"/>
              </a:rPr>
              <a:t>(ক) 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৭ম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শ্রেনীর</a:t>
            </a:r>
            <a:r>
              <a:rPr lang="bn-IN" sz="2800" b="1" dirty="0" smtClean="0">
                <a:latin typeface="NikoshBAN" pitchFamily="2" charset="0"/>
                <a:cs typeface="NikoshBAN" pitchFamily="2" charset="0"/>
              </a:rPr>
              <a:t> (খ) 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৮ম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শ্রেনীর</a:t>
            </a:r>
            <a:r>
              <a:rPr lang="bn-IN" sz="2800" b="1" dirty="0" smtClean="0">
                <a:latin typeface="NikoshBAN" pitchFamily="2" charset="0"/>
                <a:cs typeface="NikoshBAN" pitchFamily="2" charset="0"/>
              </a:rPr>
              <a:t> (গ)  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৯ম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শ্রেনীর</a:t>
            </a:r>
            <a:r>
              <a:rPr lang="bn-IN" sz="2800" b="1" dirty="0" smtClean="0">
                <a:latin typeface="NikoshBAN" pitchFamily="2" charset="0"/>
                <a:cs typeface="NikoshBAN" pitchFamily="2" charset="0"/>
              </a:rPr>
              <a:t>(ঘ) 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১০ম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শ্রেনীর</a:t>
            </a:r>
            <a:r>
              <a:rPr lang="en-US" sz="2000" b="1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20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Flowchart: Connector 2"/>
          <p:cNvSpPr/>
          <p:nvPr/>
        </p:nvSpPr>
        <p:spPr>
          <a:xfrm>
            <a:off x="5943600" y="5280102"/>
            <a:ext cx="228600" cy="3048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048000" y="457200"/>
            <a:ext cx="3108960" cy="70788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বাড়ির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কাজ</a:t>
            </a:r>
            <a:endParaRPr lang="en-US" sz="11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14400" y="4572000"/>
            <a:ext cx="7467600" cy="830997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n-US" sz="24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পশ্চিম</a:t>
            </a:r>
            <a:r>
              <a:rPr lang="en-US" sz="2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পাকিস্তানি</a:t>
            </a:r>
            <a:r>
              <a:rPr lang="en-US" sz="2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হানাদার</a:t>
            </a:r>
            <a:r>
              <a:rPr lang="en-US" sz="2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বাহিনী</a:t>
            </a:r>
            <a:r>
              <a:rPr lang="en-US" sz="2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কেন</a:t>
            </a:r>
            <a:r>
              <a:rPr lang="en-US" sz="2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এদেশের</a:t>
            </a:r>
            <a:r>
              <a:rPr lang="en-US" sz="2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জনগনের</a:t>
            </a:r>
            <a:r>
              <a:rPr lang="en-US" sz="2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উপর</a:t>
            </a:r>
            <a:r>
              <a:rPr lang="en-US" sz="2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হামলা</a:t>
            </a:r>
            <a:r>
              <a:rPr lang="en-US" sz="2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চালিয়েছে</a:t>
            </a:r>
            <a:r>
              <a:rPr lang="en-US" sz="2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2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তোমার</a:t>
            </a:r>
            <a:r>
              <a:rPr lang="en-US" sz="2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নিজের</a:t>
            </a:r>
            <a:r>
              <a:rPr lang="en-US" sz="2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ভাষায়</a:t>
            </a:r>
            <a:r>
              <a:rPr lang="en-US" sz="2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বর্ননা</a:t>
            </a:r>
            <a:r>
              <a:rPr lang="en-US" sz="2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2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লিখ</a:t>
            </a:r>
            <a:r>
              <a:rPr lang="bn-IN" sz="24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?</a:t>
            </a:r>
            <a:endParaRPr lang="en-US" sz="1600" b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1" y="1676400"/>
            <a:ext cx="3489960" cy="23622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25425" y="762000"/>
            <a:ext cx="7652093" cy="5564332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800" b="1" dirty="0" err="1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sz="48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মাল্টিমিডিয়া</a:t>
            </a:r>
            <a:r>
              <a:rPr lang="en-US" sz="48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ক্লাসে</a:t>
            </a:r>
            <a:r>
              <a:rPr lang="en-US" sz="48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সবাইকে</a:t>
            </a:r>
            <a:endParaRPr lang="bn-IN" sz="4800" b="1" dirty="0" smtClean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endParaRPr lang="bn-IN" sz="4800" b="1" dirty="0" smtClean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endParaRPr lang="bn-IN" sz="4800" b="1" dirty="0" smtClean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endParaRPr lang="bn-IN" sz="48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4800" b="1" dirty="0" smtClean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115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115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7723" y="2286000"/>
            <a:ext cx="2140077" cy="2140077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858947" y="847846"/>
            <a:ext cx="2585887" cy="13619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8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8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2057400"/>
            <a:ext cx="5105400" cy="22098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5" name="TextBox 4"/>
          <p:cNvSpPr txBox="1"/>
          <p:nvPr/>
        </p:nvSpPr>
        <p:spPr>
          <a:xfrm>
            <a:off x="4267200" y="4876800"/>
            <a:ext cx="4191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/>
              <a:t>আবার</a:t>
            </a:r>
            <a:r>
              <a:rPr lang="en-US" sz="3600" dirty="0" smtClean="0"/>
              <a:t> </a:t>
            </a:r>
            <a:r>
              <a:rPr lang="en-US" sz="3600" dirty="0" err="1" smtClean="0"/>
              <a:t>দেখা</a:t>
            </a:r>
            <a:r>
              <a:rPr lang="en-US" sz="3600" dirty="0" smtClean="0"/>
              <a:t> </a:t>
            </a:r>
            <a:r>
              <a:rPr lang="en-US" sz="3600" dirty="0" err="1" smtClean="0"/>
              <a:t>হবে</a:t>
            </a:r>
            <a:r>
              <a:rPr lang="en-US" sz="3600" dirty="0" smtClean="0"/>
              <a:t>------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12"/>
          <p:cNvSpPr txBox="1">
            <a:spLocks/>
          </p:cNvSpPr>
          <p:nvPr/>
        </p:nvSpPr>
        <p:spPr>
          <a:xfrm>
            <a:off x="5181600" y="1600200"/>
            <a:ext cx="3429000" cy="4191000"/>
          </a:xfrm>
          <a:prstGeom prst="rect">
            <a:avLst/>
          </a:prstGeom>
          <a:ln w="66675">
            <a:noFill/>
          </a:ln>
        </p:spPr>
        <p:txBody>
          <a:bodyPr/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200" i="0" u="none" strike="noStrike" kern="1200" cap="none" spc="0" normalizeH="0" baseline="0" noProof="0" dirty="0" smtClean="0">
              <a:ln/>
              <a:solidFill>
                <a:srgbClr val="4F032E"/>
              </a:solidFill>
              <a:effectLst/>
              <a:uLnTx/>
              <a:uFillTx/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sz="1000" u="sng" dirty="0" smtClean="0">
              <a:ln/>
              <a:solidFill>
                <a:srgbClr val="4F032E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09600" y="1920240"/>
            <a:ext cx="3864864" cy="4339650"/>
          </a:xfrm>
          <a:prstGeom prst="rect">
            <a:avLst/>
          </a:prstGeom>
          <a:noFill/>
          <a:ln w="76200">
            <a:noFill/>
          </a:ln>
        </p:spPr>
        <p:txBody>
          <a:bodyPr wrap="square" rtlCol="0">
            <a:spAutoFit/>
          </a:bodyPr>
          <a:lstStyle/>
          <a:p>
            <a:endParaRPr lang="en-US" sz="12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32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32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32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36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সন্তোষ</a:t>
            </a:r>
            <a:r>
              <a:rPr lang="en-US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কুমার</a:t>
            </a:r>
            <a:r>
              <a:rPr lang="en-US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বর্মা</a:t>
            </a:r>
            <a:endParaRPr lang="en-US" sz="36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28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সহকারী</a:t>
            </a:r>
            <a:r>
              <a:rPr lang="en-US" sz="2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</a:p>
          <a:p>
            <a:r>
              <a:rPr lang="en-US" sz="2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</a:t>
            </a:r>
            <a:r>
              <a:rPr lang="en-US" sz="2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ভান্ডারদহ</a:t>
            </a:r>
            <a:r>
              <a:rPr lang="en-US" sz="2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জনতা</a:t>
            </a:r>
            <a:r>
              <a:rPr lang="en-US" sz="2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উচ্চ</a:t>
            </a:r>
            <a:r>
              <a:rPr lang="en-US" sz="2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বিদ্যালয়</a:t>
            </a:r>
            <a:r>
              <a:rPr lang="en-US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</a:p>
          <a:p>
            <a:r>
              <a:rPr lang="en-US" sz="20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  </a:t>
            </a:r>
            <a:r>
              <a:rPr lang="en-US" sz="20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পাটগ্রাম</a:t>
            </a:r>
            <a:r>
              <a:rPr lang="bn-IN" sz="2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লালমনির</a:t>
            </a:r>
            <a:r>
              <a:rPr lang="en-US" sz="2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হাট</a:t>
            </a:r>
            <a:r>
              <a:rPr lang="bn-IN" sz="2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  <a:endParaRPr lang="en-US" sz="20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2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  </a:t>
            </a:r>
            <a:r>
              <a:rPr lang="en-US" sz="20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মোবাইল</a:t>
            </a:r>
            <a:r>
              <a:rPr lang="en-US" sz="2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: ০১৭৬৮৯২৬৬৫৮     </a:t>
            </a:r>
            <a:endParaRPr lang="bn-IN" sz="20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dirty="0" smtClean="0">
                <a:solidFill>
                  <a:srgbClr val="002060"/>
                </a:solidFill>
                <a:latin typeface="Mongolian Baiti" panose="03000500000000000000" pitchFamily="66" charset="0"/>
                <a:cs typeface="Mongolian Baiti" panose="03000500000000000000" pitchFamily="66" charset="0"/>
                <a:hlinkClick r:id="rId3"/>
              </a:rPr>
              <a:t>santoshbarman4329@g</a:t>
            </a:r>
            <a:r>
              <a:rPr lang="en-US" dirty="0">
                <a:solidFill>
                  <a:srgbClr val="002060"/>
                </a:solidFill>
                <a:latin typeface="Mongolian Baiti" panose="03000500000000000000" pitchFamily="66" charset="0"/>
                <a:cs typeface="Mongolian Baiti" panose="03000500000000000000" pitchFamily="66" charset="0"/>
                <a:hlinkClick r:id="rId3"/>
              </a:rPr>
              <a:t>a</a:t>
            </a:r>
            <a:r>
              <a:rPr lang="en-US" dirty="0" smtClean="0">
                <a:solidFill>
                  <a:srgbClr val="002060"/>
                </a:solidFill>
                <a:latin typeface="Mongolian Baiti" panose="03000500000000000000" pitchFamily="66" charset="0"/>
                <a:cs typeface="Mongolian Baiti" panose="03000500000000000000" pitchFamily="66" charset="0"/>
                <a:hlinkClick r:id="rId3"/>
              </a:rPr>
              <a:t>mail.com</a:t>
            </a:r>
            <a:r>
              <a:rPr lang="en-US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BD" sz="28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124200" y="457200"/>
            <a:ext cx="2514600" cy="68579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Content Placeholder 12"/>
          <p:cNvSpPr txBox="1">
            <a:spLocks/>
          </p:cNvSpPr>
          <p:nvPr/>
        </p:nvSpPr>
        <p:spPr>
          <a:xfrm>
            <a:off x="5295342" y="3566427"/>
            <a:ext cx="3178098" cy="2910573"/>
          </a:xfrm>
          <a:prstGeom prst="rect">
            <a:avLst/>
          </a:prstGeom>
          <a:ln w="66675">
            <a:noFill/>
          </a:ln>
        </p:spPr>
        <p:txBody>
          <a:bodyPr/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bn-BD" sz="4000" b="1" i="0" u="none" strike="noStrike" kern="1200" cap="none" spc="0" normalizeH="0" baseline="0" noProof="0" dirty="0" smtClean="0">
                <a:ln/>
                <a:solidFill>
                  <a:srgbClr val="4F032E"/>
                </a:solidFill>
                <a:effectLst/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শ্রে</a:t>
            </a:r>
            <a:r>
              <a:rPr lang="en-US" sz="4000" b="1" dirty="0" smtClean="0">
                <a:ln/>
                <a:solidFill>
                  <a:srgbClr val="4F032E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ণি : নব</a:t>
            </a:r>
            <a:r>
              <a:rPr lang="bn-BD" sz="4000" b="1" noProof="0" dirty="0" smtClean="0">
                <a:ln/>
                <a:solidFill>
                  <a:srgbClr val="4F032E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endParaRPr kumimoji="0" lang="bn-BD" sz="4000" b="1" i="0" u="none" strike="noStrike" kern="1200" cap="none" spc="0" normalizeH="0" baseline="0" noProof="0" dirty="0" smtClean="0">
              <a:ln/>
              <a:solidFill>
                <a:srgbClr val="4F032E"/>
              </a:solidFill>
              <a:effectLst/>
              <a:uLnTx/>
              <a:uFillTx/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bn-BD" sz="3200" b="1" i="0" u="none" strike="noStrike" kern="1200" cap="none" spc="0" normalizeH="0" baseline="0" noProof="0" dirty="0" smtClean="0">
                <a:ln/>
                <a:solidFill>
                  <a:srgbClr val="4F032E"/>
                </a:solidFill>
                <a:effectLst/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বিষয়ঃ </a:t>
            </a:r>
            <a:r>
              <a:rPr kumimoji="0" lang="en-US" sz="3200" b="1" i="0" u="none" strike="noStrike" kern="1200" cap="none" spc="0" normalizeH="0" baseline="0" dirty="0" err="1" smtClean="0">
                <a:ln/>
                <a:solidFill>
                  <a:srgbClr val="4F032E"/>
                </a:solidFill>
                <a:effectLst/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বাংলা</a:t>
            </a:r>
            <a:r>
              <a:rPr kumimoji="0" lang="bn-IN" sz="3200" b="1" i="0" u="none" strike="noStrike" kern="1200" cap="none" spc="0" normalizeH="0" baseline="0" dirty="0" smtClean="0">
                <a:ln/>
                <a:solidFill>
                  <a:srgbClr val="4F032E"/>
                </a:solidFill>
                <a:effectLst/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 প্রথম</a:t>
            </a:r>
            <a:r>
              <a:rPr kumimoji="0" lang="bn-IN" sz="3200" b="1" i="0" u="none" strike="noStrike" kern="1200" cap="none" spc="0" normalizeH="0" dirty="0" smtClean="0">
                <a:ln/>
                <a:solidFill>
                  <a:srgbClr val="4F032E"/>
                </a:solidFill>
                <a:effectLst/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 পত্র </a:t>
            </a:r>
            <a:r>
              <a:rPr lang="en-US" sz="2800" b="1" dirty="0" err="1" smtClean="0">
                <a:ln/>
                <a:solidFill>
                  <a:srgbClr val="4F032E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গদ্য</a:t>
            </a:r>
            <a:r>
              <a:rPr kumimoji="0" lang="bn-IN" sz="2800" b="1" i="0" u="none" strike="noStrike" kern="1200" cap="none" spc="0" normalizeH="0" dirty="0" smtClean="0">
                <a:ln/>
                <a:solidFill>
                  <a:srgbClr val="4F032E"/>
                </a:solidFill>
                <a:effectLst/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bn-IN" sz="2800" b="1" i="0" u="none" strike="noStrike" kern="1200" cap="none" spc="0" normalizeH="0" dirty="0" smtClean="0">
                <a:ln/>
                <a:solidFill>
                  <a:srgbClr val="4F032E"/>
                </a:solidFill>
                <a:effectLst/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সময়ঃ ৪৫ মিনিট</a:t>
            </a:r>
            <a:endParaRPr kumimoji="0" lang="bn-BD" sz="2800" b="1" i="0" u="none" strike="noStrike" kern="1200" cap="none" spc="0" normalizeH="0" baseline="0" noProof="0" dirty="0" smtClean="0">
              <a:ln/>
              <a:solidFill>
                <a:srgbClr val="4F032E"/>
              </a:solidFill>
              <a:effectLst/>
              <a:uLnTx/>
              <a:uFillTx/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sz="1000" b="1" u="sng" dirty="0" smtClean="0">
              <a:ln/>
              <a:solidFill>
                <a:srgbClr val="4F032E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9600" y="2728226"/>
            <a:ext cx="875742" cy="352017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960" y="1371600"/>
            <a:ext cx="1844040" cy="1813827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0571" y="1371600"/>
            <a:ext cx="2010841" cy="2057401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3374837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8" grpId="0" animBg="1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609600" y="5257800"/>
            <a:ext cx="4800600" cy="707886"/>
          </a:xfrm>
          <a:prstGeom prst="rect">
            <a:avLst/>
          </a:prstGeom>
          <a:solidFill>
            <a:srgbClr val="FFFFFF"/>
          </a:solidFill>
          <a:ln w="76200"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bn-BD" sz="4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এটি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সময়ের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ছবি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মনে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bn-IN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?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705600" y="5410200"/>
            <a:ext cx="1752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মুক্তিযুদ্ধের</a:t>
            </a:r>
            <a:endParaRPr lang="en-US" sz="1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828800" y="685800"/>
            <a:ext cx="5562600" cy="762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নিছের</a:t>
            </a:r>
            <a:r>
              <a:rPr lang="en-US" sz="2400" dirty="0" smtClean="0"/>
              <a:t> </a:t>
            </a:r>
            <a:r>
              <a:rPr lang="en-US" sz="2400" dirty="0" err="1" smtClean="0"/>
              <a:t>ছবি</a:t>
            </a:r>
            <a:r>
              <a:rPr lang="en-US" sz="2400" dirty="0" smtClean="0"/>
              <a:t> </a:t>
            </a:r>
            <a:r>
              <a:rPr lang="en-US" sz="2400" dirty="0" err="1" smtClean="0"/>
              <a:t>দেখে</a:t>
            </a:r>
            <a:r>
              <a:rPr lang="en-US" sz="2400" dirty="0" smtClean="0"/>
              <a:t> </a:t>
            </a:r>
            <a:r>
              <a:rPr lang="en-US" sz="2400" dirty="0" err="1" smtClean="0"/>
              <a:t>প্রশ্নের</a:t>
            </a:r>
            <a:r>
              <a:rPr lang="en-US" sz="2400" dirty="0" smtClean="0"/>
              <a:t> </a:t>
            </a:r>
            <a:r>
              <a:rPr lang="en-US" sz="2400" dirty="0" err="1" smtClean="0"/>
              <a:t>উত্তর</a:t>
            </a:r>
            <a:r>
              <a:rPr lang="en-US" sz="2400" dirty="0" smtClean="0"/>
              <a:t> </a:t>
            </a:r>
            <a:r>
              <a:rPr lang="en-US" sz="2400" dirty="0" err="1" smtClean="0"/>
              <a:t>দাও</a:t>
            </a:r>
            <a:r>
              <a:rPr lang="en-US" sz="2400" dirty="0" smtClean="0"/>
              <a:t>?</a:t>
            </a:r>
            <a:endParaRPr lang="en-US" sz="24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2200" y="2066693"/>
            <a:ext cx="4101352" cy="2505307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232FE288-ABA7-4F82-BA5B-C2E30EB365B8}" type="slidenum">
              <a:rPr lang="en-US" sz="2400" smtClean="0">
                <a:latin typeface="Siyam Rupali" pitchFamily="2" charset="0"/>
                <a:cs typeface="Siyam Rupali" pitchFamily="2" charset="0"/>
              </a:rPr>
              <a:pPr>
                <a:defRPr/>
              </a:pPr>
              <a:t>5</a:t>
            </a:fld>
            <a:endParaRPr lang="en-US" sz="2400">
              <a:latin typeface="Siyam Rupali" pitchFamily="2" charset="0"/>
              <a:cs typeface="Siyam Rupali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2000" y="4572000"/>
            <a:ext cx="5105400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মুক্তিযুদ্ধের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দিনগুলিকে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বলা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হয়েছিল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?</a:t>
            </a:r>
            <a:endParaRPr lang="en-US" sz="12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980" y="609600"/>
            <a:ext cx="3782820" cy="30480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6800" y="609600"/>
            <a:ext cx="3733800" cy="3047999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9" name="TextBox 8"/>
          <p:cNvSpPr txBox="1"/>
          <p:nvPr/>
        </p:nvSpPr>
        <p:spPr>
          <a:xfrm>
            <a:off x="6172200" y="4521376"/>
            <a:ext cx="259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একাত্তরে</a:t>
            </a:r>
            <a:r>
              <a:rPr 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2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দিনগুলি</a:t>
            </a:r>
            <a:endParaRPr lang="en-US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3655320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4600" y="2243666"/>
            <a:ext cx="3810000" cy="2328333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524000" y="1411069"/>
            <a:ext cx="449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একাত্তরের</a:t>
            </a:r>
            <a:r>
              <a:rPr lang="en-US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36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দিনগুলি</a:t>
            </a:r>
            <a:endParaRPr lang="en-US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038600" y="4724400"/>
            <a:ext cx="3124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জাহানারা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ইমাম</a:t>
            </a:r>
            <a:endParaRPr lang="en-US" sz="3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2819400" y="609600"/>
            <a:ext cx="2590800" cy="4572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শিখনফল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</p:txBody>
      </p:sp>
      <p:sp>
        <p:nvSpPr>
          <p:cNvPr id="3" name="Subtitle 2"/>
          <p:cNvSpPr txBox="1">
            <a:spLocks/>
          </p:cNvSpPr>
          <p:nvPr/>
        </p:nvSpPr>
        <p:spPr>
          <a:xfrm>
            <a:off x="609600" y="2471928"/>
            <a:ext cx="7632192" cy="3166872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R="0" lvl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১। 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লেখক</a:t>
            </a:r>
            <a:r>
              <a:rPr kumimoji="0" lang="bn-BD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পরিচিতি  বলতে পারবে।</a:t>
            </a:r>
            <a:endParaRPr kumimoji="0" lang="bn-BD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  <a:p>
            <a:pPr marR="0" lvl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২।  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কঠিন কঠিন শব্দের</a:t>
            </a:r>
            <a:r>
              <a:rPr kumimoji="0" lang="bn-BD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 অর্থ </a:t>
            </a:r>
            <a:r>
              <a:rPr kumimoji="0" lang="bn-IN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বলতে ও </a:t>
            </a:r>
            <a:r>
              <a:rPr kumimoji="0" lang="bn-BD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লিখতে পারবে ।</a:t>
            </a:r>
            <a:endParaRPr kumimoji="0" lang="bn-BD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  <a:p>
            <a:pPr marR="0" lvl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৩। “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একাত্তরের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দিনগুলি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”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কোন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ধরনের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গল্প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বলতে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পারবে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।</a:t>
            </a:r>
            <a:endParaRPr kumimoji="0" lang="bn-BD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  <a:p>
            <a:pPr marR="0" lvl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৪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।  ‘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মুক্তিযুদ্ধের</a:t>
            </a:r>
            <a:r>
              <a:rPr lang="en-US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সময়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হানাদার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বাহিনীর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কার্যকলাপ</a:t>
            </a:r>
            <a:r>
              <a:rPr lang="en-US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বিশ্লেষণ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করতে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</a:t>
            </a:r>
            <a:r>
              <a:rPr kumimoji="0" lang="bn-IN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          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     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পারবে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।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  <a:p>
            <a:pPr marR="0" lvl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Siyam Rupali" pitchFamily="2" charset="0"/>
              <a:ea typeface="+mn-ea"/>
              <a:cs typeface="Siyam Rupali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/>
          <p:cNvSpPr txBox="1"/>
          <p:nvPr/>
        </p:nvSpPr>
        <p:spPr>
          <a:xfrm>
            <a:off x="4191001" y="5791200"/>
            <a:ext cx="4343400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20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তিনি ‘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শহিদ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জননী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’ হিসাবে খ্যাত। 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270247" y="1959864"/>
            <a:ext cx="4239767" cy="47853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জন্ম ১৯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২৯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 সালে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র ৩রা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মে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90525" y="4872335"/>
            <a:ext cx="2733675" cy="461665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জাহানারা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ইমাম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191001" y="4933890"/>
            <a:ext cx="4343399" cy="40011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মুর্শিদাবাদের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সুন্দরপুর</a:t>
            </a:r>
            <a:r>
              <a:rPr lang="bn-IN" sz="2000" dirty="0" smtClean="0">
                <a:latin typeface="NikoshBAN" pitchFamily="2" charset="0"/>
                <a:cs typeface="NikoshBAN" pitchFamily="2" charset="0"/>
              </a:rPr>
              <a:t> গ্রামে জন্মগ্রহন করেন।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191000" y="3998893"/>
            <a:ext cx="4319015" cy="72550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2000" dirty="0" smtClean="0">
                <a:latin typeface="NikoshBAN" pitchFamily="2" charset="0"/>
                <a:cs typeface="NikoshBAN" pitchFamily="2" charset="0"/>
              </a:rPr>
              <a:t>ঢাকা বিশ্ববিদ্যালয় থেকে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বি,এড</a:t>
            </a:r>
            <a:r>
              <a:rPr lang="bn-IN" sz="20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বাংলায়</a:t>
            </a:r>
            <a:r>
              <a:rPr lang="bn-IN" sz="2000" dirty="0" smtClean="0">
                <a:latin typeface="NikoshBAN" pitchFamily="2" charset="0"/>
                <a:cs typeface="NikoshBAN" pitchFamily="2" charset="0"/>
              </a:rPr>
              <a:t> এম, এ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ডিগ্রি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লাভ</a:t>
            </a:r>
            <a:r>
              <a:rPr lang="bn-IN" sz="2000" dirty="0" smtClean="0">
                <a:latin typeface="NikoshBAN" pitchFamily="2" charset="0"/>
                <a:cs typeface="NikoshBAN" pitchFamily="2" charset="0"/>
              </a:rPr>
              <a:t> করেন ।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191000" y="2743200"/>
            <a:ext cx="4343400" cy="101566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2000" dirty="0" smtClean="0">
                <a:latin typeface="NikoshBAN" pitchFamily="2" charset="0"/>
                <a:cs typeface="NikoshBAN" pitchFamily="2" charset="0"/>
              </a:rPr>
              <a:t> তিনি ঢাকা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র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সিদ্ধেশ্বরী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গার্লস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স্কুলে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প্রধান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শিক্ষকের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দায়িত্ব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পালন</a:t>
            </a:r>
            <a:r>
              <a:rPr lang="bn-IN" sz="2000" dirty="0" smtClean="0">
                <a:latin typeface="NikoshBAN" pitchFamily="2" charset="0"/>
                <a:cs typeface="NikoshBAN" pitchFamily="2" charset="0"/>
              </a:rPr>
              <a:t> করেন। পরে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ঢাকা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টিচার্স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ট্রেনিং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কলেজে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অধ্যপনা</a:t>
            </a:r>
            <a:r>
              <a:rPr lang="bn-IN" sz="2000" dirty="0" smtClean="0">
                <a:latin typeface="NikoshBAN" pitchFamily="2" charset="0"/>
                <a:cs typeface="NikoshBAN" pitchFamily="2" charset="0"/>
              </a:rPr>
              <a:t> করেন।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048001" y="457200"/>
            <a:ext cx="2514599" cy="70788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কবি পরিচিতি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1" y="1750040"/>
            <a:ext cx="2587084" cy="3001982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10" grpId="0" animBg="1"/>
      <p:bldP spid="17" grpId="0" animBg="1"/>
      <p:bldP spid="14" grpId="0" animBg="1"/>
      <p:bldP spid="15" grpId="0" animBg="1"/>
      <p:bldP spid="18" grpId="0" animBg="1"/>
      <p:bldP spid="2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/>
          <p:cNvSpPr txBox="1"/>
          <p:nvPr/>
        </p:nvSpPr>
        <p:spPr>
          <a:xfrm>
            <a:off x="3676650" y="4264878"/>
            <a:ext cx="5010150" cy="76944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জাহানারা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ইমাম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১৯৪৭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সালে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কলকাতার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লেডিব্রেবোর্ন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কলেজ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বি,এ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smtClean="0">
                <a:latin typeface="NikoshBAN" pitchFamily="2" charset="0"/>
                <a:cs typeface="NikoshBAN" pitchFamily="2" charset="0"/>
              </a:rPr>
              <a:t>পাস</a:t>
            </a:r>
            <a:r>
              <a:rPr lang="bn-IN" sz="200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2000" dirty="0" smtClean="0">
                <a:latin typeface="NikoshBAN" pitchFamily="2" charset="0"/>
                <a:cs typeface="NikoshBAN" pitchFamily="2" charset="0"/>
              </a:rPr>
              <a:t>করেন।</a:t>
            </a:r>
            <a:r>
              <a:rPr lang="bn-IN" dirty="0" smtClean="0">
                <a:latin typeface="NikoshBAN" pitchFamily="2" charset="0"/>
                <a:cs typeface="NikoshBAN" pitchFamily="2" charset="0"/>
              </a:rPr>
              <a:t> 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676649" y="3124200"/>
            <a:ext cx="5021301" cy="83954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2400" dirty="0" smtClean="0">
                <a:latin typeface="NikoshBAN" pitchFamily="2" charset="0"/>
                <a:cs typeface="NikoshBAN" pitchFamily="2" charset="0"/>
              </a:rPr>
              <a:t>  পুরস্কার</a:t>
            </a:r>
            <a:r>
              <a:rPr lang="bn-IN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তিনি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বাংলা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একাডেমি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পুরুস্কার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 লাভ করেন।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676650" y="5218093"/>
            <a:ext cx="5010150" cy="83099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মৃত্যু  ১৯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৯৪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 সালের 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২৬শে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জুন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 তিনি মৃত্যুবরণ করেন। 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581400" y="2029361"/>
            <a:ext cx="5087112" cy="73866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2400" b="1" dirty="0" smtClean="0">
                <a:latin typeface="NikoshBAN" pitchFamily="2" charset="0"/>
                <a:cs typeface="NikoshBAN" pitchFamily="2" charset="0"/>
              </a:rPr>
              <a:t>কাব্য গ্রন্থ </a:t>
            </a:r>
            <a:r>
              <a:rPr lang="bn-IN" sz="2000" dirty="0" smtClean="0">
                <a:latin typeface="NikoshBAN" pitchFamily="2" charset="0"/>
                <a:cs typeface="NikoshBAN" pitchFamily="2" charset="0"/>
              </a:rPr>
              <a:t>–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একাত্তরের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দিনগুলি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গজকচ্ছপ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সাতটিতারার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ঝিকিমিকি,ক্যান্সারের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সংগে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বসবাস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প্রবাসের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দিনগুলি</a:t>
            </a:r>
            <a:r>
              <a:rPr lang="bn-IN" dirty="0" smtClean="0">
                <a:latin typeface="NikoshBAN" pitchFamily="2" charset="0"/>
                <a:cs typeface="NikoshBAN" pitchFamily="2" charset="0"/>
              </a:rPr>
              <a:t> ইত্যাদি। 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3276601" y="457201"/>
            <a:ext cx="2667000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কবি পরিচিতি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1762125"/>
            <a:ext cx="2209800" cy="3455968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  <p:bldP spid="22" grpId="0" animBg="1"/>
      <p:bldP spid="19" grpId="0" animBg="1"/>
      <p:bldP spid="2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1696</TotalTime>
  <Words>619</Words>
  <Application>Microsoft Office PowerPoint</Application>
  <PresentationFormat>On-screen Show (4:3)</PresentationFormat>
  <Paragraphs>80</Paragraphs>
  <Slides>20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7" baseType="lpstr">
      <vt:lpstr>Arial</vt:lpstr>
      <vt:lpstr>Calibri</vt:lpstr>
      <vt:lpstr>Mongolian Baiti</vt:lpstr>
      <vt:lpstr>NikoshBAN</vt:lpstr>
      <vt:lpstr>Siyam Rupali</vt:lpstr>
      <vt:lpstr>Vrinda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MY</cp:lastModifiedBy>
  <cp:revision>486</cp:revision>
  <dcterms:created xsi:type="dcterms:W3CDTF">2006-08-16T00:00:00Z</dcterms:created>
  <dcterms:modified xsi:type="dcterms:W3CDTF">2020-12-18T03:00:37Z</dcterms:modified>
</cp:coreProperties>
</file>