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448" r:id="rId2"/>
    <p:sldId id="376" r:id="rId3"/>
    <p:sldId id="485" r:id="rId4"/>
    <p:sldId id="486" r:id="rId5"/>
    <p:sldId id="487" r:id="rId6"/>
    <p:sldId id="488" r:id="rId7"/>
    <p:sldId id="489" r:id="rId8"/>
    <p:sldId id="490" r:id="rId9"/>
    <p:sldId id="491" r:id="rId10"/>
    <p:sldId id="492" r:id="rId11"/>
    <p:sldId id="493" r:id="rId12"/>
    <p:sldId id="494" r:id="rId13"/>
    <p:sldId id="495" r:id="rId14"/>
    <p:sldId id="476" r:id="rId15"/>
    <p:sldId id="496" r:id="rId16"/>
    <p:sldId id="497" r:id="rId17"/>
    <p:sldId id="498" r:id="rId18"/>
    <p:sldId id="499" r:id="rId19"/>
    <p:sldId id="500" r:id="rId20"/>
    <p:sldId id="501" r:id="rId21"/>
    <p:sldId id="481" r:id="rId22"/>
    <p:sldId id="50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-10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5941DE-0641-4541-898B-7B254DA414D5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BB5884-092A-461B-909B-98099D1B8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320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E2136-AA73-4F02-B974-08599D5913A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695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9FF8A-C23B-4636-B364-71B4B80DD29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036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675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E2136-AA73-4F02-B974-08599D5913A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0786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237BA-DC51-4587-8EBE-46FB8FE4985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8565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6209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9FF8A-C23B-4636-B364-71B4B80DD29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598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524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636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715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374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61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654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609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59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788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151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261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65A10-76BB-40B7-96DA-A5AAF425E320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346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gif"/><Relationship Id="rId4" Type="http://schemas.openxmlformats.org/officeDocument/2006/relationships/image" Target="../media/image28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mailto:nargisat1981@gmail.co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image" Target="../media/image1.jf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fif"/><Relationship Id="rId3" Type="http://schemas.openxmlformats.org/officeDocument/2006/relationships/image" Target="../media/image30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11" Type="http://schemas.openxmlformats.org/officeDocument/2006/relationships/image" Target="../media/image43.gif"/><Relationship Id="rId5" Type="http://schemas.openxmlformats.org/officeDocument/2006/relationships/image" Target="../media/image32.jpeg"/><Relationship Id="rId10" Type="http://schemas.openxmlformats.org/officeDocument/2006/relationships/image" Target="../media/image42.gif"/><Relationship Id="rId4" Type="http://schemas.openxmlformats.org/officeDocument/2006/relationships/image" Target="../media/image31.jpeg"/><Relationship Id="rId9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8" y="5117636"/>
            <a:ext cx="12069170" cy="16876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D2AF75B-FA75-4760-BC60-A342B9BD09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3865" y="780949"/>
            <a:ext cx="783865" cy="75094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297D3EC-E1CF-4F1F-AE1D-7A0EDB8BA501}"/>
              </a:ext>
            </a:extLst>
          </p:cNvPr>
          <p:cNvSpPr txBox="1"/>
          <p:nvPr/>
        </p:nvSpPr>
        <p:spPr>
          <a:xfrm>
            <a:off x="5153173" y="992819"/>
            <a:ext cx="5901514" cy="264687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6600" b="1" dirty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6600" b="1" dirty="0">
              <a:ln>
                <a:solidFill>
                  <a:srgbClr val="006600"/>
                </a:solidFill>
              </a:ln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67D28F91-D581-471B-AB49-8294BD3683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956" y="5522270"/>
            <a:ext cx="783865" cy="75094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BFA87ED3-9431-4C05-A379-E4394ED7C1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97725" y="5684880"/>
            <a:ext cx="783865" cy="75094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DEE22F8-D57E-4CA7-AD8E-004237A98F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66" y="160070"/>
            <a:ext cx="3544564" cy="354456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49245" y="5326561"/>
            <a:ext cx="754251" cy="78888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78060" flipH="1" flipV="1">
            <a:off x="2260725" y="4956768"/>
            <a:ext cx="1320232" cy="105057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838" y="3969648"/>
            <a:ext cx="3810000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979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0.00092 C 0.04206 -0.01366 0.0845 -0.02824 0.11654 -0.01296 C 0.1487 0.00254 0.17174 0.04629 0.19258 0.09398 C 0.21341 0.14167 0.20534 0.23102 0.24127 0.27407 C 0.27708 0.31736 0.34492 0.31088 0.40794 0.35324 C 0.47083 0.39583 0.55833 0.49907 0.61875 0.52963 C 0.67917 0.55995 0.72643 0.5081 0.7707 0.53542 C 0.81484 0.56296 0.86445 0.66435 0.88398 0.69375 C 0.90377 0.72361 0.89596 0.71875 0.88854 0.71389 " pathEditMode="relative" rAng="0" ptsTypes="AAAAAAAAA">
                                      <p:cBhvr>
                                        <p:cTn id="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818" y="3481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4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129127" y="229308"/>
            <a:ext cx="605691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পাচ্ছি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8164" y="5667046"/>
            <a:ext cx="1127283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পাখি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গাছের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ডালে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বাসা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বাঁধে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মানুষও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বাসস্থান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তৈরিতে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2709" y="1105468"/>
            <a:ext cx="4907793" cy="40523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297" y="1105468"/>
            <a:ext cx="5003887" cy="40523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328689" y="5835555"/>
            <a:ext cx="765778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গাছের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ডালে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পাখির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বাসা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কাঠের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ঘর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62459" y="261901"/>
            <a:ext cx="642929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নির্ভরশীল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09298" y="5658431"/>
            <a:ext cx="836228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বাসস্থানের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নির্ভরশীল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662417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6" grpId="0"/>
      <p:bldP spid="6" grpId="1"/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68985" y="2032980"/>
            <a:ext cx="6058320" cy="646331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নির্ভরশীল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72799" y="623115"/>
            <a:ext cx="2391759" cy="769441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কাজ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96897" y="4807770"/>
            <a:ext cx="10244137" cy="646331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শ্বাস-প্রশ্বাস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বাসস্থানের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নির্ভরশীল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11CCF33-67ED-45B1-9C19-06D089025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646" y="1742224"/>
            <a:ext cx="2744064" cy="216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013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90" y="743441"/>
            <a:ext cx="10344150" cy="52264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 descr="61614e2d21bf735cd.gi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3143" y="4089947"/>
            <a:ext cx="1695450" cy="8715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52288" y="76112"/>
            <a:ext cx="512972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নির্ভরশীল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35741" y="113480"/>
            <a:ext cx="375111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পরাগায়ন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19739" y="97584"/>
            <a:ext cx="375111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পরাগায়নের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68116" y="6054350"/>
            <a:ext cx="545436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পরাগায়নের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35741" y="72454"/>
            <a:ext cx="375111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পরাগায়নে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সাহায্য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38228" y="6055960"/>
            <a:ext cx="991552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পাখি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মৌমাছি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প্রজাপতি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পরাগায়নে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সাহায্য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40536" y="5951283"/>
            <a:ext cx="750420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পরাগায়নের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নির্ভরশীল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11272" y="6097996"/>
            <a:ext cx="1044416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সৃষ্টির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লক্ষ্যে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ফুলে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পরাগরেণুর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স্থানান্তরকে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পরাগায়ন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56588" y="90267"/>
            <a:ext cx="487410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পাচ্ছি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07684" y="6001001"/>
            <a:ext cx="764499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প্রজাপতি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মৌমাছি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ফুলে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ঘুরে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বেড়াচ্ছে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827" y="3298944"/>
            <a:ext cx="3219626" cy="2025361"/>
          </a:xfrm>
          <a:prstGeom prst="rect">
            <a:avLst/>
          </a:prstGeom>
        </p:spPr>
      </p:pic>
      <p:pic>
        <p:nvPicPr>
          <p:cNvPr id="17" name="Picture 16" descr="61614e2d21bf735cd.gi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8909" y="5017596"/>
            <a:ext cx="1695450" cy="871537"/>
          </a:xfrm>
          <a:prstGeom prst="rect">
            <a:avLst/>
          </a:prstGeom>
        </p:spPr>
      </p:pic>
      <p:pic>
        <p:nvPicPr>
          <p:cNvPr id="18" name="Picture 17" descr="61614e2d21bf735cd.gi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4307" y="2251269"/>
            <a:ext cx="1695450" cy="871537"/>
          </a:xfrm>
          <a:prstGeom prst="rect">
            <a:avLst/>
          </a:prstGeom>
        </p:spPr>
      </p:pic>
      <p:pic>
        <p:nvPicPr>
          <p:cNvPr id="19" name="Picture 18" descr="61614e2d21bf735cd.gi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171792">
            <a:off x="1349601" y="1387059"/>
            <a:ext cx="1695450" cy="8715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54851">
            <a:off x="3108229" y="1112847"/>
            <a:ext cx="3303877" cy="207836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54851">
            <a:off x="5682127" y="3922252"/>
            <a:ext cx="3303877" cy="207836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812765" y="60216"/>
            <a:ext cx="282723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এতে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ঘটছে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121964" y="6009647"/>
            <a:ext cx="802277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প্রজাপতি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মৌমাছির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রেনু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ফুলে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91893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1.66667E-6 0.00023 C -0.00035 -0.00856 0.0007 -0.01782 -0.00139 -0.02616 C -0.00278 -0.03125 -0.00989 -0.03703 -0.01354 -0.04028 C -0.0184 -0.05 -0.01493 -0.0456 -0.02569 -0.05046 L -0.03021 -0.05254 C -0.04236 -0.05185 -0.05451 -0.05231 -0.06666 -0.05046 C -0.0684 -0.05023 -0.06944 -0.04722 -0.07118 -0.04629 C -0.07361 -0.04514 -0.07621 -0.04514 -0.07864 -0.04444 C -0.08021 -0.04375 -0.08177 -0.04305 -0.08333 -0.04236 C -0.08472 -0.04097 -0.08611 -0.03935 -0.08785 -0.03819 C -0.08923 -0.03727 -0.09132 -0.03796 -0.09236 -0.03634 C -0.10017 -0.02361 -0.0875 -0.03102 -0.09844 -0.02616 C -0.09948 -0.02407 -0.10017 -0.02176 -0.10139 -0.02014 C -0.10278 -0.01852 -0.10503 -0.01805 -0.1059 -0.01597 C -0.10764 -0.0125 -0.10798 -0.0081 -0.10903 -0.00393 L -0.11059 0.00209 L -0.11198 0.0081 C -0.1125 0.01227 -0.11285 0.01621 -0.11354 0.02037 C -0.11389 0.02246 -0.11493 0.02431 -0.1151 0.02639 C -0.11597 0.04306 -0.1158 0.05996 -0.11666 0.07685 C -0.11684 0.08033 -0.11701 0.0838 -0.11805 0.08704 C -0.12257 0.09977 -0.12482 0.09977 -0.13333 0.10718 L -0.13785 0.11111 C -0.13923 0.1125 -0.14062 0.11482 -0.14236 0.11528 L -0.15295 0.11736 C -0.16823 0.12408 -0.15885 0.12107 -0.18177 0.12338 C -0.18333 0.12408 -0.18472 0.12547 -0.18628 0.12547 C -0.2158 0.12547 -0.21319 0.12547 -0.23177 0.1213 C -0.23333 0.11991 -0.23472 0.11829 -0.23628 0.11736 C -0.24878 0.1088 -0.23229 0.12269 -0.24531 0.11111 C -0.24844 0.10533 -0.24861 0.10394 -0.25295 0.09908 C -0.25851 0.09283 -0.25712 0.09746 -0.26198 0.08889 C -0.26423 0.08519 -0.26562 0.08033 -0.26805 0.07685 C -0.27066 0.07338 -0.27274 0.06945 -0.27569 0.06667 C -0.27726 0.06551 -0.27882 0.06435 -0.28021 0.06273 C -0.28541 0.05695 -0.28628 0.05209 -0.29392 0.04861 C -0.29531 0.04792 -0.29705 0.04746 -0.29844 0.04653 C -0.3 0.04537 -0.30139 0.04352 -0.30295 0.04259 C -0.30712 0.03959 -0.31423 0.03912 -0.31805 0.03843 C -0.33871 0.0294 -0.32396 0.03426 -0.36354 0.03634 C -0.3651 0.03704 -0.36649 0.0382 -0.36805 0.03843 C -0.37205 0.03935 -0.37621 0.03912 -0.38021 0.04051 C -0.38246 0.04121 -0.3842 0.04352 -0.38628 0.04445 C -0.38819 0.0456 -0.39045 0.04584 -0.39236 0.04653 C -0.39392 0.04722 -0.39531 0.04792 -0.39687 0.04861 C -0.39913 0.04954 -0.40503 0.05093 -0.40746 0.05255 C -0.41927 0.06042 -0.40521 0.05371 -0.41666 0.05857 C -0.41805 0.05996 -0.41944 0.06181 -0.42118 0.06273 C -0.42795 0.06667 -0.42587 0.06273 -0.43177 0.06667 C -0.43333 0.06783 -0.43472 0.06991 -0.43628 0.07084 C -0.43923 0.07246 -0.44236 0.07338 -0.44548 0.07477 L -0.45 0.07685 C -0.45139 0.07824 -0.45278 0.07986 -0.45451 0.08079 C -0.46285 0.08588 -0.46302 0.08426 -0.47118 0.08704 C -0.47291 0.0875 -0.47413 0.08866 -0.47569 0.08889 C -0.48125 0.09005 -0.4868 0.09028 -0.49236 0.09097 C -0.51302 0.09028 -0.53385 0.09074 -0.55451 0.08889 C -0.55677 0.08889 -0.55868 0.08634 -0.56059 0.08496 C -0.56753 0.07963 -0.56371 0.08125 -0.57118 0.07292 C -0.57257 0.0713 -0.5743 0.07014 -0.57569 0.06875 C -0.5901 0.0544 -0.5776 0.06574 -0.58785 0.05672 C -0.58889 0.05463 -0.58958 0.05232 -0.5908 0.0507 C -0.59219 0.04884 -0.59392 0.04792 -0.59548 0.04653 C -0.59739 0.04468 -0.5993 0.04236 -0.60139 0.04051 C -0.60399 0.03843 -0.60677 0.03681 -0.60903 0.03449 C -0.61076 0.03264 -0.61198 0.03009 -0.61354 0.02847 C -0.61493 0.02685 -0.61666 0.0257 -0.61823 0.02431 C -0.62222 0.02037 -0.62604 0.01597 -0.63021 0.01227 C -0.65121 -0.00648 -0.62969 0.01297 -0.64548 -0.00185 C -0.64687 -0.00324 -0.64844 -0.00463 -0.65 -0.00602 C -0.6526 -0.00856 -0.65521 -0.01111 -0.65746 -0.01412 C -0.65972 -0.01666 -0.66128 -0.01991 -0.66354 -0.02222 C -0.66597 -0.02453 -0.66875 -0.02592 -0.67118 -0.02824 C -0.67326 -0.03009 -0.67517 -0.03241 -0.67726 -0.03426 C -0.67864 -0.03565 -0.68715 -0.0419 -0.68941 -0.04444 C -0.70104 -0.05741 -0.68715 -0.04444 -0.69844 -0.0544 C -0.7 -0.05717 -0.70156 -0.05972 -0.70295 -0.0625 C -0.70503 -0.06643 -0.70677 -0.07083 -0.70903 -0.07477 C -0.71041 -0.07685 -0.71232 -0.07847 -0.71354 -0.08078 C -0.72066 -0.09375 -0.71215 -0.08495 -0.72118 -0.09282 C -0.7217 -0.09491 -0.72222 -0.09676 -0.72274 -0.09884 C -0.72326 -0.10162 -0.72344 -0.1044 -0.72413 -0.10694 C -0.73021 -0.12824 -0.72482 -0.10231 -0.72882 -0.12315 C -0.7309 -0.14861 -0.73125 -0.14305 -0.72882 -0.17569 C -0.72864 -0.17778 -0.72847 -0.18055 -0.72726 -0.18171 C -0.72465 -0.18426 -0.72118 -0.18449 -0.71823 -0.18588 L -0.70903 -0.18981 C -0.70746 -0.19051 -0.70607 -0.19143 -0.70451 -0.1919 C -0.69132 -0.19467 -0.69844 -0.19328 -0.68333 -0.19583 C -0.67118 -0.19514 -0.65903 -0.1956 -0.64687 -0.19398 C -0.64097 -0.19305 -0.63698 -0.18889 -0.63177 -0.18588 C -0.63055 -0.18495 -0.62882 -0.18449 -0.62726 -0.18379 C -0.60503 -0.18449 -0.58281 -0.18403 -0.56059 -0.18588 C -0.55625 -0.18611 -0.55035 -0.19004 -0.54687 -0.19398 C -0.54531 -0.1956 -0.54375 -0.19768 -0.54236 -0.2 C -0.5401 -0.2037 -0.53628 -0.21203 -0.53628 -0.2118 L -0.53038 -0.23634 L -0.52882 -0.24236 L -0.52726 -0.24838 C -0.52552 -0.26597 -0.5276 -0.25972 -0.52413 -0.26852 L -0.52413 -0.26828 " pathEditMode="relative" rAng="0" ptsTypes="AAAAAAAAAAAAAAAAAAAAAAAAAAAAAAAAAAA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28" y="-715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7037E-6 L 2.77778E-7 0.00024 C 0.00833 -0.03449 0.00747 -0.02014 0.00451 -0.06481 C 0.00399 -0.06944 0.00087 -0.07639 -0.00156 -0.07893 C -0.00313 -0.08032 -0.00451 -0.08009 -0.00625 -0.08101 C -0.00816 -0.08217 -0.01007 -0.08356 -0.01215 -0.08495 C -0.01875 -0.08426 -0.02552 -0.08518 -0.03177 -0.08287 C -0.03507 -0.08171 -0.04149 -0.07338 -0.04549 -0.07083 C -0.0474 -0.06944 -0.04948 -0.06828 -0.05156 -0.06666 C -0.05313 -0.06551 -0.05434 -0.06342 -0.05608 -0.06273 C -0.05903 -0.06134 -0.06215 -0.06134 -0.0651 -0.06064 C -0.06927 -0.06203 -0.07361 -0.06226 -0.07726 -0.06481 C -0.08125 -0.06736 -0.08507 -0.07083 -0.08941 -0.07291 L -0.10313 -0.07893 C -0.10313 -0.0787 -0.11215 -0.08287 -0.11215 -0.08264 L -0.11823 -0.08495 C -0.11962 -0.08634 -0.12101 -0.08796 -0.12274 -0.08889 C -0.14253 -0.10115 -0.13177 -0.09328 -0.14705 -0.10115 C -0.15347 -0.10439 -0.16042 -0.10694 -0.16667 -0.11111 C -0.17465 -0.11643 -0.17049 -0.11458 -0.17882 -0.11736 C -0.19184 -0.12893 -0.17535 -0.11504 -0.18785 -0.12338 C -0.19965 -0.13125 -0.18559 -0.1243 -0.19705 -0.12939 C -0.19844 -0.13148 -0.20017 -0.1331 -0.20156 -0.13541 C -0.20382 -0.13935 -0.20764 -0.14768 -0.20764 -0.14745 C -0.21128 -0.16203 -0.20677 -0.14398 -0.21059 -0.1618 C -0.21372 -0.17615 -0.21059 -0.1574 -0.21354 -0.17777 C -0.21319 -0.19606 -0.21354 -0.21435 -0.21215 -0.2324 C -0.21198 -0.23495 -0.21042 -0.2368 -0.20903 -0.23842 C -0.20781 -0.24027 -0.2059 -0.24097 -0.20451 -0.24259 C -0.20035 -0.24699 -0.20295 -0.24722 -0.19705 -0.24861 C -0.16979 -0.25509 -0.1724 -0.25416 -0.14844 -0.25671 C -0.14705 -0.2574 -0.14549 -0.25787 -0.14392 -0.25879 C -0.14184 -0.25995 -0.13993 -0.2618 -0.13785 -0.26273 C -0.13385 -0.26458 -0.12986 -0.26551 -0.12569 -0.26666 C -0.12292 -0.26759 -0.11389 -0.26898 -0.11059 -0.27083 C -0.1066 -0.27314 -0.1026 -0.27615 -0.09844 -0.27893 C -0.09653 -0.28032 -0.09479 -0.28194 -0.09253 -0.28287 L -0.08785 -0.28495 C -0.08628 -0.28703 -0.08472 -0.28865 -0.08333 -0.29097 C -0.08108 -0.2949 -0.08038 -0.30046 -0.07726 -0.30324 L -0.07274 -0.30717 C -0.06892 -0.32245 -0.07413 -0.3037 -0.06823 -0.31921 C -0.06632 -0.3243 -0.06736 -0.32731 -0.06372 -0.33148 C -0.06198 -0.33333 -0.05955 -0.33379 -0.05764 -0.33541 C -0.05451 -0.33796 -0.05208 -0.34236 -0.04844 -0.34351 C -0.03854 -0.34676 -0.04444 -0.34514 -0.03038 -0.34745 C -0.01563 -0.34699 -0.00087 -0.34745 0.01354 -0.3456 C 0.01528 -0.34537 0.01667 -0.34282 0.01806 -0.34143 C 0.02014 -0.34004 0.02222 -0.33865 0.02413 -0.3375 C 0.02569 -0.33657 0.02743 -0.33634 0.02847 -0.33541 C 0.03038 -0.33426 0.03177 -0.33264 0.03333 -0.33148 C 0.03524 -0.32986 0.03733 -0.32893 0.03906 -0.32731 C 0.04757 -0.32106 0.03993 -0.325 0.04844 -0.32129 C 0.05903 -0.31088 0.04965 -0.31921 0.06024 -0.31111 C 0.06285 -0.30926 0.06545 -0.30694 0.06806 -0.30509 C 0.07222 -0.30231 0.07604 -0.30023 0.08038 -0.29699 C 0.08281 -0.29514 0.08507 -0.29282 0.08767 -0.29097 C 0.08993 -0.28958 0.09201 -0.28865 0.09392 -0.28703 C 0.0967 -0.28449 0.09878 -0.28125 0.10156 -0.27893 C 0.10538 -0.27569 0.10955 -0.27338 0.11372 -0.27083 C 0.1151 -0.2699 0.11684 -0.26967 0.11823 -0.26875 C 0.12049 -0.26713 0.12726 -0.26018 0.12882 -0.25879 C 0.13368 -0.25393 0.13524 -0.25416 0.13941 -0.24652 C 0.1408 -0.24421 0.14115 -0.24097 0.14236 -0.23842 C 0.14722 -0.23009 0.15208 -0.22176 0.15764 -0.21435 C 0.15851 -0.21296 0.15972 -0.21157 0.16059 -0.21018 C 0.17656 -0.18472 0.15503 -0.21851 0.16823 -0.19398 C 0.16944 -0.19166 0.17135 -0.19004 0.17274 -0.18796 C 0.17656 -0.18194 0.18125 -0.17453 0.1849 -0.16782 C 0.18594 -0.16574 0.18681 -0.16365 0.18785 -0.1618 C 0.18976 -0.15833 0.19219 -0.15532 0.19392 -0.15162 C 0.19514 -0.14907 0.19566 -0.14606 0.19705 -0.14351 C 0.19826 -0.1412 0.2 -0.13958 0.20156 -0.1375 C 0.20469 -0.13287 0.20747 -0.12801 0.21059 -0.12338 C 0.21198 -0.12129 0.21372 -0.11944 0.2151 -0.11736 C 0.21615 -0.11551 0.21701 -0.11296 0.21788 -0.11111 C 0.22847 -0.09606 0.22656 -0.09838 0.2349 -0.09097 C 0.23628 -0.08773 0.23733 -0.08402 0.23906 -0.08101 C 0.24809 -0.0662 0.24601 -0.07222 0.25451 -0.06273 C 0.25625 -0.06088 0.25747 -0.05833 0.25868 -0.05671 C 0.26198 -0.0537 0.2651 -0.05139 0.26823 -0.04861 C 0.27274 -0.04421 0.275 -0.04189 0.28142 -0.04051 L 0.29201 -0.03842 L 0.39705 -0.04051 C 0.4 -0.04074 0.4026 -0.04213 0.40608 -0.04259 C 0.41146 -0.04351 0.41684 -0.04398 0.4224 -0.04444 C 0.42674 -0.04583 0.43073 -0.04768 0.43455 -0.04861 C 0.45608 -0.05301 0.45573 -0.0537 0.47882 -0.05463 L 0.6 -0.05879 C 0.60208 -0.06064 0.60434 -0.06226 0.60608 -0.06481 C 0.61094 -0.07222 0.60851 -0.07754 0.61059 -0.08703 C 0.61111 -0.08935 0.61267 -0.09097 0.61372 -0.09305 C 0.61528 -0.11597 0.61788 -0.15416 0.61823 -0.17176 C 0.61823 -0.18588 0.61858 -0.20023 0.61667 -0.21435 C 0.61562 -0.22199 0.61059 -0.22685 0.60608 -0.23032 C 0.60417 -0.23194 0.60208 -0.23356 0.6 -0.23449 C 0.5941 -0.23703 0.58177 -0.24051 0.58177 -0.24027 C 0.57674 -0.23981 0.57153 -0.24004 0.56667 -0.23842 C 0.56337 -0.2375 0.56076 -0.23379 0.55764 -0.2324 C 0.55451 -0.23101 0.55156 -0.23101 0.54844 -0.23032 C 0.54549 -0.22916 0.54253 -0.22731 0.53941 -0.22639 C 0.53646 -0.22546 0.53333 -0.225 0.53038 -0.2243 C 0.52778 -0.22384 0.52517 -0.22314 0.52274 -0.22222 C 0.51875 -0.22106 0.51476 -0.21921 0.51059 -0.21828 C 0.4809 -0.21226 0.5026 -0.21944 0.48333 -0.21435 C 0.47431 -0.2118 0.47969 -0.21273 0.46962 -0.2081 C 0.46615 -0.20671 0.4625 -0.20578 0.45903 -0.20416 C 0.4566 -0.20301 0.45417 -0.20115 0.45156 -0.2 C 0.44878 -0.19884 0.43073 -0.19236 0.42882 -0.19213 L 0.41337 -0.19004 C 0.38993 -0.19074 0.3658 -0.19027 0.34236 -0.19213 C 0.3401 -0.19213 0.33854 -0.19514 0.33594 -0.19606 C 0.33351 -0.19722 0.33038 -0.19745 0.32691 -0.19814 C 0.3217 -0.20092 0.31823 -0.20231 0.31372 -0.20625 C 0.31198 -0.2074 0.31059 -0.20879 0.30903 -0.21018 C 0.3059 -0.21319 0.30503 -0.2162 0.3026 -0.22037 C 0.30139 -0.22361 0.29983 -0.22685 0.29844 -0.23032 C 0.2974 -0.2324 0.29722 -0.23449 0.29705 -0.23657 C 0.29271 -0.25162 0.29497 -0.2412 0.29201 -0.25463 C 0.29288 -0.26134 0.29253 -0.26828 0.29358 -0.27476 C 0.29462 -0.27754 0.29687 -0.27916 0.29844 -0.28101 C 0.30347 -0.28634 0.3026 -0.28217 0.3026 -0.28703 L 0.3026 -0.2868 L 0.3026 -0.28703 " pathEditMode="relative" rAng="0" ptsTypes="AAAAAAAAAAAAAAAAAAAAAAAAAAAAAAAAAAAAAAAAAAAAAAAAAAAAAAAAAAAAAAAAAAAAAAAAAAAAAAAAAAAAAAAAAAAAAAAAAAAAAAAAAAAAAAAAAAAAAAAAAAAA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26" y="-1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3" grpId="0"/>
      <p:bldP spid="13" grpId="1"/>
      <p:bldP spid="15" grpId="0"/>
      <p:bldP spid="15" grpId="1"/>
      <p:bldP spid="16" grpId="0"/>
      <p:bldP spid="16" grpId="1"/>
      <p:bldP spid="21" grpId="0"/>
      <p:bldP spid="21" grpId="1"/>
      <p:bldP spid="22" grpId="0"/>
      <p:bldP spid="2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55488" y="1047613"/>
            <a:ext cx="3857951" cy="32491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3285" y="3551104"/>
            <a:ext cx="1351857" cy="7606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8925" y="1081621"/>
            <a:ext cx="3160130" cy="31811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8847" y="3577514"/>
            <a:ext cx="872836" cy="734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 descr="1609-tree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1915" y="980708"/>
            <a:ext cx="3628007" cy="3402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3550497" y="200290"/>
            <a:ext cx="512972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নির্ভরশীল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6" name="Oval 15"/>
          <p:cNvSpPr/>
          <p:nvPr/>
        </p:nvSpPr>
        <p:spPr>
          <a:xfrm>
            <a:off x="6780616" y="6652776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9860284" y="6644568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726341" y="5264050"/>
            <a:ext cx="877803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পুষ্টি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উপাদানের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নির্ভরশীল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8" name="Picture 17" descr="mixed-soil_large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926" y="4262367"/>
            <a:ext cx="11064513" cy="381000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3663335" y="439449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886194" y="4400351"/>
            <a:ext cx="45720" cy="4572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9538857" y="4386283"/>
            <a:ext cx="45720" cy="4572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9846428" y="438628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516321" y="192777"/>
            <a:ext cx="512972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পাচ্ছি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26341" y="5095538"/>
            <a:ext cx="8778035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NikoshBAN" pitchFamily="2" charset="0"/>
                <a:cs typeface="NikoshBAN" pitchFamily="2" charset="0"/>
              </a:rPr>
              <a:t>গরুর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গোবর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মৃতদেহ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পচে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সারে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পরিণত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just"/>
            <a:r>
              <a:rPr lang="en-US" sz="36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পুষ্টি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বেড়ে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উঠে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398437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 -0.00023 C 0.03541 0.00185 0.13097 0.00347 0.16972 -0.00023 C 0.20819 -0.0044 0.17139 -0.01366 0.17166 -0.02454 C 0.17194 -0.03542 0.17166 -0.04977 0.17166 -0.0669 C 0.17166 -0.08379 0.17166 -0.10509 0.17166 -0.12616 " pathEditMode="relative" rAng="0" ptsTypes="AAAAA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61" y="-620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5 -0.00209 C 0.02972 0.00416 0.11681 0.01041 0.15083 -0.00486 C 0.185 -0.02037 0.14847 -0.07477 0.14806 -0.09422 C 0.14778 -0.11389 0.14778 -0.11875 0.14806 -0.12315 " pathEditMode="relative" rAng="0" ptsTypes="AAAA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39" y="-571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 -0.00162 C -0.08611 0.00926 -0.23236 0.02037 -0.295 0.00301 C -0.35777 -0.01435 -0.33819 -0.06041 -0.31833 -0.10625 " pathEditMode="relative" rAng="0" ptsTypes="AAA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89" y="-456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 -0.00231 C -0.11375 0.00417 -0.28764 0.01042 -0.35875 0.00324 C -0.42972 -0.00393 -0.36889 -0.02708 -0.36736 -0.0449 C -0.36583 -0.0625 -0.35167 -0.08564 -0.35028 -0.10347 C -0.34889 -0.12129 -0.35681 -0.14351 -0.35875 -0.15115 " pathEditMode="relative" rAng="0" ptsTypes="AAAAA">
                                      <p:cBhvr>
                                        <p:cTn id="2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67" y="-701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0" grpId="0"/>
      <p:bldP spid="20" grpId="1"/>
      <p:bldP spid="21" grpId="0"/>
      <p:bldP spid="21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it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910" y="1378630"/>
            <a:ext cx="5176911" cy="4304712"/>
          </a:xfrm>
          <a:prstGeom prst="rect">
            <a:avLst/>
          </a:prstGeom>
          <a:ln w="9525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6" name="Picture 5" descr="photo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3512" y="1350498"/>
            <a:ext cx="5401994" cy="440319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337345" y="678582"/>
            <a:ext cx="4070345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চিত্রে কী কী দেখা যাচ্ছে?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13610" y="5737817"/>
            <a:ext cx="2852063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0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জীবের শ্বাস কার্য </a:t>
            </a:r>
            <a:endParaRPr lang="en-US" sz="40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58126" y="5765947"/>
            <a:ext cx="3121367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0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উদ্ভিদের খাদ্য তৈরি</a:t>
            </a:r>
            <a:endParaRPr lang="en-US" sz="40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92036" y="584969"/>
            <a:ext cx="8334333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পরিবেশের উপাদান বায়ু বিভিন্ন জীবে ব্যবহার করছে।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415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6937" y="1969242"/>
            <a:ext cx="4960421" cy="27778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5842" y="857213"/>
            <a:ext cx="4828312" cy="40041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10990" y="285443"/>
            <a:ext cx="512972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8153" y="5513594"/>
            <a:ext cx="11287125" cy="6155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400" dirty="0" err="1">
                <a:latin typeface="NikoshBAN" pitchFamily="2" charset="0"/>
                <a:cs typeface="NikoshBAN" pitchFamily="2" charset="0"/>
              </a:rPr>
              <a:t>পরাগায়েনের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জন্মায়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10990" y="312011"/>
            <a:ext cx="512972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বীজের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বিস্তরণ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13014" y="5590667"/>
            <a:ext cx="913739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মাতৃউদ্ভিদ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বীজের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ছড়িয়ে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পড়াই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বীজের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বিস্তরণ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10668" y="362793"/>
            <a:ext cx="512972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বীজের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বিস্তরণ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53228" y="5513594"/>
            <a:ext cx="865697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বীজের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বিস্তার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আবাস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গড়ে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তুলতে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সাহায্য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861774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91272" y="273465"/>
            <a:ext cx="2952328" cy="769441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গত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কাজ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5129330"/>
              </p:ext>
            </p:extLst>
          </p:nvPr>
        </p:nvGraphicFramePr>
        <p:xfrm>
          <a:off x="1195386" y="1984262"/>
          <a:ext cx="9944100" cy="4643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72050">
                  <a:extLst>
                    <a:ext uri="{9D8B030D-6E8A-4147-A177-3AD203B41FA5}">
                      <a16:colId xmlns:a16="http://schemas.microsoft.com/office/drawing/2014/main" xmlns="" val="4167402227"/>
                    </a:ext>
                  </a:extLst>
                </a:gridCol>
                <a:gridCol w="4972050">
                  <a:extLst>
                    <a:ext uri="{9D8B030D-6E8A-4147-A177-3AD203B41FA5}">
                      <a16:colId xmlns:a16="http://schemas.microsoft.com/office/drawing/2014/main" xmlns="" val="129187725"/>
                    </a:ext>
                  </a:extLst>
                </a:gridCol>
              </a:tblGrid>
              <a:tr h="96076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0" dirty="0" err="1" smtClean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উদ্ভিদ</a:t>
                      </a:r>
                      <a:r>
                        <a:rPr lang="en-US" sz="4000" b="0" baseline="0" dirty="0" smtClean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ও </a:t>
                      </a:r>
                      <a:r>
                        <a:rPr lang="en-US" sz="4000" b="0" baseline="0" dirty="0" err="1" smtClean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প্রাণী</a:t>
                      </a:r>
                      <a:r>
                        <a:rPr lang="en-US" sz="4000" b="0" baseline="0" dirty="0" smtClean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="0" dirty="0" err="1" smtClean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কীভাবে</a:t>
                      </a:r>
                      <a:r>
                        <a:rPr lang="en-US" sz="4000" b="0" dirty="0" smtClean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="0" dirty="0" err="1" smtClean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পরস্পরের</a:t>
                      </a:r>
                      <a:r>
                        <a:rPr lang="en-US" sz="4000" b="0" dirty="0" smtClean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="0" dirty="0" err="1" smtClean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উপর</a:t>
                      </a:r>
                      <a:r>
                        <a:rPr lang="en-US" sz="4000" b="0" baseline="0" dirty="0" smtClean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="0" baseline="0" dirty="0" err="1" smtClean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নির্ভরশীল</a:t>
                      </a:r>
                      <a:endParaRPr lang="en-US" sz="4000" b="0" dirty="0" smtClean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000" b="0" dirty="0" smtClean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19595862"/>
                  </a:ext>
                </a:extLst>
              </a:tr>
              <a:tr h="9607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err="1" smtClean="0">
                          <a:latin typeface="NikoshBAN" pitchFamily="2" charset="0"/>
                          <a:cs typeface="NikoshBAN" pitchFamily="2" charset="0"/>
                        </a:rPr>
                        <a:t>উদ্ভিদ</a:t>
                      </a:r>
                      <a:r>
                        <a:rPr lang="en-US" sz="4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40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err="1" smtClean="0">
                          <a:latin typeface="NikoshBAN" pitchFamily="2" charset="0"/>
                          <a:cs typeface="NikoshBAN" pitchFamily="2" charset="0"/>
                        </a:rPr>
                        <a:t>প্রাণী</a:t>
                      </a:r>
                      <a:endParaRPr lang="en-US" sz="40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56455854"/>
                  </a:ext>
                </a:extLst>
              </a:tr>
              <a:tr h="9774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10388367"/>
                  </a:ext>
                </a:extLst>
              </a:tr>
              <a:tr h="87221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51442962"/>
                  </a:ext>
                </a:extLst>
              </a:tr>
              <a:tr h="87221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69356052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5775976"/>
              </p:ext>
            </p:extLst>
          </p:nvPr>
        </p:nvGraphicFramePr>
        <p:xfrm>
          <a:off x="1223963" y="1998547"/>
          <a:ext cx="9929812" cy="4643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4906">
                  <a:extLst>
                    <a:ext uri="{9D8B030D-6E8A-4147-A177-3AD203B41FA5}">
                      <a16:colId xmlns:a16="http://schemas.microsoft.com/office/drawing/2014/main" xmlns="" val="4167402227"/>
                    </a:ext>
                  </a:extLst>
                </a:gridCol>
                <a:gridCol w="4964906">
                  <a:extLst>
                    <a:ext uri="{9D8B030D-6E8A-4147-A177-3AD203B41FA5}">
                      <a16:colId xmlns:a16="http://schemas.microsoft.com/office/drawing/2014/main" xmlns="" val="129187725"/>
                    </a:ext>
                  </a:extLst>
                </a:gridCol>
              </a:tblGrid>
              <a:tr h="91628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0" baseline="0" dirty="0" smtClean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="0" baseline="0" dirty="0" err="1" smtClean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উদ্ভিদ</a:t>
                      </a:r>
                      <a:r>
                        <a:rPr lang="en-US" sz="4000" b="0" baseline="0" dirty="0" smtClean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ও </a:t>
                      </a:r>
                      <a:r>
                        <a:rPr lang="en-US" sz="4000" b="0" baseline="0" dirty="0" err="1" smtClean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প্রাণী</a:t>
                      </a:r>
                      <a:r>
                        <a:rPr lang="en-US" sz="4000" b="0" baseline="0" dirty="0" smtClean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="0" dirty="0" err="1" smtClean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কীভাবে</a:t>
                      </a:r>
                      <a:r>
                        <a:rPr lang="en-US" sz="4000" b="0" dirty="0" smtClean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="0" dirty="0" err="1" smtClean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পরস্পরের</a:t>
                      </a:r>
                      <a:r>
                        <a:rPr lang="en-US" sz="4000" b="0" dirty="0" smtClean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="0" dirty="0" err="1" smtClean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উপর</a:t>
                      </a:r>
                      <a:r>
                        <a:rPr lang="en-US" sz="4000" b="0" baseline="0" dirty="0" smtClean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="0" baseline="0" dirty="0" err="1" smtClean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নির্ভরশীল</a:t>
                      </a:r>
                      <a:endParaRPr lang="en-US" sz="4000" b="0" dirty="0" smtClean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000" b="0" dirty="0" smtClean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19595862"/>
                  </a:ext>
                </a:extLst>
              </a:tr>
              <a:tr h="9723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err="1" smtClean="0">
                          <a:latin typeface="NikoshBAN" pitchFamily="2" charset="0"/>
                          <a:cs typeface="NikoshBAN" pitchFamily="2" charset="0"/>
                        </a:rPr>
                        <a:t>উদ্ভিদ</a:t>
                      </a:r>
                      <a:r>
                        <a:rPr lang="en-US" sz="4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40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err="1" smtClean="0">
                          <a:latin typeface="NikoshBAN" pitchFamily="2" charset="0"/>
                          <a:cs typeface="NikoshBAN" pitchFamily="2" charset="0"/>
                        </a:rPr>
                        <a:t>প্রাণী</a:t>
                      </a:r>
                      <a:endParaRPr lang="en-US" sz="40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56455854"/>
                  </a:ext>
                </a:extLst>
              </a:tr>
              <a:tr h="9892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কার্বন-ড্রাই-অক্সাইড</a:t>
                      </a:r>
                      <a:endParaRPr lang="en-US" sz="32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অক্সিজেন</a:t>
                      </a:r>
                      <a:endParaRPr lang="en-US" sz="32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10388367"/>
                  </a:ext>
                </a:extLst>
              </a:tr>
              <a:tr h="88275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পুষ্টি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উপাদান</a:t>
                      </a:r>
                      <a:endParaRPr lang="en-US" sz="32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খাদ্য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2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51442962"/>
                  </a:ext>
                </a:extLst>
              </a:tr>
              <a:tr h="88275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বীজের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বিস্তরণ</a:t>
                      </a:r>
                      <a:endParaRPr lang="en-US" sz="32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আশ্রয়</a:t>
                      </a:r>
                      <a:endParaRPr lang="en-US" sz="32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69356052"/>
                  </a:ext>
                </a:extLst>
              </a:tr>
            </a:tbl>
          </a:graphicData>
        </a:graphic>
      </p:graphicFrame>
      <p:pic>
        <p:nvPicPr>
          <p:cNvPr id="6" name="Picture 5" descr="downloa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612" y="273465"/>
            <a:ext cx="2057713" cy="153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595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4536" y="262392"/>
            <a:ext cx="5544616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পাঠ্যপুস্তকের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4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5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পৃষ্ঠা বের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7"/>
          <a:stretch/>
        </p:blipFill>
        <p:spPr>
          <a:xfrm rot="16200000">
            <a:off x="6192555" y="1527457"/>
            <a:ext cx="5458693" cy="45373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"/>
          <a:stretch/>
        </p:blipFill>
        <p:spPr>
          <a:xfrm rot="5400000">
            <a:off x="723240" y="1552791"/>
            <a:ext cx="5458692" cy="44867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9998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079776" y="404667"/>
            <a:ext cx="3888432" cy="76944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শুন্যস্থান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পূরণ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0844" y="1916834"/>
            <a:ext cx="10882859" cy="34163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1. </a:t>
            </a:r>
            <a:r>
              <a:rPr lang="en-US" sz="3600" u="sng" dirty="0">
                <a:latin typeface="NikoshBAN" pitchFamily="2" charset="0"/>
                <a:cs typeface="NikoshBAN" pitchFamily="2" charset="0"/>
              </a:rPr>
              <a:t>                  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2.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________________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3.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মাতৃউদ্ভিদ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বীজের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ছড়িয়ে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পড়াই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dirty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______________</a:t>
            </a:r>
            <a:endParaRPr lang="en-US" sz="3600" dirty="0">
              <a:ln w="0"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4.  ‍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__________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ত্যাগ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96466" y="2061990"/>
            <a:ext cx="2006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পরাগায়নের</a:t>
            </a:r>
            <a:endParaRPr lang="en-US" sz="3600" dirty="0">
              <a:ln w="0">
                <a:solidFill>
                  <a:schemeClr val="tx1"/>
                </a:solidFill>
              </a:ln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76332" y="2892936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আবাস্থল</a:t>
            </a:r>
            <a:endParaRPr lang="en-US" sz="3600" dirty="0">
              <a:ln w="0">
                <a:solidFill>
                  <a:schemeClr val="tx1"/>
                </a:solidFill>
              </a:ln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76610" y="3729926"/>
            <a:ext cx="2227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বীজের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বিস্তরণ</a:t>
            </a:r>
            <a:endParaRPr lang="en-US" sz="3600" dirty="0">
              <a:ln w="0">
                <a:solidFill>
                  <a:schemeClr val="tx1"/>
                </a:solidFill>
              </a:ln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30029" y="4517655"/>
            <a:ext cx="2061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অক্সিজেন</a:t>
            </a:r>
            <a:endParaRPr lang="en-US" sz="3600" dirty="0">
              <a:ln w="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705059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/>
      <p:bldP spid="15" grpId="0"/>
      <p:bldP spid="1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47724" y="1043329"/>
            <a:ext cx="7716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নির্ভরশীল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03425" y="1970492"/>
            <a:ext cx="20792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60944" y="2005091"/>
            <a:ext cx="1767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42080" y="2569883"/>
            <a:ext cx="183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31810" y="2586954"/>
            <a:ext cx="16965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বাতাস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70909" y="3570466"/>
            <a:ext cx="7121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পরাগায়নে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18445" y="5035814"/>
            <a:ext cx="2854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কাঠবিড়ালী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18448" y="4427673"/>
            <a:ext cx="2577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বানর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31810" y="4309440"/>
            <a:ext cx="2964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মৌমাছি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31810" y="5035813"/>
            <a:ext cx="2444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পোকামাকড়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88438" y="2031894"/>
            <a:ext cx="18973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ভুল উত্তর</a:t>
            </a:r>
            <a:endParaRPr lang="en-US" sz="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76966" y="2619016"/>
            <a:ext cx="15633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ভুল উত্তর </a:t>
            </a:r>
            <a:endParaRPr lang="en-US" sz="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781801" y="2927299"/>
            <a:ext cx="12171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dirty="0"/>
          </a:p>
        </p:txBody>
      </p:sp>
      <p:sp>
        <p:nvSpPr>
          <p:cNvPr id="28" name="TextBox 27"/>
          <p:cNvSpPr txBox="1"/>
          <p:nvPr/>
        </p:nvSpPr>
        <p:spPr>
          <a:xfrm>
            <a:off x="1930925" y="2624231"/>
            <a:ext cx="16903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ভুল উত্তর</a:t>
            </a:r>
            <a:endParaRPr lang="en-US" sz="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14103" y="4458447"/>
            <a:ext cx="16450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ভুল উত্তর</a:t>
            </a:r>
            <a:endParaRPr lang="en-US" sz="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752740" y="5066587"/>
            <a:ext cx="16450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ভুল উত্তর</a:t>
            </a:r>
            <a:endParaRPr lang="en-US" sz="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941109" y="2024285"/>
            <a:ext cx="1668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15667" y="5034565"/>
            <a:ext cx="16881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611588" y="203938"/>
            <a:ext cx="4784271" cy="70788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উত্তরটি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উত্তরপত্রে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831170" y="6008334"/>
            <a:ext cx="2566610" cy="5847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অপশনে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38782" y="4312738"/>
            <a:ext cx="1668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422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20" grpId="0"/>
      <p:bldP spid="20" grpId="1"/>
      <p:bldP spid="26" grpId="0"/>
      <p:bldP spid="26" grpId="1"/>
      <p:bldP spid="28" grpId="0"/>
      <p:bldP spid="28" grpId="1"/>
      <p:bldP spid="29" grpId="0"/>
      <p:bldP spid="29" grpId="1"/>
      <p:bldP spid="30" grpId="0"/>
      <p:bldP spid="30" grpId="1"/>
      <p:bldP spid="32" grpId="0"/>
      <p:bldP spid="32" grpId="1"/>
      <p:bldP spid="2" grpId="0"/>
      <p:bldP spid="2" grpId="1"/>
      <p:bldP spid="24" grpId="0"/>
      <p:bldP spid="2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887496" y="1059320"/>
            <a:ext cx="3520440" cy="614198"/>
          </a:xfrm>
          <a:prstGeom prst="roundRect">
            <a:avLst>
              <a:gd name="adj" fmla="val 0"/>
            </a:avLst>
          </a:prstGeom>
          <a:solidFill>
            <a:srgbClr val="00B05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u="sng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828519" y="1045480"/>
            <a:ext cx="3520440" cy="628038"/>
          </a:xfrm>
          <a:prstGeom prst="roundRect">
            <a:avLst>
              <a:gd name="adj" fmla="val 0"/>
            </a:avLst>
          </a:prstGeom>
          <a:solidFill>
            <a:srgbClr val="00B05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u="sng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4000" u="sng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428877" y="172093"/>
            <a:ext cx="3520440" cy="736979"/>
          </a:xfrm>
          <a:prstGeom prst="roundRect">
            <a:avLst>
              <a:gd name="adj" fmla="val 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83557" y="3852377"/>
            <a:ext cx="50103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পরিবেশ</a:t>
            </a:r>
          </a:p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পাঠাংশ: উদ্ভিদ ও প্রাণীর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পারস্পরিক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নির্ভরশীলতা</a:t>
            </a: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: 50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421721" y="1269368"/>
            <a:ext cx="45720" cy="496841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299519" y="1269368"/>
            <a:ext cx="45720" cy="496841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01555" y="4283264"/>
            <a:ext cx="5090419" cy="2246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নার্গিস আক্তার </a:t>
            </a:r>
            <a:endParaRPr lang="bn-IN" sz="28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bn-IN" sz="28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ফজু খলিফা কান্দি </a:t>
            </a:r>
            <a:r>
              <a:rPr lang="bn-IN" sz="2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 প্রাঃ বিদ্যালয়।</a:t>
            </a:r>
          </a:p>
          <a:p>
            <a:pPr algn="ctr"/>
            <a:r>
              <a:rPr lang="bn-IN" sz="2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শিবচর, </a:t>
            </a:r>
            <a:r>
              <a:rPr lang="bn-IN" sz="28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মাদারিপুর।</a:t>
            </a:r>
          </a:p>
          <a:p>
            <a:pPr algn="ctr"/>
            <a:r>
              <a:rPr lang="bn-IN" sz="28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smtClean="0">
                <a:ln w="0"/>
                <a:solidFill>
                  <a:schemeClr val="tx1"/>
                </a:solidFill>
                <a:latin typeface="+mj-lt"/>
                <a:cs typeface="NikoshBAN" panose="02000000000000000000" pitchFamily="2" charset="0"/>
                <a:hlinkClick r:id="rId2"/>
              </a:rPr>
              <a:t>nargisat1981@gmail.com</a:t>
            </a:r>
            <a:r>
              <a:rPr lang="en-US" sz="1600" dirty="0" smtClean="0">
                <a:ln w="0"/>
                <a:solidFill>
                  <a:schemeClr val="tx1"/>
                </a:solidFill>
                <a:latin typeface="+mj-lt"/>
                <a:cs typeface="NikoshBAN" panose="02000000000000000000" pitchFamily="2" charset="0"/>
              </a:rPr>
              <a:t> </a:t>
            </a:r>
            <a:endParaRPr lang="en-US" sz="28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391" y="2017897"/>
            <a:ext cx="1684504" cy="1992552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24476" y="2017897"/>
            <a:ext cx="1328526" cy="17300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743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1" grpId="0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87317" y="441960"/>
            <a:ext cx="1839929" cy="769441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02259" y="1562730"/>
            <a:ext cx="8251428" cy="5847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নির্ভরশীল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02259" y="2492899"/>
            <a:ext cx="8251428" cy="5847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>
                <a:latin typeface="NikoshBAN" pitchFamily="2" charset="0"/>
                <a:cs typeface="NikoshBAN" pitchFamily="2" charset="0"/>
              </a:rPr>
              <a:t>উদ্ভিদ কীভাবে প্রাণীর উপর নির্ভরশীল?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02259" y="3429003"/>
            <a:ext cx="8251428" cy="5847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পরাগায়ন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02259" y="4365107"/>
            <a:ext cx="8251428" cy="5847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পরাগায়ন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প্রয়োজন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02260" y="5301211"/>
            <a:ext cx="8251428" cy="5847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বীজের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বিস্তরণ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বীজের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বিস্তরণ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প্রয়োজন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7259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4897267" y="2675136"/>
            <a:ext cx="655320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1.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পরস্পরের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নির্ভরশীল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n w="0"/>
                <a:latin typeface="NikoshBAN" pitchFamily="2" charset="0"/>
                <a:cs typeface="NikoshBAN" pitchFamily="2" charset="0"/>
              </a:rPr>
              <a:t>৫ </a:t>
            </a:r>
            <a:r>
              <a:rPr lang="bn-IN" sz="3600" dirty="0" smtClean="0">
                <a:ln w="0"/>
                <a:latin typeface="NikoshBAN" pitchFamily="2" charset="0"/>
                <a:cs typeface="NikoshBAN" pitchFamily="2" charset="0"/>
              </a:rPr>
              <a:t>টি বাক্য লিখ।</a:t>
            </a:r>
          </a:p>
        </p:txBody>
      </p:sp>
      <p:pic>
        <p:nvPicPr>
          <p:cNvPr id="5" name="Picture 4" descr="C:\Users\ATAUR RAHMAN\Desktop\pesha\unnamed-fi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348916" y="1290653"/>
            <a:ext cx="3374677" cy="2768965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927F48B-DB06-46B4-82E3-6B413FD22C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16" y="5004783"/>
            <a:ext cx="11369842" cy="16876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43F9FFF-26CB-4FF5-BCA9-4A81E9F3C9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78060" flipH="1" flipV="1">
            <a:off x="2234887" y="5182472"/>
            <a:ext cx="1320232" cy="10505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4BE7D4E-1F59-4130-B3C4-73E508AE73AA}"/>
              </a:ext>
            </a:extLst>
          </p:cNvPr>
          <p:cNvSpPr txBox="1"/>
          <p:nvPr/>
        </p:nvSpPr>
        <p:spPr>
          <a:xfrm>
            <a:off x="978178" y="341274"/>
            <a:ext cx="4376511" cy="769441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801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24412" y="2250939"/>
            <a:ext cx="3118900" cy="26267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5487" y="4227644"/>
            <a:ext cx="1351857" cy="7606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20986" y="2250940"/>
            <a:ext cx="2798619" cy="26267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49776" y="4306393"/>
            <a:ext cx="872836" cy="734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 descr="1609-tree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0385" y="1870374"/>
            <a:ext cx="3339537" cy="31319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Oval 15"/>
          <p:cNvSpPr/>
          <p:nvPr/>
        </p:nvSpPr>
        <p:spPr>
          <a:xfrm>
            <a:off x="6780616" y="6581336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9860284" y="6573128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mixed-soil_large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7728" y="4881497"/>
            <a:ext cx="8866909" cy="381000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3663335" y="43230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886194" y="4328911"/>
            <a:ext cx="45720" cy="4572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9538857" y="4314843"/>
            <a:ext cx="45720" cy="4572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9846428" y="431484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9240787" y="847088"/>
            <a:ext cx="303886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“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গাছ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লাগাই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অক্সিজেনের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পরিমাণ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বাড়াই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”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656A7ECB-0704-4E79-9B8A-C4D185EE8A3A}"/>
              </a:ext>
            </a:extLst>
          </p:cNvPr>
          <p:cNvSpPr/>
          <p:nvPr/>
        </p:nvSpPr>
        <p:spPr>
          <a:xfrm>
            <a:off x="-133252" y="220113"/>
            <a:ext cx="8707273" cy="185609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ln>
                  <a:solidFill>
                    <a:schemeClr val="tx1"/>
                  </a:solidFill>
                </a:ln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 সবাইকে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A927F48B-DB06-46B4-82E3-6B413FD22C6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34178"/>
            <a:ext cx="12192000" cy="1158222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213FF2B6-112E-448A-9595-CAECB7712DA2}"/>
              </a:ext>
            </a:extLst>
          </p:cNvPr>
          <p:cNvSpPr/>
          <p:nvPr/>
        </p:nvSpPr>
        <p:spPr>
          <a:xfrm>
            <a:off x="11245556" y="4955127"/>
            <a:ext cx="152805" cy="126342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739F3269-39BD-4CF3-BC78-A4D4ADB5F3A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49245" y="5379308"/>
            <a:ext cx="754251" cy="788888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C192E0C8-A6DF-4383-9B1C-0FD6050B6BAF}"/>
              </a:ext>
            </a:extLst>
          </p:cNvPr>
          <p:cNvSpPr/>
          <p:nvPr/>
        </p:nvSpPr>
        <p:spPr>
          <a:xfrm>
            <a:off x="694713" y="5013926"/>
            <a:ext cx="152805" cy="126342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4419D122-4913-4702-A2CE-5DFEB0B921B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14463" flipH="1">
            <a:off x="6172767" y="5217624"/>
            <a:ext cx="970423" cy="78882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843F9FFF-26CB-4FF5-BCA9-4A81E9F3C9B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78060" flipH="1" flipV="1">
            <a:off x="2234887" y="5182472"/>
            <a:ext cx="1320232" cy="105057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F85B09A8-A040-4C3D-AAD9-044EDC92A64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19" y="5848591"/>
            <a:ext cx="1552575" cy="97155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8EE99D44-FB5E-477C-8D0D-E67816E9A9B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410" y="3536558"/>
            <a:ext cx="1913237" cy="183461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2654F6F2-7EFC-4C42-B383-C26446B9AC1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772" y="3699567"/>
            <a:ext cx="1743242" cy="167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516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42 0.09815 C 0.055 0.10024 0.15055 0.10186 0.18916 0.09815 C 0.22777 0.09399 0.19097 0.08473 0.19111 0.07385 C 0.19152 0.06297 0.19111 0.04862 0.19111 0.03149 C 0.19111 0.01459 0.19111 -0.00671 0.19111 -0.02777 " pathEditMode="relative" rAng="0" ptsTypes="AAAAA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61" y="-620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19 0.08843 C 0.04403 0.09468 0.13111 0.10093 0.16514 0.08565 C 0.19931 0.07014 0.16278 0.01574 0.16236 -0.0037 C 0.16208 -0.02338 0.16208 -0.02824 0.16236 -0.03264 " pathEditMode="relative" rAng="0" ptsTypes="AAAA">
                                      <p:cBhvr>
                                        <p:cTn id="2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39" y="-571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667 0.11898 C -0.07944 0.12986 -0.22569 0.14097 -0.28833 0.12361 C -0.35097 0.10625 -0.33152 0.06018 -0.31166 0.01435 " pathEditMode="relative" rAng="0" ptsTypes="AAA">
                                      <p:cBhvr>
                                        <p:cTn id="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89" y="-456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5 0.10903 C -0.12972 0.11412 -0.28694 0.11921 -0.35125 0.11342 C -0.41542 0.10764 -0.36042 0.08889 -0.35917 0.07453 C -0.35764 0.06018 -0.34486 0.04143 -0.34361 0.02708 C -0.34236 0.01273 -0.34958 -0.00533 -0.35125 -0.01158 " pathEditMode="relative" rAng="0" ptsTypes="AAAAA">
                                      <p:cBhvr>
                                        <p:cTn id="2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00" y="-569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1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5999" y="712205"/>
            <a:ext cx="7634514" cy="51067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838475" y="142871"/>
            <a:ext cx="452956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নিচের ছবিটি ভালো করে দেখ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71326" y="142871"/>
            <a:ext cx="526385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ছবিটিতে কী কী দেখতে পা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চ্ছি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88622" y="5818908"/>
            <a:ext cx="8319822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2800" dirty="0">
                <a:latin typeface="NikoshBAN" pitchFamily="2" charset="0"/>
                <a:cs typeface="NikoshBAN" pitchFamily="2" charset="0"/>
              </a:rPr>
              <a:t>একটি পাখি ও কাঠবিড়া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লি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গাছের উপর বসে আছে। খরগোশ খাচ্ছে, গরু ঘাস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2800" dirty="0">
                <a:latin typeface="NikoshBAN" pitchFamily="2" charset="0"/>
                <a:cs typeface="NikoshBAN" pitchFamily="2" charset="0"/>
              </a:rPr>
              <a:t> খাচ্ছে আর প্রজাপতি উড়ে বেড়াচ্ছে। গরুর গোবর উদ্ভিদের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37991" y="5972796"/>
            <a:ext cx="637925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উদ্ভিদ ও প্রাণী একে অপরের উপর নির্ভরশীল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973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6" grpId="0"/>
      <p:bldP spid="6" grpId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261" y="236843"/>
            <a:ext cx="3296893" cy="83099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NikoshBAN" pitchFamily="2" charset="0"/>
                <a:cs typeface="NikoshBAN" pitchFamily="2" charset="0"/>
              </a:rPr>
              <a:t>আজকের পাঠ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07257" y="915066"/>
            <a:ext cx="7912919" cy="49944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30" y="1256259"/>
            <a:ext cx="2883554" cy="51924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07257" y="1539176"/>
            <a:ext cx="649691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উদ্ভিদ ও প্রাণীর পারস্পরিক নির্ভরশীলতা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55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95389" y="3678686"/>
            <a:ext cx="9829801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1.1.2 উদ্ভিদ ও প্রাণীর পারস্পরিক নির্ভরশীলতা ব্যাখ্যা করতে পারবে।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3401260" y="2383434"/>
            <a:ext cx="5112568" cy="523890"/>
          </a:xfrm>
          <a:prstGeom prst="wedgeRoundRectCallout">
            <a:avLst>
              <a:gd name="adj1" fmla="val -54791"/>
              <a:gd name="adj2" fmla="val 181609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পাঠ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85957" y="897097"/>
            <a:ext cx="2813797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671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1609-tre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200" y="2971795"/>
            <a:ext cx="3737472" cy="3505200"/>
          </a:xfrm>
          <a:prstGeom prst="rect">
            <a:avLst/>
          </a:prstGeom>
        </p:spPr>
      </p:pic>
      <p:pic>
        <p:nvPicPr>
          <p:cNvPr id="19" name="Picture 18" descr="3088550616_963c963acf_o.gif"/>
          <p:cNvPicPr>
            <a:picLocks noChangeAspect="1"/>
          </p:cNvPicPr>
          <p:nvPr/>
        </p:nvPicPr>
        <p:blipFill>
          <a:blip r:embed="rId3" cstate="email">
            <a:lum bright="-1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2600" y="4191000"/>
            <a:ext cx="2667000" cy="2438400"/>
          </a:xfrm>
          <a:prstGeom prst="rect">
            <a:avLst/>
          </a:prstGeom>
        </p:spPr>
      </p:pic>
      <p:pic>
        <p:nvPicPr>
          <p:cNvPr id="20" name="Picture 19" descr="Man-in-Suit-Walking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2792" y="3173575"/>
            <a:ext cx="2209799" cy="220979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971800" y="464374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CO</a:t>
            </a:r>
            <a:r>
              <a:rPr lang="en-US" sz="2400" b="1" baseline="-25000" dirty="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696200" y="304354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O</a:t>
            </a:r>
            <a:r>
              <a:rPr lang="en-US" sz="2400" b="1" baseline="-25000" dirty="0"/>
              <a:t>2</a:t>
            </a:r>
          </a:p>
        </p:txBody>
      </p:sp>
      <p:pic>
        <p:nvPicPr>
          <p:cNvPr id="39" name="Picture 38" descr="mixed-soil_larg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588" y="6338450"/>
            <a:ext cx="11158537" cy="381000"/>
          </a:xfrm>
          <a:prstGeom prst="rect">
            <a:avLst/>
          </a:prstGeom>
        </p:spPr>
      </p:pic>
      <p:sp>
        <p:nvSpPr>
          <p:cNvPr id="45" name="Oval 44"/>
          <p:cNvSpPr/>
          <p:nvPr/>
        </p:nvSpPr>
        <p:spPr>
          <a:xfrm>
            <a:off x="6780616" y="6581336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7239000" y="6587196"/>
            <a:ext cx="45720" cy="4572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9372600" y="6573128"/>
            <a:ext cx="45720" cy="4572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9860284" y="6573128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 rot="21103460">
            <a:off x="2938644" y="960384"/>
            <a:ext cx="685800" cy="647700"/>
            <a:chOff x="1295400" y="952500"/>
            <a:chExt cx="685800" cy="647700"/>
          </a:xfrm>
        </p:grpSpPr>
        <p:cxnSp>
          <p:nvCxnSpPr>
            <p:cNvPr id="43" name="Straight Arrow Connector 42"/>
            <p:cNvCxnSpPr/>
            <p:nvPr/>
          </p:nvCxnSpPr>
          <p:spPr>
            <a:xfrm rot="16200000" flipH="1">
              <a:off x="1433732" y="1205132"/>
              <a:ext cx="228600" cy="228600"/>
            </a:xfrm>
            <a:prstGeom prst="straightConnector1">
              <a:avLst/>
            </a:prstGeom>
            <a:ln w="22225">
              <a:solidFill>
                <a:schemeClr val="accent6">
                  <a:lumMod val="50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1524000" y="1066800"/>
              <a:ext cx="304800" cy="228600"/>
            </a:xfrm>
            <a:prstGeom prst="straightConnector1">
              <a:avLst/>
            </a:prstGeom>
            <a:ln w="22225">
              <a:solidFill>
                <a:schemeClr val="accent6">
                  <a:lumMod val="50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rot="16200000" flipH="1">
              <a:off x="1295400" y="1371600"/>
              <a:ext cx="228600" cy="228600"/>
            </a:xfrm>
            <a:prstGeom prst="straightConnector1">
              <a:avLst/>
            </a:prstGeom>
            <a:ln w="22225">
              <a:solidFill>
                <a:schemeClr val="accent6">
                  <a:lumMod val="50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>
              <a:off x="1676400" y="952500"/>
              <a:ext cx="304800" cy="190500"/>
            </a:xfrm>
            <a:prstGeom prst="straightConnector1">
              <a:avLst/>
            </a:prstGeom>
            <a:ln w="22225">
              <a:solidFill>
                <a:schemeClr val="accent6">
                  <a:lumMod val="50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 rot="21103460">
            <a:off x="3538356" y="1363716"/>
            <a:ext cx="685800" cy="647700"/>
            <a:chOff x="1295400" y="952500"/>
            <a:chExt cx="685800" cy="647700"/>
          </a:xfrm>
        </p:grpSpPr>
        <p:cxnSp>
          <p:nvCxnSpPr>
            <p:cNvPr id="52" name="Straight Arrow Connector 51"/>
            <p:cNvCxnSpPr/>
            <p:nvPr/>
          </p:nvCxnSpPr>
          <p:spPr>
            <a:xfrm rot="16200000" flipH="1">
              <a:off x="1433732" y="1205132"/>
              <a:ext cx="228600" cy="228600"/>
            </a:xfrm>
            <a:prstGeom prst="straightConnector1">
              <a:avLst/>
            </a:prstGeom>
            <a:ln w="22225">
              <a:solidFill>
                <a:schemeClr val="accent6">
                  <a:lumMod val="50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>
              <a:off x="1524000" y="1066800"/>
              <a:ext cx="304800" cy="228600"/>
            </a:xfrm>
            <a:prstGeom prst="straightConnector1">
              <a:avLst/>
            </a:prstGeom>
            <a:ln w="22225">
              <a:solidFill>
                <a:schemeClr val="accent6">
                  <a:lumMod val="50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rot="16200000" flipH="1">
              <a:off x="1295400" y="1371600"/>
              <a:ext cx="228600" cy="228600"/>
            </a:xfrm>
            <a:prstGeom prst="straightConnector1">
              <a:avLst/>
            </a:prstGeom>
            <a:ln w="22225">
              <a:solidFill>
                <a:schemeClr val="accent6">
                  <a:lumMod val="50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>
              <a:off x="1676400" y="952500"/>
              <a:ext cx="304800" cy="190500"/>
            </a:xfrm>
            <a:prstGeom prst="straightConnector1">
              <a:avLst/>
            </a:prstGeom>
            <a:ln w="22225">
              <a:solidFill>
                <a:schemeClr val="accent6">
                  <a:lumMod val="50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 rot="21103460">
            <a:off x="4300356" y="1798584"/>
            <a:ext cx="685800" cy="647700"/>
            <a:chOff x="1295400" y="952500"/>
            <a:chExt cx="685800" cy="647700"/>
          </a:xfrm>
        </p:grpSpPr>
        <p:cxnSp>
          <p:nvCxnSpPr>
            <p:cNvPr id="57" name="Straight Arrow Connector 56"/>
            <p:cNvCxnSpPr/>
            <p:nvPr/>
          </p:nvCxnSpPr>
          <p:spPr>
            <a:xfrm rot="16200000" flipH="1">
              <a:off x="1433732" y="1205132"/>
              <a:ext cx="228600" cy="228600"/>
            </a:xfrm>
            <a:prstGeom prst="straightConnector1">
              <a:avLst/>
            </a:prstGeom>
            <a:ln w="22225">
              <a:solidFill>
                <a:schemeClr val="accent6">
                  <a:lumMod val="50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>
              <a:off x="1524000" y="1066800"/>
              <a:ext cx="304800" cy="228600"/>
            </a:xfrm>
            <a:prstGeom prst="straightConnector1">
              <a:avLst/>
            </a:prstGeom>
            <a:ln w="22225">
              <a:solidFill>
                <a:schemeClr val="accent6">
                  <a:lumMod val="50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 rot="16200000" flipH="1">
              <a:off x="1295400" y="1371600"/>
              <a:ext cx="228600" cy="228600"/>
            </a:xfrm>
            <a:prstGeom prst="straightConnector1">
              <a:avLst/>
            </a:prstGeom>
            <a:ln w="22225">
              <a:solidFill>
                <a:schemeClr val="accent6">
                  <a:lumMod val="50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>
              <a:off x="1676400" y="952500"/>
              <a:ext cx="304800" cy="190500"/>
            </a:xfrm>
            <a:prstGeom prst="straightConnector1">
              <a:avLst/>
            </a:prstGeom>
            <a:ln w="22225">
              <a:solidFill>
                <a:schemeClr val="accent6">
                  <a:lumMod val="50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Freeform 60"/>
          <p:cNvSpPr/>
          <p:nvPr/>
        </p:nvSpPr>
        <p:spPr>
          <a:xfrm rot="14627949">
            <a:off x="2906642" y="-275968"/>
            <a:ext cx="5449774" cy="4873764"/>
          </a:xfrm>
          <a:custGeom>
            <a:avLst/>
            <a:gdLst>
              <a:gd name="connsiteX0" fmla="*/ 5398576 w 5724040"/>
              <a:gd name="connsiteY0" fmla="*/ 0 h 4657240"/>
              <a:gd name="connsiteX1" fmla="*/ 423620 w 5724040"/>
              <a:gd name="connsiteY1" fmla="*/ 1642820 h 4657240"/>
              <a:gd name="connsiteX2" fmla="*/ 423620 w 5724040"/>
              <a:gd name="connsiteY2" fmla="*/ 1642820 h 4657240"/>
              <a:gd name="connsiteX3" fmla="*/ 764583 w 5724040"/>
              <a:gd name="connsiteY3" fmla="*/ 3874576 h 4657240"/>
              <a:gd name="connsiteX4" fmla="*/ 826576 w 5724040"/>
              <a:gd name="connsiteY4" fmla="*/ 4076054 h 4657240"/>
              <a:gd name="connsiteX5" fmla="*/ 5724040 w 5724040"/>
              <a:gd name="connsiteY5" fmla="*/ 387458 h 4657240"/>
              <a:gd name="connsiteX0" fmla="*/ 5398576 w 5724040"/>
              <a:gd name="connsiteY0" fmla="*/ 0 h 4657240"/>
              <a:gd name="connsiteX1" fmla="*/ 423620 w 5724040"/>
              <a:gd name="connsiteY1" fmla="*/ 1642820 h 4657240"/>
              <a:gd name="connsiteX2" fmla="*/ 244333 w 5724040"/>
              <a:gd name="connsiteY2" fmla="*/ 2384949 h 4657240"/>
              <a:gd name="connsiteX3" fmla="*/ 764583 w 5724040"/>
              <a:gd name="connsiteY3" fmla="*/ 3874576 h 4657240"/>
              <a:gd name="connsiteX4" fmla="*/ 826576 w 5724040"/>
              <a:gd name="connsiteY4" fmla="*/ 4076054 h 4657240"/>
              <a:gd name="connsiteX5" fmla="*/ 5724040 w 5724040"/>
              <a:gd name="connsiteY5" fmla="*/ 387458 h 4657240"/>
              <a:gd name="connsiteX0" fmla="*/ 5398576 w 5724040"/>
              <a:gd name="connsiteY0" fmla="*/ 0 h 4657240"/>
              <a:gd name="connsiteX1" fmla="*/ 662634 w 5724040"/>
              <a:gd name="connsiteY1" fmla="*/ 2085794 h 4657240"/>
              <a:gd name="connsiteX2" fmla="*/ 244333 w 5724040"/>
              <a:gd name="connsiteY2" fmla="*/ 2384949 h 4657240"/>
              <a:gd name="connsiteX3" fmla="*/ 764583 w 5724040"/>
              <a:gd name="connsiteY3" fmla="*/ 3874576 h 4657240"/>
              <a:gd name="connsiteX4" fmla="*/ 826576 w 5724040"/>
              <a:gd name="connsiteY4" fmla="*/ 4076054 h 4657240"/>
              <a:gd name="connsiteX5" fmla="*/ 5724040 w 5724040"/>
              <a:gd name="connsiteY5" fmla="*/ 387458 h 4657240"/>
              <a:gd name="connsiteX0" fmla="*/ 5494255 w 5819719"/>
              <a:gd name="connsiteY0" fmla="*/ 0 h 4634045"/>
              <a:gd name="connsiteX1" fmla="*/ 758313 w 5819719"/>
              <a:gd name="connsiteY1" fmla="*/ 2085794 h 4634045"/>
              <a:gd name="connsiteX2" fmla="*/ 340012 w 5819719"/>
              <a:gd name="connsiteY2" fmla="*/ 2384949 h 4634045"/>
              <a:gd name="connsiteX3" fmla="*/ 286186 w 5819719"/>
              <a:gd name="connsiteY3" fmla="*/ 3735406 h 4634045"/>
              <a:gd name="connsiteX4" fmla="*/ 922255 w 5819719"/>
              <a:gd name="connsiteY4" fmla="*/ 4076054 h 4634045"/>
              <a:gd name="connsiteX5" fmla="*/ 5819719 w 5819719"/>
              <a:gd name="connsiteY5" fmla="*/ 387458 h 4634045"/>
              <a:gd name="connsiteX0" fmla="*/ 5500110 w 5825574"/>
              <a:gd name="connsiteY0" fmla="*/ 0 h 4577007"/>
              <a:gd name="connsiteX1" fmla="*/ 764168 w 5825574"/>
              <a:gd name="connsiteY1" fmla="*/ 2085794 h 4577007"/>
              <a:gd name="connsiteX2" fmla="*/ 345867 w 5825574"/>
              <a:gd name="connsiteY2" fmla="*/ 2384949 h 4577007"/>
              <a:gd name="connsiteX3" fmla="*/ 256917 w 5825574"/>
              <a:gd name="connsiteY3" fmla="*/ 3393176 h 4577007"/>
              <a:gd name="connsiteX4" fmla="*/ 928110 w 5825574"/>
              <a:gd name="connsiteY4" fmla="*/ 4076054 h 4577007"/>
              <a:gd name="connsiteX5" fmla="*/ 5825574 w 5825574"/>
              <a:gd name="connsiteY5" fmla="*/ 387458 h 4577007"/>
              <a:gd name="connsiteX0" fmla="*/ 5500110 w 5825574"/>
              <a:gd name="connsiteY0" fmla="*/ 0 h 4577007"/>
              <a:gd name="connsiteX1" fmla="*/ 764168 w 5825574"/>
              <a:gd name="connsiteY1" fmla="*/ 2085794 h 4577007"/>
              <a:gd name="connsiteX2" fmla="*/ 345867 w 5825574"/>
              <a:gd name="connsiteY2" fmla="*/ 2384949 h 4577007"/>
              <a:gd name="connsiteX3" fmla="*/ 256917 w 5825574"/>
              <a:gd name="connsiteY3" fmla="*/ 3393176 h 4577007"/>
              <a:gd name="connsiteX4" fmla="*/ 928110 w 5825574"/>
              <a:gd name="connsiteY4" fmla="*/ 4076054 h 4577007"/>
              <a:gd name="connsiteX5" fmla="*/ 5825574 w 5825574"/>
              <a:gd name="connsiteY5" fmla="*/ 387458 h 4577007"/>
              <a:gd name="connsiteX0" fmla="*/ 5500110 w 5825574"/>
              <a:gd name="connsiteY0" fmla="*/ 0 h 4577007"/>
              <a:gd name="connsiteX1" fmla="*/ 764168 w 5825574"/>
              <a:gd name="connsiteY1" fmla="*/ 2085794 h 4577007"/>
              <a:gd name="connsiteX2" fmla="*/ 345867 w 5825574"/>
              <a:gd name="connsiteY2" fmla="*/ 2384949 h 4577007"/>
              <a:gd name="connsiteX3" fmla="*/ 256917 w 5825574"/>
              <a:gd name="connsiteY3" fmla="*/ 3393176 h 4577007"/>
              <a:gd name="connsiteX4" fmla="*/ 928110 w 5825574"/>
              <a:gd name="connsiteY4" fmla="*/ 4076054 h 4577007"/>
              <a:gd name="connsiteX5" fmla="*/ 5825574 w 5825574"/>
              <a:gd name="connsiteY5" fmla="*/ 387458 h 4577007"/>
              <a:gd name="connsiteX0" fmla="*/ 5599333 w 5924797"/>
              <a:gd name="connsiteY0" fmla="*/ 0 h 4572905"/>
              <a:gd name="connsiteX1" fmla="*/ 863391 w 5924797"/>
              <a:gd name="connsiteY1" fmla="*/ 2085794 h 4572905"/>
              <a:gd name="connsiteX2" fmla="*/ 445090 w 5924797"/>
              <a:gd name="connsiteY2" fmla="*/ 2384949 h 4572905"/>
              <a:gd name="connsiteX3" fmla="*/ 97040 w 5924797"/>
              <a:gd name="connsiteY3" fmla="*/ 3368562 h 4572905"/>
              <a:gd name="connsiteX4" fmla="*/ 1027333 w 5924797"/>
              <a:gd name="connsiteY4" fmla="*/ 4076054 h 4572905"/>
              <a:gd name="connsiteX5" fmla="*/ 5924797 w 5924797"/>
              <a:gd name="connsiteY5" fmla="*/ 387458 h 4572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4797" h="4572905">
                <a:moveTo>
                  <a:pt x="5599333" y="0"/>
                </a:moveTo>
                <a:lnTo>
                  <a:pt x="863391" y="2085794"/>
                </a:lnTo>
                <a:lnTo>
                  <a:pt x="445090" y="2384949"/>
                </a:lnTo>
                <a:cubicBezTo>
                  <a:pt x="501917" y="2756908"/>
                  <a:pt x="0" y="3086711"/>
                  <a:pt x="97040" y="3368562"/>
                </a:cubicBezTo>
                <a:cubicBezTo>
                  <a:pt x="179430" y="3289449"/>
                  <a:pt x="56040" y="4572905"/>
                  <a:pt x="1027333" y="4076054"/>
                </a:cubicBezTo>
                <a:cubicBezTo>
                  <a:pt x="1998626" y="3579203"/>
                  <a:pt x="3889353" y="1941163"/>
                  <a:pt x="5924797" y="387458"/>
                </a:cubicBezTo>
              </a:path>
            </a:pathLst>
          </a:custGeom>
          <a:solidFill>
            <a:schemeClr val="accent6">
              <a:lumMod val="60000"/>
              <a:lumOff val="40000"/>
              <a:alpha val="17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4974225" y="91583"/>
            <a:ext cx="412742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ছবিটিতে কী কী দেখতে পা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চ্ছি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926914" y="687680"/>
            <a:ext cx="4896968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অক্সিজেন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ত্যাগ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অক্সিজেন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039352" y="641772"/>
            <a:ext cx="5583425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কার্বন-ড্রাই-অক্সাইড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ত্যাগ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কার্বন-ড্রাই-অক্সাইড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721695" y="431919"/>
            <a:ext cx="4364374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তৈরির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সূর্যের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আলো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ত্যাগ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কার্বন-ড্রাই-অক্সাইড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পুষ্টি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উপাদানের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নির্ভরশীল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497380" y="46061"/>
            <a:ext cx="541349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নির্ভরশীল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220915" y="63799"/>
            <a:ext cx="586498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নির্ভরশীল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430377" y="490551"/>
            <a:ext cx="5309193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ত্যাগ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অক্সিজেন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শ্বাস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গ্রহণের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অক্সিজেনের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নির্ভরশীল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1" name="Oval 70"/>
          <p:cNvSpPr/>
          <p:nvPr/>
        </p:nvSpPr>
        <p:spPr>
          <a:xfrm>
            <a:off x="1494689" y="-79968"/>
            <a:ext cx="1587365" cy="1600200"/>
          </a:xfrm>
          <a:prstGeom prst="ellipse">
            <a:avLst/>
          </a:prstGeom>
          <a:gradFill flip="none" rotWithShape="1">
            <a:gsLst>
              <a:gs pos="2600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387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10798 0.03307 0.21597 0.06637 0.28923 0.04718 C 0.3625 0.02798 0.40121 -0.04348 0.4401 -0.11471 " pathEditMode="relative" ptsTypes="a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104 -0.04417 -0.20781 -0.08812 -0.26927 -0.08395 C -0.33073 -0.07979 -0.35 -0.02775 -0.36927 0.02451 " pathEditMode="relative" ptsTypes="aaA">
                                      <p:cBhvr>
                                        <p:cTn id="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5 -2.96296E-6 C 0.04277 0.00185 0.11305 0.00371 0.14152 -2.96296E-6 C 0.17013 -0.0037 0.14291 -0.01227 0.14319 -0.02245 C 0.14333 -0.03264 0.14319 -0.04583 0.14319 -0.06157 C 0.14319 -0.07731 0.14319 -0.09722 0.14319 -0.1169 " pathEditMode="relative" rAng="0" ptsTypes="AAAAA">
                                      <p:cBhvr>
                                        <p:cTn id="2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97" y="-574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2.59259E-6 C 0.0357 0.0044 0.08403 0.00879 0.10292 -0.00209 C 0.12195 -0.01297 0.10153 -0.05162 0.10139 -0.06551 C 0.10125 -0.0794 0.10125 -0.08287 0.10139 -0.08611 " pathEditMode="relative" rAng="0" ptsTypes="AAAA">
                                      <p:cBhvr>
                                        <p:cTn id="2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67" y="-407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75 4.44444E-6 C -0.02055 0.00972 -0.05972 0.01944 -0.07653 0.00416 C -0.09347 -0.01112 -0.08819 -0.05186 -0.08278 -0.09237 " pathEditMode="relative" rAng="0" ptsTypes="AAA">
                                      <p:cBhvr>
                                        <p:cTn id="2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47" y="-402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5 4.44444E-6 C -0.04569 0.00486 -0.10889 0.00972 -0.13472 0.00416 C -0.16069 -0.00139 -0.13833 -0.01922 -0.13792 -0.03287 C -0.13736 -0.04653 -0.13208 -0.06436 -0.13167 -0.07801 C -0.13111 -0.09167 -0.13403 -0.1088 -0.13472 -0.11482 " pathEditMode="relative" rAng="0" ptsTypes="AAAAA">
                                      <p:cBhvr>
                                        <p:cTn id="2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50" y="-541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-9.70398E-6 L 0.44999 0.32192 " pathEditMode="relative" ptsTypes="AA">
                                      <p:cBhvr>
                                        <p:cTn id="3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-9.70398E-6 L 0.44999 0.32192 " pathEditMode="relative" ptsTypes="AA">
                                      <p:cBhvr>
                                        <p:cTn id="3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7.40741E-7 L 0.4059 0.2794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95" y="1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4" grpId="0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64" grpId="0"/>
      <p:bldP spid="64" grpId="1"/>
      <p:bldP spid="65" grpId="0"/>
      <p:bldP spid="65" grpId="1"/>
      <p:bldP spid="66" grpId="0"/>
      <p:bldP spid="66" grpId="1"/>
      <p:bldP spid="67" grpId="0"/>
      <p:bldP spid="68" grpId="0"/>
      <p:bldP spid="69" grpId="0"/>
      <p:bldP spid="69" grpId="1"/>
      <p:bldP spid="70" grpId="0"/>
      <p:bldP spid="7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8000" y="4129664"/>
            <a:ext cx="7412181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শ্বাস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গ্রহণের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34295" y="483357"/>
            <a:ext cx="2516450" cy="769441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কাজ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58000" y="5251160"/>
            <a:ext cx="7412181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শ্বাস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গ্রহণের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অক্সিজেন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9"/>
          <a:stretch/>
        </p:blipFill>
        <p:spPr>
          <a:xfrm flipH="1">
            <a:off x="4024829" y="1490381"/>
            <a:ext cx="3706409" cy="25871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714605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82876" y="273590"/>
            <a:ext cx="642929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নির্ভরশীল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75479" y="5907343"/>
            <a:ext cx="668683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নির্ভরশীল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0767" y="1352976"/>
            <a:ext cx="4604817" cy="38619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12" descr="ফড়িং-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>
            <a:off x="2329117" y="1805633"/>
            <a:ext cx="1195939" cy="117754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9984" y="1995834"/>
            <a:ext cx="1865376" cy="1240536"/>
          </a:xfrm>
          <a:prstGeom prst="rect">
            <a:avLst/>
          </a:prstGeom>
        </p:spPr>
      </p:pic>
      <p:pic>
        <p:nvPicPr>
          <p:cNvPr id="23" name="Picture 22" descr="grass.gi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168" y="1352976"/>
            <a:ext cx="5365073" cy="38619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4" name="TextBox 23"/>
          <p:cNvSpPr txBox="1"/>
          <p:nvPr/>
        </p:nvSpPr>
        <p:spPr>
          <a:xfrm>
            <a:off x="2124786" y="5857797"/>
            <a:ext cx="820301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ঘাস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ফড়িং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ঘাস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খাচ্ছে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কাঠবিড়ালি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পেয়ারা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খাচ্ছে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12321" y="273590"/>
            <a:ext cx="602794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পাচ্ছি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733" y="2020057"/>
            <a:ext cx="1790700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518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24" grpId="0"/>
      <p:bldP spid="24" grpId="1"/>
      <p:bldP spid="10" grpId="0"/>
      <p:bldP spid="1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8480" y="3307522"/>
            <a:ext cx="3329156" cy="25607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4012" y="725435"/>
            <a:ext cx="3426513" cy="23365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66734" y="6078968"/>
            <a:ext cx="1110138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আবাস্থল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বানর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কাঠবিড়ালী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পোকামাকড়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গাছে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বাস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03421" y="77437"/>
            <a:ext cx="565076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পাচ্ছি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8481" y="722638"/>
            <a:ext cx="3329158" cy="23208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44011" y="3325698"/>
            <a:ext cx="3426513" cy="25181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856441" y="6051339"/>
            <a:ext cx="911159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বানর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কাঠবিড়ালী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পাখি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পোকামাকড়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গাছের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ডালে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00273" y="93559"/>
            <a:ext cx="64292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নির্ভরশীল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85924" y="6068252"/>
            <a:ext cx="734876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বাসস্থানের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নির্ভরশীল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626197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10" grpId="0"/>
      <p:bldP spid="10" grpId="1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778</Words>
  <Application>Microsoft Office PowerPoint</Application>
  <PresentationFormat>Widescreen</PresentationFormat>
  <Paragraphs>141</Paragraphs>
  <Slides>22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Nargis Akter</dc:creator>
  <cp:lastModifiedBy>Mohammad Kowsar Miah</cp:lastModifiedBy>
  <cp:revision>70</cp:revision>
  <dcterms:created xsi:type="dcterms:W3CDTF">2019-11-01T16:25:23Z</dcterms:created>
  <dcterms:modified xsi:type="dcterms:W3CDTF">2020-12-18T14:48:59Z</dcterms:modified>
</cp:coreProperties>
</file>