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Tw Cen MT" panose="020B0602020104020603" pitchFamily="3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SutonnyMJ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057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0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6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1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7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9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2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8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921C-C541-4E48-85E9-B597AD5EBD29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7224-DC3C-418D-8037-7441924E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hfuzardpe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59"/>
            <a:ext cx="10896600" cy="1752601"/>
          </a:xfrm>
          <a:noFill/>
          <a:ln>
            <a:noFill/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mtClean="0">
                <a:solidFill>
                  <a:srgbClr val="FF0000"/>
                </a:solidFill>
                <a:latin typeface="SutonnyMJ" pitchFamily="2" charset="0"/>
              </a:rPr>
              <a:t>আজকের ক্লাসে সবাইকে লাল গোলাপ ফুলের শুভেচ্ছা</a:t>
            </a:r>
            <a:endParaRPr lang="en-US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05" y="2183130"/>
            <a:ext cx="3729990" cy="37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806" y="2049516"/>
            <a:ext cx="458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SutonnyMJ" pitchFamily="2" charset="0"/>
              </a:rPr>
              <a:t>শব্দের অর্থ গুলো জেনে নিই </a:t>
            </a:r>
            <a:endParaRPr lang="en-US" sz="400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136" y="3120008"/>
            <a:ext cx="572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SutonnyMJ" pitchFamily="2" charset="0"/>
              </a:rPr>
              <a:t>নবীন যাত্রী  -  যারা নতুন যুগের শিশু </a:t>
            </a:r>
            <a:endParaRPr lang="en-US" sz="400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0344" y="2049516"/>
            <a:ext cx="458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  <a:latin typeface="SutonnyMJ" pitchFamily="2" charset="0"/>
              </a:rPr>
              <a:t>বিপরীত শব্দগুলো জেনে নিই</a:t>
            </a:r>
            <a:r>
              <a:rPr lang="en-US" sz="4000" smtClean="0">
                <a:latin typeface="SutonnyMJ" pitchFamily="2" charset="0"/>
              </a:rPr>
              <a:t> </a:t>
            </a:r>
            <a:endParaRPr lang="en-US" sz="400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0344" y="2978119"/>
            <a:ext cx="4966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SutonnyMJ" pitchFamily="2" charset="0"/>
              </a:rPr>
              <a:t>শব্দ 			বিপরীত শব্দ</a:t>
            </a:r>
          </a:p>
          <a:p>
            <a:r>
              <a:rPr lang="en-US" sz="4000" smtClean="0">
                <a:solidFill>
                  <a:srgbClr val="002060"/>
                </a:solidFill>
                <a:latin typeface="SutonnyMJ" pitchFamily="2" charset="0"/>
              </a:rPr>
              <a:t>শেষ 			শুরু </a:t>
            </a:r>
          </a:p>
          <a:p>
            <a:r>
              <a:rPr lang="en-US" sz="4000" smtClean="0">
                <a:solidFill>
                  <a:srgbClr val="002060"/>
                </a:solidFill>
                <a:latin typeface="SutonnyMJ" pitchFamily="2" charset="0"/>
              </a:rPr>
              <a:t>মরা 			বাঁচা </a:t>
            </a:r>
          </a:p>
          <a:p>
            <a:r>
              <a:rPr lang="en-US" sz="4000" smtClean="0">
                <a:solidFill>
                  <a:srgbClr val="002060"/>
                </a:solidFill>
                <a:latin typeface="SutonnyMJ" pitchFamily="2" charset="0"/>
              </a:rPr>
              <a:t>নবীন 			প্রবীন  </a:t>
            </a:r>
            <a:endParaRPr lang="en-US" sz="400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786" y="2321005"/>
            <a:ext cx="83084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SutonnyMJ" pitchFamily="2" charset="0"/>
              </a:rPr>
              <a:t>দলীয় কাজঃ</a:t>
            </a:r>
          </a:p>
          <a:p>
            <a:pPr algn="ctr"/>
            <a:r>
              <a:rPr lang="en-US" sz="6000" smtClean="0">
                <a:latin typeface="SutonnyMJ" pitchFamily="2" charset="0"/>
              </a:rPr>
              <a:t>মুক্তিযুদ্ধ সম্পর্কে ৫ টি বাক্য লিখ </a:t>
            </a:r>
          </a:p>
          <a:p>
            <a:endParaRPr lang="en-US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2" y="898635"/>
            <a:ext cx="10469276" cy="50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440" y="152400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মোঃ মাহফুজার রহমান</a:t>
            </a:r>
          </a:p>
          <a:p>
            <a:r>
              <a:rPr lang="en-US" sz="360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সহকারী শিক্ষক</a:t>
            </a:r>
          </a:p>
          <a:p>
            <a:r>
              <a:rPr lang="en-US" sz="360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মুকুন্দপুর গড়েয়াহাট সপ্রাবি</a:t>
            </a:r>
          </a:p>
          <a:p>
            <a:r>
              <a:rPr lang="en-US" sz="360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কাহারোল,দিনাজপুর</a:t>
            </a:r>
          </a:p>
          <a:p>
            <a:r>
              <a:rPr lang="en-US" sz="360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ই-মেইলঃ </a:t>
            </a:r>
            <a:r>
              <a:rPr lang="en-US" sz="360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mahfuzardpe@gmail.com</a:t>
            </a:r>
            <a:endParaRPr lang="en-US" sz="3600" smtClean="0">
              <a:ln>
                <a:solidFill>
                  <a:srgbClr val="FF0000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মোবাইলঃ ০১৭২৩৬৯৫৫৪৭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0" y="152400"/>
            <a:ext cx="22860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0920" y="3721120"/>
            <a:ext cx="8366760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defTabSz="1768475">
              <a:tabLst>
                <a:tab pos="1431925" algn="l"/>
              </a:tabLst>
            </a:pPr>
            <a:r>
              <a:rPr lang="en-US" sz="3600" smtClean="0">
                <a:ln>
                  <a:solidFill>
                    <a:srgbClr val="C00000"/>
                  </a:solidFill>
                </a:ln>
                <a:latin typeface="SutonnyMJ" pitchFamily="2" charset="0"/>
              </a:rPr>
              <a:t>শ্রেণি 	: ৪র্থ </a:t>
            </a:r>
          </a:p>
          <a:p>
            <a:pPr defTabSz="1768475">
              <a:tabLst>
                <a:tab pos="1431925" algn="l"/>
              </a:tabLst>
            </a:pPr>
            <a:r>
              <a:rPr lang="en-US" sz="3600" smtClean="0">
                <a:ln>
                  <a:solidFill>
                    <a:srgbClr val="C00000"/>
                  </a:solidFill>
                </a:ln>
                <a:latin typeface="SutonnyMJ" pitchFamily="2" charset="0"/>
              </a:rPr>
              <a:t>বিষয় 	: বাংলা </a:t>
            </a:r>
          </a:p>
          <a:p>
            <a:pPr defTabSz="1768475">
              <a:tabLst>
                <a:tab pos="1431925" algn="l"/>
              </a:tabLst>
            </a:pPr>
            <a:r>
              <a:rPr lang="en-US" sz="3600" smtClean="0">
                <a:ln>
                  <a:solidFill>
                    <a:srgbClr val="C00000"/>
                  </a:solidFill>
                </a:ln>
                <a:latin typeface="SutonnyMJ" pitchFamily="2" charset="0"/>
              </a:rPr>
              <a:t>পাঠ 	: মুক্তির ছড়া</a:t>
            </a:r>
          </a:p>
          <a:p>
            <a:pPr defTabSz="1768475">
              <a:tabLst>
                <a:tab pos="1431925" algn="l"/>
              </a:tabLst>
            </a:pPr>
            <a:r>
              <a:rPr lang="en-US" sz="3600" smtClean="0">
                <a:ln>
                  <a:solidFill>
                    <a:srgbClr val="C00000"/>
                  </a:solidFill>
                </a:ln>
                <a:latin typeface="SutonnyMJ" pitchFamily="2" charset="0"/>
              </a:rPr>
              <a:t>পাঠ্যাংশ 	: তোমার বাংলা------তোমাকে  শোনাই ছড়া ।</a:t>
            </a:r>
            <a:r>
              <a:rPr lang="en-US" sz="3600" smtClean="0">
                <a:latin typeface="SutonnyMJ" pitchFamily="2" charset="0"/>
              </a:rPr>
              <a:t> </a:t>
            </a:r>
            <a:endParaRPr lang="en-US" sz="360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264390" y="6029444"/>
            <a:ext cx="122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41374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179" y="1284624"/>
            <a:ext cx="95381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7030A0"/>
                </a:solidFill>
              </a:rPr>
              <a:t>শিখন ফল</a:t>
            </a:r>
          </a:p>
          <a:p>
            <a:r>
              <a:rPr lang="en-US" sz="3200" smtClean="0">
                <a:solidFill>
                  <a:srgbClr val="7030A0"/>
                </a:solidFill>
              </a:rPr>
              <a:t>শোনাঃ    উচ্চারিত পঠিত বাক্য শুনে বলতে পারবে ।</a:t>
            </a:r>
          </a:p>
          <a:p>
            <a:r>
              <a:rPr lang="en-US" sz="3200" smtClean="0">
                <a:solidFill>
                  <a:srgbClr val="7030A0"/>
                </a:solidFill>
              </a:rPr>
              <a:t>বলাঃ     পাঠ্য কবিতা সঠিক ছন্দে আবৃতি করতে পারবে ।</a:t>
            </a:r>
          </a:p>
          <a:p>
            <a:r>
              <a:rPr lang="en-US" sz="3200" smtClean="0">
                <a:solidFill>
                  <a:srgbClr val="7030A0"/>
                </a:solidFill>
              </a:rPr>
              <a:t>পড়াঃ    পাঠে ব্যবহৃত বাক্য স্পষ্ট স্বরে ও প্রমিত উচ্চারনে পড়তে পারবে ।</a:t>
            </a:r>
          </a:p>
          <a:p>
            <a:r>
              <a:rPr lang="en-US" sz="3200" smtClean="0">
                <a:solidFill>
                  <a:srgbClr val="7030A0"/>
                </a:solidFill>
              </a:rPr>
              <a:t>লেখাঃ    পঠিত ছড়ার বিষয়ে প্রশ্নের উত্তর শুদ্ধভাবে লিখতে পারবে । </a:t>
            </a:r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264390" y="6029444"/>
            <a:ext cx="122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295271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173" y="908196"/>
            <a:ext cx="11587655" cy="5041609"/>
            <a:chOff x="204952" y="1158763"/>
            <a:chExt cx="11587655" cy="50416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52" y="1158764"/>
              <a:ext cx="3835652" cy="504160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441" y="3657598"/>
              <a:ext cx="3160166" cy="25427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335" y="3657599"/>
              <a:ext cx="4442375" cy="25427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335" y="1158764"/>
              <a:ext cx="4442375" cy="24988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441" y="1158763"/>
              <a:ext cx="3160166" cy="249883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665890" y="0"/>
            <a:ext cx="886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SutonnyMJ" pitchFamily="2" charset="0"/>
              </a:rPr>
              <a:t>ছবি গুলো দেখ </a:t>
            </a:r>
            <a:endParaRPr lang="en-US" sz="540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4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394" y="2644170"/>
            <a:ext cx="7583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n>
                  <a:solidFill>
                    <a:srgbClr val="FF0000"/>
                  </a:solidFill>
                </a:ln>
                <a:latin typeface="SutonnyMJ" pitchFamily="2" charset="0"/>
              </a:rPr>
              <a:t>মুক্তির ছড়া </a:t>
            </a:r>
            <a:endParaRPr lang="en-US" sz="9600">
              <a:ln>
                <a:solidFill>
                  <a:srgbClr val="FF0000"/>
                </a:solidFill>
              </a:ln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4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3669" y="902405"/>
            <a:ext cx="5927834" cy="4673126"/>
            <a:chOff x="683669" y="902405"/>
            <a:chExt cx="5927834" cy="46731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20" y="902405"/>
              <a:ext cx="2981486" cy="34075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83669" y="4652201"/>
              <a:ext cx="59278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>
                  <a:latin typeface="SutonnyMJ" pitchFamily="2" charset="0"/>
                </a:rPr>
                <a:t>তোমার বাংলা আমার বাংলা </a:t>
              </a:r>
              <a:endParaRPr lang="en-US" sz="5400">
                <a:latin typeface="SutonnyMJ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35921" y="744750"/>
            <a:ext cx="6369268" cy="4830781"/>
            <a:chOff x="6235921" y="744750"/>
            <a:chExt cx="6369268" cy="4830781"/>
          </a:xfrm>
        </p:grpSpPr>
        <p:sp>
          <p:nvSpPr>
            <p:cNvPr id="4" name="TextBox 3"/>
            <p:cNvSpPr txBox="1"/>
            <p:nvPr/>
          </p:nvSpPr>
          <p:spPr>
            <a:xfrm>
              <a:off x="6677355" y="4652201"/>
              <a:ext cx="59278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>
                  <a:latin typeface="SutonnyMJ" pitchFamily="2" charset="0"/>
                </a:rPr>
                <a:t>সোনার বাংলাদেশ </a:t>
              </a:r>
              <a:endParaRPr lang="en-US" sz="5400">
                <a:latin typeface="SutonnyMJ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21" y="744750"/>
              <a:ext cx="4873515" cy="3324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5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994917"/>
            <a:ext cx="6216869" cy="4531945"/>
            <a:chOff x="73572" y="364296"/>
            <a:chExt cx="6216869" cy="45319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64296"/>
              <a:ext cx="6059214" cy="34624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572" y="3972911"/>
              <a:ext cx="6216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smtClean="0">
                  <a:latin typeface="SutonnyMJ" pitchFamily="2" charset="0"/>
                </a:rPr>
                <a:t>সবুজ সোনালী ফিরোজা রুপালী </a:t>
              </a:r>
              <a:endParaRPr lang="en-US" sz="5400">
                <a:latin typeface="SutonnyMJ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69269" y="994917"/>
            <a:ext cx="5652837" cy="4531945"/>
            <a:chOff x="6369269" y="364296"/>
            <a:chExt cx="5652837" cy="45319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269" y="364296"/>
              <a:ext cx="5652836" cy="346240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69269" y="3972911"/>
              <a:ext cx="56528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smtClean="0">
                  <a:latin typeface="SutonnyMJ" pitchFamily="2" charset="0"/>
                </a:rPr>
                <a:t>রুপের নেই তো শেষ </a:t>
              </a:r>
              <a:endParaRPr lang="en-US" sz="540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6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716" y="1103587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SutonnyMJ" pitchFamily="2" charset="0"/>
              </a:rPr>
              <a:t>আমি তো মরেছি যতবার যায় মরা </a:t>
            </a:r>
            <a:endParaRPr lang="en-US" sz="5400"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16" y="1103586"/>
            <a:ext cx="4035971" cy="2743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16" y="24751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SutonnyMJ" pitchFamily="2" charset="0"/>
              </a:rPr>
              <a:t>নবীন যাত্রী তোমাকে শোনাই ছড়া</a:t>
            </a:r>
            <a:endParaRPr lang="en-US" sz="540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276" y="283779"/>
            <a:ext cx="985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SutonnyMJ" pitchFamily="2" charset="0"/>
              </a:rPr>
              <a:t>পাঠ্য বইয়ের ১৯ পৃষ্ঠা বের কর </a:t>
            </a:r>
            <a:endParaRPr lang="en-US" sz="5400"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07109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93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181</TotalTime>
  <Words>167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 Cen MT</vt:lpstr>
      <vt:lpstr>Arial</vt:lpstr>
      <vt:lpstr>Trebuchet MS</vt:lpstr>
      <vt:lpstr>SutonnyMJ</vt:lpstr>
      <vt:lpstr>Times New Roman</vt:lpstr>
      <vt:lpstr>Circuit</vt:lpstr>
      <vt:lpstr>আজকের ক্লাসে সবাইকে লাল গোলাপ ফুলের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লাল গোলাপ ফুলের শুভেচ্ছা</dc:title>
  <dc:creator>Mahfuzar Rahman</dc:creator>
  <cp:lastModifiedBy>Mahfuzar Rahman</cp:lastModifiedBy>
  <cp:revision>56</cp:revision>
  <dcterms:created xsi:type="dcterms:W3CDTF">2020-12-18T14:47:13Z</dcterms:created>
  <dcterms:modified xsi:type="dcterms:W3CDTF">2020-12-19T05:36:04Z</dcterms:modified>
</cp:coreProperties>
</file>