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sldIdLst>
    <p:sldId id="257" r:id="rId2"/>
    <p:sldId id="280" r:id="rId3"/>
    <p:sldId id="261" r:id="rId4"/>
    <p:sldId id="260" r:id="rId5"/>
    <p:sldId id="277" r:id="rId6"/>
    <p:sldId id="278" r:id="rId7"/>
    <p:sldId id="283" r:id="rId8"/>
    <p:sldId id="282" r:id="rId9"/>
    <p:sldId id="269" r:id="rId10"/>
    <p:sldId id="292" r:id="rId11"/>
    <p:sldId id="293" r:id="rId12"/>
    <p:sldId id="294" r:id="rId13"/>
    <p:sldId id="295" r:id="rId14"/>
    <p:sldId id="296" r:id="rId15"/>
    <p:sldId id="297" r:id="rId16"/>
    <p:sldId id="298" r:id="rId17"/>
    <p:sldId id="285" r:id="rId18"/>
    <p:sldId id="264" r:id="rId19"/>
    <p:sldId id="265" r:id="rId20"/>
    <p:sldId id="274" r:id="rId21"/>
    <p:sldId id="266" r:id="rId2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A1665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6985" autoAdjust="0"/>
    <p:restoredTop sz="96960" autoAdjust="0"/>
  </p:normalViewPr>
  <p:slideViewPr>
    <p:cSldViewPr>
      <p:cViewPr>
        <p:scale>
          <a:sx n="59" d="100"/>
          <a:sy n="59" d="100"/>
        </p:scale>
        <p:origin x="-1626" y="-33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774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263EC4F-1208-4C35-AE88-D302D5BE7DCB}" type="datetimeFigureOut">
              <a:rPr lang="en-US" smtClean="0"/>
              <a:pPr/>
              <a:t>5/31/2018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118A0B5-76FB-478F-B788-E4A42A9F5AFF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18A0B5-76FB-478F-B788-E4A42A9F5AFF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5/31/2018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5/31/2018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5/31/2018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5/31/2018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5/31/2018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5/31/2018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5/31/2018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5/31/2018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5/31/2018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5/31/2018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5/31/2018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F3399"/>
            </a:gs>
            <a:gs pos="25000">
              <a:srgbClr val="FF6633"/>
            </a:gs>
            <a:gs pos="50000">
              <a:srgbClr val="FFFF00"/>
            </a:gs>
            <a:gs pos="75000">
              <a:srgbClr val="01A78F"/>
            </a:gs>
            <a:gs pos="100000">
              <a:srgbClr val="3366FF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5/31/2018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openxmlformats.org/officeDocument/2006/relationships/image" Target="../media/image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457200" y="5410200"/>
            <a:ext cx="8229600" cy="144780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BD" sz="9600" dirty="0" smtClean="0">
                <a:latin typeface="NikoshBAN" pitchFamily="2" charset="0"/>
                <a:cs typeface="NikoshBAN" pitchFamily="2" charset="0"/>
              </a:rPr>
              <a:t>সকলকে</a:t>
            </a:r>
            <a:r>
              <a:rPr lang="en-US" sz="9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9600" dirty="0" smtClean="0">
                <a:latin typeface="NikoshBAN" pitchFamily="2" charset="0"/>
                <a:cs typeface="NikoshBAN" pitchFamily="2" charset="0"/>
              </a:rPr>
              <a:t>শুভেচ্ছা</a:t>
            </a:r>
            <a:endParaRPr lang="en-US" sz="96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4" name="Picture 3" descr="FLWR0219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0600" y="0"/>
            <a:ext cx="7086600" cy="5410200"/>
          </a:xfrm>
          <a:prstGeom prst="rect">
            <a:avLst/>
          </a:prstGeom>
        </p:spPr>
      </p:pic>
    </p:spTree>
  </p:cSld>
  <p:clrMapOvr>
    <a:masterClrMapping/>
  </p:clrMapOvr>
  <p:transition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mobile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0700" y="381000"/>
            <a:ext cx="8204200" cy="5410200"/>
          </a:xfrm>
          <a:prstGeom prst="rect">
            <a:avLst/>
          </a:prstGeom>
          <a:ln w="190500" cap="sq">
            <a:solidFill>
              <a:schemeClr val="accent3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6" name="Flowchart: Terminator 5"/>
          <p:cNvSpPr/>
          <p:nvPr/>
        </p:nvSpPr>
        <p:spPr>
          <a:xfrm>
            <a:off x="3124200" y="6019800"/>
            <a:ext cx="3505200" cy="609600"/>
          </a:xfrm>
          <a:prstGeom prst="flowChartTermina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 smtClean="0">
                <a:latin typeface="NikoshBAN" pitchFamily="2" charset="0"/>
                <a:cs typeface="NikoshBAN" pitchFamily="2" charset="0"/>
              </a:rPr>
              <a:t>যোগাযোগ</a:t>
            </a:r>
            <a:endParaRPr lang="en-US" sz="4400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index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57400" y="381000"/>
            <a:ext cx="4038600" cy="5391739"/>
          </a:xfrm>
          <a:prstGeom prst="rect">
            <a:avLst/>
          </a:prstGeom>
        </p:spPr>
      </p:pic>
      <p:sp>
        <p:nvSpPr>
          <p:cNvPr id="6" name="Flowchart: Preparation 5"/>
          <p:cNvSpPr/>
          <p:nvPr/>
        </p:nvSpPr>
        <p:spPr>
          <a:xfrm>
            <a:off x="2514600" y="6019800"/>
            <a:ext cx="3505200" cy="609600"/>
          </a:xfrm>
          <a:prstGeom prst="flowChartPreparati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000" dirty="0" smtClean="0">
                <a:latin typeface="NikoshBAN" pitchFamily="2" charset="0"/>
                <a:cs typeface="NikoshBAN" pitchFamily="2" charset="0"/>
              </a:rPr>
              <a:t>বিনোদন</a:t>
            </a:r>
            <a:endParaRPr lang="en-US" sz="4000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Documents and Settings\ACER\Desktop\AKTAR-22\2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14400" y="457200"/>
            <a:ext cx="7333102" cy="5443243"/>
          </a:xfrm>
          <a:prstGeom prst="rect">
            <a:avLst/>
          </a:prstGeom>
          <a:noFill/>
        </p:spPr>
      </p:pic>
      <p:sp>
        <p:nvSpPr>
          <p:cNvPr id="6" name="Flowchart: Preparation 5"/>
          <p:cNvSpPr/>
          <p:nvPr/>
        </p:nvSpPr>
        <p:spPr>
          <a:xfrm>
            <a:off x="3124200" y="6096000"/>
            <a:ext cx="3200400" cy="533400"/>
          </a:xfrm>
          <a:prstGeom prst="flowChartPreparati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 smtClean="0">
                <a:latin typeface="NikoshBAN" pitchFamily="2" charset="0"/>
                <a:cs typeface="NikoshBAN" pitchFamily="2" charset="0"/>
              </a:rPr>
              <a:t>শিক্ষা</a:t>
            </a:r>
            <a:endParaRPr lang="en-US" sz="4400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X RAY 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800" y="228600"/>
            <a:ext cx="8534400" cy="5658678"/>
          </a:xfrm>
          <a:prstGeom prst="rect">
            <a:avLst/>
          </a:prstGeom>
        </p:spPr>
      </p:pic>
      <p:sp>
        <p:nvSpPr>
          <p:cNvPr id="6" name="Flowchart: Terminator 5"/>
          <p:cNvSpPr/>
          <p:nvPr/>
        </p:nvSpPr>
        <p:spPr>
          <a:xfrm>
            <a:off x="3200400" y="6096000"/>
            <a:ext cx="3429000" cy="533400"/>
          </a:xfrm>
          <a:prstGeom prst="flowChartTermina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 smtClean="0">
                <a:latin typeface="NikoshBAN" pitchFamily="2" charset="0"/>
                <a:cs typeface="NikoshBAN" pitchFamily="2" charset="0"/>
              </a:rPr>
              <a:t>চিকিৎসা</a:t>
            </a:r>
            <a:endParaRPr lang="en-US" sz="4400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omputre 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800" y="518102"/>
            <a:ext cx="7467600" cy="5593491"/>
          </a:xfrm>
          <a:prstGeom prst="rect">
            <a:avLst/>
          </a:prstGeom>
        </p:spPr>
      </p:pic>
      <p:sp>
        <p:nvSpPr>
          <p:cNvPr id="6" name="Flowchart: Terminator 5"/>
          <p:cNvSpPr/>
          <p:nvPr/>
        </p:nvSpPr>
        <p:spPr>
          <a:xfrm>
            <a:off x="3200400" y="6268452"/>
            <a:ext cx="3352800" cy="457200"/>
          </a:xfrm>
          <a:prstGeom prst="flowChartTermina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গবেষণা</a:t>
            </a:r>
            <a:endParaRPr lang="en-US" sz="3600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traktor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000" y="381000"/>
            <a:ext cx="8551147" cy="5638801"/>
          </a:xfrm>
          <a:prstGeom prst="rect">
            <a:avLst/>
          </a:prstGeom>
        </p:spPr>
      </p:pic>
      <p:sp>
        <p:nvSpPr>
          <p:cNvPr id="6" name="Flowchart: Decision 5"/>
          <p:cNvSpPr/>
          <p:nvPr/>
        </p:nvSpPr>
        <p:spPr>
          <a:xfrm>
            <a:off x="2743200" y="6148136"/>
            <a:ext cx="3429000" cy="609600"/>
          </a:xfrm>
          <a:prstGeom prst="flowChartDecisi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গবেষণা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vlcsnap-2012-03-20-17h11m05s227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4400" y="381000"/>
            <a:ext cx="7391400" cy="6112119"/>
          </a:xfrm>
          <a:prstGeom prst="rect">
            <a:avLst/>
          </a:prstGeom>
          <a:ln w="38100">
            <a:solidFill>
              <a:srgbClr val="00B050"/>
            </a:solidFill>
          </a:ln>
        </p:spPr>
      </p:pic>
      <p:sp>
        <p:nvSpPr>
          <p:cNvPr id="6" name="Flowchart: Terminator 5"/>
          <p:cNvSpPr/>
          <p:nvPr/>
        </p:nvSpPr>
        <p:spPr>
          <a:xfrm>
            <a:off x="2590800" y="6553200"/>
            <a:ext cx="3733800" cy="304800"/>
          </a:xfrm>
          <a:prstGeom prst="flowChartTermina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আবহাওয়া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ounded Rectangle 5"/>
          <p:cNvSpPr/>
          <p:nvPr/>
        </p:nvSpPr>
        <p:spPr>
          <a:xfrm>
            <a:off x="2590800" y="609600"/>
            <a:ext cx="3733800" cy="10668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800" dirty="0" smtClean="0">
                <a:latin typeface="NikoshBAN" pitchFamily="2" charset="0"/>
                <a:cs typeface="NikoshBAN" pitchFamily="2" charset="0"/>
              </a:rPr>
              <a:t>জোড়ায় কাজ</a:t>
            </a:r>
            <a:endParaRPr lang="en-US" sz="48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" name="Down Arrow Callout 6"/>
          <p:cNvSpPr/>
          <p:nvPr/>
        </p:nvSpPr>
        <p:spPr>
          <a:xfrm>
            <a:off x="533400" y="2819400"/>
            <a:ext cx="7924800" cy="2209800"/>
          </a:xfrm>
          <a:prstGeom prst="downArrow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3600" dirty="0" smtClean="0">
                <a:solidFill>
                  <a:schemeClr val="accent2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কোথায় তথ্য ও প্রযুক্তি ব্যবহার করা যেতে পারে </a:t>
            </a:r>
            <a:endParaRPr lang="en-US" sz="3600" dirty="0">
              <a:solidFill>
                <a:schemeClr val="bg1"/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lowchart: Terminator 3"/>
          <p:cNvSpPr/>
          <p:nvPr/>
        </p:nvSpPr>
        <p:spPr>
          <a:xfrm>
            <a:off x="2667000" y="685800"/>
            <a:ext cx="4572000" cy="1219200"/>
          </a:xfrm>
          <a:prstGeom prst="flowChartTermina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b="1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দলীয় কাজ</a:t>
            </a:r>
            <a:endParaRPr lang="en-US" sz="4400" dirty="0"/>
          </a:p>
        </p:txBody>
      </p:sp>
      <p:sp>
        <p:nvSpPr>
          <p:cNvPr id="6" name="Wave 5"/>
          <p:cNvSpPr/>
          <p:nvPr/>
        </p:nvSpPr>
        <p:spPr>
          <a:xfrm>
            <a:off x="838200" y="3200400"/>
            <a:ext cx="7620000" cy="1828800"/>
          </a:xfrm>
          <a:prstGeom prst="wav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36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তথ্য ও যোগাযোগ প্রযু্ক্তির 5টি গুরুত্ব লিখ।</a:t>
            </a:r>
            <a:endParaRPr lang="en-US" sz="3600" dirty="0"/>
          </a:p>
        </p:txBody>
      </p:sp>
    </p:spTree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667000" y="457200"/>
            <a:ext cx="4267200" cy="838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b="1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মূল্যায়ন</a:t>
            </a:r>
            <a:endParaRPr lang="en-US" sz="4400" dirty="0">
              <a:solidFill>
                <a:srgbClr val="FFFF00"/>
              </a:solidFill>
            </a:endParaRPr>
          </a:p>
        </p:txBody>
      </p:sp>
      <p:sp>
        <p:nvSpPr>
          <p:cNvPr id="6" name="Wave 5"/>
          <p:cNvSpPr/>
          <p:nvPr/>
        </p:nvSpPr>
        <p:spPr>
          <a:xfrm>
            <a:off x="1524000" y="1828800"/>
            <a:ext cx="6172200" cy="1447800"/>
          </a:xfrm>
          <a:prstGeom prst="wav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b="1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তথ্য ও প্রযুক্তির ব্যবহারের ২টি ক্ষেত্র বল।</a:t>
            </a:r>
          </a:p>
        </p:txBody>
      </p:sp>
      <p:sp>
        <p:nvSpPr>
          <p:cNvPr id="7" name="Wave 6"/>
          <p:cNvSpPr/>
          <p:nvPr/>
        </p:nvSpPr>
        <p:spPr>
          <a:xfrm>
            <a:off x="1676400" y="3505200"/>
            <a:ext cx="5943600" cy="1676400"/>
          </a:xfrm>
          <a:prstGeom prst="wav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lvl="0" indent="-342900" algn="ctr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bn-BD" b="1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তথ্য ও যোগাযোগ প্রযুক্তির ২ প্রযুক্তির নাম  বল</a:t>
            </a:r>
            <a:r>
              <a:rPr lang="en-US" b="1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?</a:t>
            </a:r>
            <a:endParaRPr lang="bn-BD" b="1" dirty="0" smtClean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lowchart: Alternate Process 2"/>
          <p:cNvSpPr/>
          <p:nvPr/>
        </p:nvSpPr>
        <p:spPr>
          <a:xfrm>
            <a:off x="4572000" y="3429000"/>
            <a:ext cx="4343400" cy="3048000"/>
          </a:xfrm>
          <a:prstGeom prst="flowChartAlternateProcess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bn-BD" sz="24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বিষয়ঃ তথ্য ও যোগাযোগ প্রযুক্তি</a:t>
            </a:r>
          </a:p>
          <a:p>
            <a:r>
              <a:rPr lang="bn-BD" sz="28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শ্রেণীঃ ষষ্ট শ্রেণী</a:t>
            </a:r>
          </a:p>
          <a:p>
            <a:r>
              <a:rPr lang="bn-BD" sz="28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আধ্যায়ঃ প্রথম</a:t>
            </a:r>
          </a:p>
          <a:p>
            <a:r>
              <a:rPr lang="bn-BD" sz="28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সময়ঃ ৫ মিনিট</a:t>
            </a:r>
          </a:p>
          <a:p>
            <a:r>
              <a:rPr lang="bn-BD" sz="28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তারিখঃ </a:t>
            </a:r>
            <a:r>
              <a:rPr lang="en-US" sz="28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১৬</a:t>
            </a:r>
            <a:r>
              <a:rPr lang="bn-BD" sz="28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-০</a:t>
            </a:r>
            <a:r>
              <a:rPr lang="en-US" sz="28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৫</a:t>
            </a:r>
            <a:r>
              <a:rPr lang="bn-BD" sz="28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-২০১</a:t>
            </a:r>
            <a:r>
              <a:rPr lang="en-US" sz="28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৮</a:t>
            </a:r>
            <a:endParaRPr lang="bn-BD" sz="3200" dirty="0" smtClean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  <a:p>
            <a:pPr algn="ctr"/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Flowchart: Alternate Process 3"/>
          <p:cNvSpPr/>
          <p:nvPr/>
        </p:nvSpPr>
        <p:spPr>
          <a:xfrm>
            <a:off x="228600" y="3429000"/>
            <a:ext cx="4191000" cy="3048000"/>
          </a:xfrm>
          <a:prstGeom prst="flowChartAlternateProcess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 err="1" smtClean="0">
                <a:solidFill>
                  <a:srgbClr val="FF0000"/>
                </a:solidFill>
                <a:latin typeface="BurigangaSushreeMJ" pitchFamily="2" charset="0"/>
                <a:cs typeface="BurigangaSushreeMJ" pitchFamily="2" charset="0"/>
              </a:rPr>
              <a:t>we`y¨r</a:t>
            </a:r>
            <a:r>
              <a:rPr lang="en-US" sz="3200" dirty="0" smtClean="0">
                <a:solidFill>
                  <a:srgbClr val="FF0000"/>
                </a:solidFill>
                <a:latin typeface="BurigangaSushreeMJ" pitchFamily="2" charset="0"/>
                <a:cs typeface="BurigangaSushreeMJ" pitchFamily="2" charset="0"/>
              </a:rPr>
              <a:t> P›`ª </a:t>
            </a:r>
            <a:r>
              <a:rPr lang="en-US" sz="3200" dirty="0" err="1" smtClean="0">
                <a:solidFill>
                  <a:srgbClr val="FF0000"/>
                </a:solidFill>
                <a:latin typeface="BurigangaSushreeMJ" pitchFamily="2" charset="0"/>
                <a:cs typeface="BurigangaSushreeMJ" pitchFamily="2" charset="0"/>
              </a:rPr>
              <a:t>ZvjyK`vi</a:t>
            </a:r>
            <a:endParaRPr lang="bn-BD" sz="3600" dirty="0" smtClean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bn-BD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সহকারি শিক্ষক (কম্পিউটার)</a:t>
            </a:r>
            <a:endParaRPr lang="bn-BD" sz="2400" dirty="0" smtClean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en-US" sz="2400" dirty="0" err="1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কলমাকান্দা</a:t>
            </a:r>
            <a:r>
              <a:rPr lang="bn-BD" sz="24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উচ্চ </a:t>
            </a:r>
            <a:r>
              <a:rPr lang="en-US" sz="2400" dirty="0" err="1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বালিকা</a:t>
            </a:r>
            <a:r>
              <a:rPr lang="en-US" sz="24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24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বিদ্যালয়</a:t>
            </a:r>
          </a:p>
          <a:p>
            <a:pPr algn="ctr"/>
            <a:r>
              <a:rPr lang="en-US" sz="2400" dirty="0" err="1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কলমাকান্দা</a:t>
            </a:r>
            <a:r>
              <a:rPr lang="bn-BD" sz="24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, </a:t>
            </a:r>
            <a:r>
              <a:rPr lang="en-US" sz="2400" dirty="0" err="1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নেত্রকোনা</a:t>
            </a:r>
            <a:r>
              <a:rPr lang="bn-BD" sz="24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।</a:t>
            </a:r>
          </a:p>
          <a:p>
            <a:pPr algn="ctr"/>
            <a:r>
              <a:rPr lang="bn-BD" sz="32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মোঃ </a:t>
            </a:r>
            <a:r>
              <a:rPr lang="en-US" sz="32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০১৭৪৫৫৪২৮১৫</a:t>
            </a:r>
          </a:p>
          <a:p>
            <a:pPr algn="ctr"/>
            <a:r>
              <a:rPr lang="en-US" sz="24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Email : bidduth83talukder@gmail.com</a:t>
            </a:r>
            <a:endParaRPr lang="en-US" sz="2400" dirty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6" name="Picture 5" descr="17757158_196157360885552_1881842422778142646_n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800" y="152400"/>
            <a:ext cx="2133600" cy="213360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9" name="Flowchart: Terminator 8"/>
          <p:cNvSpPr/>
          <p:nvPr/>
        </p:nvSpPr>
        <p:spPr>
          <a:xfrm>
            <a:off x="381000" y="2514600"/>
            <a:ext cx="3657600" cy="685800"/>
          </a:xfrm>
          <a:prstGeom prst="flowChartTermina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u="sng" dirty="0" err="1" smtClean="0"/>
              <a:t>শিক্ষক</a:t>
            </a:r>
            <a:r>
              <a:rPr lang="en-US" sz="2800" u="sng" dirty="0" smtClean="0"/>
              <a:t> </a:t>
            </a:r>
            <a:r>
              <a:rPr lang="en-US" sz="2800" u="sng" dirty="0" err="1" smtClean="0"/>
              <a:t>পরিচিতি</a:t>
            </a:r>
            <a:endParaRPr lang="en-US" sz="2800" u="sng" dirty="0"/>
          </a:p>
        </p:txBody>
      </p:sp>
      <p:sp>
        <p:nvSpPr>
          <p:cNvPr id="10" name="Flowchart: Terminator 9"/>
          <p:cNvSpPr/>
          <p:nvPr/>
        </p:nvSpPr>
        <p:spPr>
          <a:xfrm>
            <a:off x="5029200" y="2514600"/>
            <a:ext cx="3429000" cy="609600"/>
          </a:xfrm>
          <a:prstGeom prst="flowChartTermina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u="sng" dirty="0" err="1" smtClean="0"/>
              <a:t>পাঠ</a:t>
            </a:r>
            <a:r>
              <a:rPr lang="en-US" sz="2800" u="sng" dirty="0" smtClean="0"/>
              <a:t> </a:t>
            </a:r>
            <a:r>
              <a:rPr lang="en-US" sz="2800" u="sng" dirty="0" err="1" smtClean="0"/>
              <a:t>পরিচিতি</a:t>
            </a:r>
            <a:endParaRPr lang="en-US" sz="2800" u="sng" dirty="0"/>
          </a:p>
        </p:txBody>
      </p:sp>
      <p:sp>
        <p:nvSpPr>
          <p:cNvPr id="11" name="Rounded Rectangle 10"/>
          <p:cNvSpPr/>
          <p:nvPr/>
        </p:nvSpPr>
        <p:spPr>
          <a:xfrm>
            <a:off x="2971800" y="685800"/>
            <a:ext cx="4876800" cy="1295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7200" dirty="0" smtClean="0">
                <a:latin typeface="NikoshBAN" pitchFamily="2" charset="0"/>
                <a:cs typeface="NikoshBAN" pitchFamily="2" charset="0"/>
              </a:rPr>
              <a:t>পরিচিতি</a:t>
            </a:r>
            <a:endParaRPr lang="en-US" sz="7200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Heart 3"/>
          <p:cNvSpPr/>
          <p:nvPr/>
        </p:nvSpPr>
        <p:spPr>
          <a:xfrm>
            <a:off x="838200" y="609600"/>
            <a:ext cx="7010400" cy="1905000"/>
          </a:xfrm>
          <a:prstGeom prst="hear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lvl="0" indent="-342900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bn-BD" sz="2400" b="1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তথ্য ও যোগাযোগ প্রযুক্তির ২</a:t>
            </a:r>
            <a:r>
              <a:rPr lang="en-US" sz="2400" b="1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 </a:t>
            </a:r>
            <a:r>
              <a:rPr lang="en-US" sz="2400" b="1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টি</a:t>
            </a:r>
            <a:r>
              <a:rPr lang="bn-BD" sz="2400" b="1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প্রযুক্তির নাম  বল</a:t>
            </a:r>
            <a:r>
              <a:rPr lang="en-US" sz="2400" b="1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?</a:t>
            </a:r>
            <a:endParaRPr lang="bn-BD" sz="2400" b="1" dirty="0" smtClean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Wave 4"/>
          <p:cNvSpPr/>
          <p:nvPr/>
        </p:nvSpPr>
        <p:spPr>
          <a:xfrm>
            <a:off x="533400" y="3124200"/>
            <a:ext cx="8153400" cy="1981200"/>
          </a:xfrm>
          <a:prstGeom prst="wav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800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তথ্য ও যোগাযোগ প্রযুক্তি কি কি কাজে ব্যবহার হয় ব্যাখ্যা কর ।</a:t>
            </a:r>
            <a:endParaRPr lang="en-US" sz="2400" dirty="0" smtClean="0">
              <a:solidFill>
                <a:srgbClr val="C00000"/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ransition>
    <p:cover dir="ld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flower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8915400" cy="6858000"/>
          </a:xfrm>
          <a:prstGeom prst="rect">
            <a:avLst/>
          </a:prstGeom>
          <a:ln w="57150">
            <a:solidFill>
              <a:srgbClr val="00B050"/>
            </a:solidFill>
          </a:ln>
          <a:effectLst>
            <a:glow rad="228600">
              <a:schemeClr val="accent5">
                <a:satMod val="175000"/>
                <a:alpha val="40000"/>
              </a:schemeClr>
            </a:glow>
          </a:effectLst>
        </p:spPr>
      </p:pic>
      <p:sp>
        <p:nvSpPr>
          <p:cNvPr id="7" name="TextBox 6"/>
          <p:cNvSpPr txBox="1"/>
          <p:nvPr/>
        </p:nvSpPr>
        <p:spPr>
          <a:xfrm>
            <a:off x="381000" y="2438400"/>
            <a:ext cx="8153400" cy="4342150"/>
          </a:xfrm>
          <a:prstGeom prst="rect">
            <a:avLst/>
          </a:prstGeom>
          <a:noFill/>
          <a:ln w="57150">
            <a:noFill/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txBody>
          <a:bodyPr wrap="square" rtlCol="0">
            <a:prstTxWarp prst="textArchDownPour">
              <a:avLst/>
            </a:prstTxWarp>
            <a:spAutoFit/>
          </a:bodyPr>
          <a:lstStyle/>
          <a:p>
            <a:pPr algn="ctr"/>
            <a:r>
              <a:rPr lang="bn-BD" sz="8800" i="1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ধন্যবাদ</a:t>
            </a:r>
            <a:r>
              <a:rPr lang="bn-BD" sz="8800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 </a:t>
            </a:r>
            <a:endParaRPr lang="en-US" sz="8800" dirty="0">
              <a:solidFill>
                <a:srgbClr val="C00000"/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mobile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000" y="457200"/>
            <a:ext cx="3886200" cy="2743200"/>
          </a:xfrm>
          <a:prstGeom prst="rect">
            <a:avLst/>
          </a:prstGeom>
          <a:ln w="190500" cap="sq">
            <a:solidFill>
              <a:schemeClr val="accent3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6" name="Picture 5" descr="Collage-1 e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24400" y="381000"/>
            <a:ext cx="4038600" cy="2758440"/>
          </a:xfrm>
          <a:prstGeom prst="rect">
            <a:avLst/>
          </a:prstGeom>
        </p:spPr>
      </p:pic>
      <p:pic>
        <p:nvPicPr>
          <p:cNvPr id="9" name="Picture 8" descr="X RAY 5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1000" y="3309937"/>
            <a:ext cx="4145200" cy="3319463"/>
          </a:xfrm>
          <a:prstGeom prst="rect">
            <a:avLst/>
          </a:prstGeom>
        </p:spPr>
      </p:pic>
      <p:pic>
        <p:nvPicPr>
          <p:cNvPr id="10" name="Picture 9" descr="BUS.jp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36123" y="3276600"/>
            <a:ext cx="4255477" cy="3657600"/>
          </a:xfrm>
          <a:prstGeom prst="rect">
            <a:avLst/>
          </a:prstGeom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  <a:prstGeom prst="flowChartAlternateProcess">
            <a:avLst/>
          </a:prstGeom>
          <a:noFill/>
        </p:spPr>
        <p:txBody>
          <a:bodyPr/>
          <a:lstStyle/>
          <a:p>
            <a:endParaRPr lang="bn-BD" dirty="0" smtClean="0">
              <a:solidFill>
                <a:srgbClr val="00B050"/>
              </a:solidFill>
              <a:latin typeface="NikoshBAN" pitchFamily="2" charset="0"/>
              <a:cs typeface="NikoshBAN" pitchFamily="2" charset="0"/>
            </a:endParaRPr>
          </a:p>
          <a:p>
            <a:pPr algn="ctr">
              <a:buNone/>
            </a:pPr>
            <a:endParaRPr lang="en-US" sz="4000" b="1" dirty="0" smtClean="0">
              <a:solidFill>
                <a:srgbClr val="00B050"/>
              </a:solidFill>
              <a:latin typeface="NikoshBAN" pitchFamily="2" charset="0"/>
              <a:cs typeface="NikoshBAN" pitchFamily="2" charset="0"/>
            </a:endParaRPr>
          </a:p>
          <a:p>
            <a:pPr lvl="6" algn="ctr"/>
            <a:endParaRPr lang="bn-BD" dirty="0" smtClean="0">
              <a:solidFill>
                <a:srgbClr val="00B05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81000" y="3505200"/>
            <a:ext cx="8382000" cy="919401"/>
          </a:xfrm>
          <a:prstGeom prst="flowChartAlternateProcess">
            <a:avLst/>
          </a:prstGeom>
          <a:blipFill>
            <a:blip r:embed="rId2"/>
            <a:tile tx="0" ty="0" sx="100000" sy="100000" flip="none" algn="tl"/>
          </a:blipFill>
          <a:ln w="57150">
            <a:solidFill>
              <a:schemeClr val="tx1"/>
            </a:solidFill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pPr algn="ctr"/>
            <a:r>
              <a:rPr lang="bn-BD" sz="48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তথ্য ও যোগাযোগ প্রযুক্তির ধারণা </a:t>
            </a:r>
            <a:endParaRPr lang="en-US" sz="4800" dirty="0">
              <a:solidFill>
                <a:schemeClr val="bg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8" name="Flowchart: Decision 7"/>
          <p:cNvSpPr/>
          <p:nvPr/>
        </p:nvSpPr>
        <p:spPr>
          <a:xfrm>
            <a:off x="2057400" y="1219200"/>
            <a:ext cx="5410200" cy="1371600"/>
          </a:xfrm>
          <a:prstGeom prst="flowChartDecisi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 err="1" smtClean="0"/>
              <a:t>শিরোনাম</a:t>
            </a:r>
            <a:endParaRPr lang="en-US" sz="4400" dirty="0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lowchart: Preparation 5"/>
          <p:cNvSpPr/>
          <p:nvPr/>
        </p:nvSpPr>
        <p:spPr>
          <a:xfrm>
            <a:off x="1828800" y="457200"/>
            <a:ext cx="5486400" cy="1295400"/>
          </a:xfrm>
          <a:prstGeom prst="flowChartPreparati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60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শিখন ফল </a:t>
            </a:r>
            <a:endParaRPr lang="en-US" sz="6000" dirty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" name="Flowchart: Terminator 6"/>
          <p:cNvSpPr/>
          <p:nvPr/>
        </p:nvSpPr>
        <p:spPr>
          <a:xfrm>
            <a:off x="762000" y="2057400"/>
            <a:ext cx="7772400" cy="914400"/>
          </a:xfrm>
          <a:prstGeom prst="flowChartTermina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3600" b="1" dirty="0" smtClean="0">
                <a:latin typeface="NikoshBAN" pitchFamily="2" charset="0"/>
                <a:cs typeface="NikoshBAN" pitchFamily="2" charset="0"/>
              </a:rPr>
              <a:t>1। </a:t>
            </a:r>
            <a:r>
              <a:rPr lang="bn-BD" sz="2800" b="1" dirty="0" smtClean="0">
                <a:latin typeface="NikoshBAN" pitchFamily="2" charset="0"/>
                <a:cs typeface="NikoshBAN" pitchFamily="2" charset="0"/>
              </a:rPr>
              <a:t>উপাত্ত আর তথ্যের মধ্যে পার্থক্য  করতে পারবে।</a:t>
            </a:r>
            <a:endParaRPr lang="en-US" sz="36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8" name="Flowchart: Terminator 7"/>
          <p:cNvSpPr/>
          <p:nvPr/>
        </p:nvSpPr>
        <p:spPr>
          <a:xfrm>
            <a:off x="914400" y="3276600"/>
            <a:ext cx="7543800" cy="1066800"/>
          </a:xfrm>
          <a:prstGeom prst="flowChartTermina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000" dirty="0" smtClean="0">
                <a:latin typeface="NikoshBAN" pitchFamily="2" charset="0"/>
                <a:cs typeface="NikoshBAN" pitchFamily="2" charset="0"/>
              </a:rPr>
              <a:t>2। </a:t>
            </a:r>
            <a:r>
              <a:rPr lang="bn-BD" sz="2800" dirty="0" smtClean="0">
                <a:solidFill>
                  <a:schemeClr val="accent2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কোথায় তথ্য ও প্রযুক্তি ব্যবহার করা যেতে পারে তা </a:t>
            </a:r>
            <a:r>
              <a:rPr lang="en-US" sz="2800" dirty="0" smtClean="0">
                <a:solidFill>
                  <a:schemeClr val="accent2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  </a:t>
            </a:r>
            <a:r>
              <a:rPr lang="bn-BD" sz="2800" dirty="0" smtClean="0">
                <a:solidFill>
                  <a:schemeClr val="accent2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বর্ণনা করতে পারবে।  </a:t>
            </a:r>
            <a:endParaRPr lang="bn-BD" sz="4000" dirty="0" smtClean="0">
              <a:solidFill>
                <a:schemeClr val="accent2">
                  <a:lumMod val="50000"/>
                </a:schemeClr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9" name="Flowchart: Terminator 8"/>
          <p:cNvSpPr/>
          <p:nvPr/>
        </p:nvSpPr>
        <p:spPr>
          <a:xfrm>
            <a:off x="1066800" y="4648200"/>
            <a:ext cx="7467600" cy="1295400"/>
          </a:xfrm>
          <a:prstGeom prst="flowChartTermina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3</a:t>
            </a:r>
            <a:r>
              <a:rPr lang="bn-BD" sz="32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। </a:t>
            </a:r>
            <a:r>
              <a:rPr lang="bn-BD" sz="28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তথ্য ও যোগাযোগ প্রযু্ক্তির গুরুত্ব ব্যাখ্যা করতে পারবে। </a:t>
            </a:r>
            <a:endParaRPr lang="en-US" sz="2800" dirty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SC0739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62000" y="685800"/>
            <a:ext cx="3124200" cy="3657600"/>
          </a:xfrm>
          <a:prstGeom prst="rect">
            <a:avLst/>
          </a:prstGeom>
          <a:ln w="57150">
            <a:solidFill>
              <a:srgbClr val="FFFF00"/>
            </a:solidFill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</p:pic>
      <p:pic>
        <p:nvPicPr>
          <p:cNvPr id="3" name="Picture 2" descr="DSC07389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257800" y="685800"/>
            <a:ext cx="3200400" cy="3657600"/>
          </a:xfrm>
          <a:prstGeom prst="rect">
            <a:avLst/>
          </a:prstGeom>
          <a:ln w="57150">
            <a:solidFill>
              <a:srgbClr val="00B050"/>
            </a:solidFill>
          </a:ln>
          <a:effectLst>
            <a:glow rad="228600">
              <a:schemeClr val="accent5">
                <a:satMod val="175000"/>
                <a:alpha val="40000"/>
              </a:schemeClr>
            </a:glow>
          </a:effectLst>
        </p:spPr>
      </p:pic>
      <p:pic>
        <p:nvPicPr>
          <p:cNvPr id="5" name="Picture 4" descr="Collage-1 e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-1"/>
            <a:ext cx="9144000" cy="6858001"/>
          </a:xfrm>
          <a:prstGeom prst="rect">
            <a:avLst/>
          </a:prstGeom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843463" y="685800"/>
            <a:ext cx="838200" cy="76200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৬০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752600" y="685800"/>
            <a:ext cx="838200" cy="76200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BD" sz="4000" dirty="0" smtClean="0">
                <a:latin typeface="NikoshBAN" pitchFamily="2" charset="0"/>
                <a:cs typeface="NikoshBAN" pitchFamily="2" charset="0"/>
              </a:rPr>
              <a:t>৫০</a:t>
            </a:r>
            <a:endParaRPr lang="en-US" sz="40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609600" y="685800"/>
            <a:ext cx="838200" cy="76200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৫০</a:t>
            </a:r>
            <a:endParaRPr lang="en-US" sz="36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962400" y="685800"/>
            <a:ext cx="838200" cy="76200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৭০</a:t>
            </a:r>
            <a:endParaRPr lang="en-US" sz="36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728537" y="685800"/>
            <a:ext cx="838200" cy="76200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৮৮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7239000" y="685800"/>
            <a:ext cx="838200" cy="76200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৬৫</a:t>
            </a:r>
            <a:endParaRPr lang="en-US" sz="36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4953000" y="685800"/>
            <a:ext cx="838200" cy="76200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৫৯</a:t>
            </a:r>
            <a:endParaRPr lang="en-US" sz="36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6248400" y="685800"/>
            <a:ext cx="838200" cy="76200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৭৫</a:t>
            </a:r>
            <a:endParaRPr lang="en-US" sz="36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2819400" y="1905000"/>
            <a:ext cx="838200" cy="76200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BD" sz="4000" dirty="0" smtClean="0">
                <a:latin typeface="NikoshBAN" pitchFamily="2" charset="0"/>
                <a:cs typeface="NikoshBAN" pitchFamily="2" charset="0"/>
              </a:rPr>
              <a:t>লা</a:t>
            </a:r>
            <a:endParaRPr lang="en-US" sz="40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1728537" y="1905000"/>
            <a:ext cx="838200" cy="76200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BD" sz="4000" dirty="0" smtClean="0">
                <a:latin typeface="NikoshBAN" pitchFamily="2" charset="0"/>
                <a:cs typeface="NikoshBAN" pitchFamily="2" charset="0"/>
              </a:rPr>
              <a:t>৫০</a:t>
            </a:r>
            <a:endParaRPr lang="en-US" sz="40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585537" y="1905000"/>
            <a:ext cx="838200" cy="76200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BD" sz="4000" dirty="0" smtClean="0">
                <a:latin typeface="NikoshBAN" pitchFamily="2" charset="0"/>
                <a:cs typeface="NikoshBAN" pitchFamily="2" charset="0"/>
              </a:rPr>
              <a:t>বাং</a:t>
            </a:r>
            <a:endParaRPr lang="en-US" sz="40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3938337" y="1905000"/>
            <a:ext cx="838200" cy="76200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BD" sz="4000" dirty="0" smtClean="0">
                <a:latin typeface="NikoshBAN" pitchFamily="2" charset="0"/>
                <a:cs typeface="NikoshBAN" pitchFamily="2" charset="0"/>
              </a:rPr>
              <a:t>ণি</a:t>
            </a:r>
            <a:endParaRPr lang="en-US" sz="40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1704474" y="1905000"/>
            <a:ext cx="838200" cy="76200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BD" sz="4000" dirty="0" smtClean="0">
                <a:latin typeface="NikoshBAN" pitchFamily="2" charset="0"/>
                <a:cs typeface="NikoshBAN" pitchFamily="2" charset="0"/>
              </a:rPr>
              <a:t>গ</a:t>
            </a:r>
            <a:endParaRPr lang="en-US" sz="40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7214937" y="1905000"/>
            <a:ext cx="838200" cy="76200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BD" sz="4000" dirty="0" smtClean="0">
                <a:latin typeface="NikoshBAN" pitchFamily="2" charset="0"/>
                <a:cs typeface="NikoshBAN" pitchFamily="2" charset="0"/>
              </a:rPr>
              <a:t>ং</a:t>
            </a:r>
            <a:endParaRPr lang="en-US" sz="40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4981074" y="1905000"/>
            <a:ext cx="838200" cy="76200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BD" sz="4000" dirty="0" smtClean="0">
                <a:latin typeface="NikoshBAN" pitchFamily="2" charset="0"/>
                <a:cs typeface="NikoshBAN" pitchFamily="2" charset="0"/>
              </a:rPr>
              <a:t>ত</a:t>
            </a:r>
            <a:endParaRPr lang="en-US" sz="40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6224337" y="1905000"/>
            <a:ext cx="838200" cy="76200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BD" sz="4000" dirty="0" smtClean="0">
                <a:latin typeface="NikoshBAN" pitchFamily="2" charset="0"/>
                <a:cs typeface="NikoshBAN" pitchFamily="2" charset="0"/>
              </a:rPr>
              <a:t>ই</a:t>
            </a:r>
            <a:endParaRPr lang="en-US" sz="40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0" name="Flowchart: Alternate Process 19"/>
          <p:cNvSpPr/>
          <p:nvPr/>
        </p:nvSpPr>
        <p:spPr>
          <a:xfrm>
            <a:off x="1828800" y="3048000"/>
            <a:ext cx="4724400" cy="685800"/>
          </a:xfrm>
          <a:prstGeom prst="flowChartAlternateProcess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করিমের</a:t>
            </a:r>
            <a:r>
              <a:rPr lang="bn-BD" sz="2800" dirty="0" smtClean="0">
                <a:latin typeface="NikoshBAN" pitchFamily="2" charset="0"/>
                <a:cs typeface="NikoshBAN" pitchFamily="2" charset="0"/>
              </a:rPr>
              <a:t> ১ম সাময়িক পরীক্ষার নম্বর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762000" y="4267200"/>
            <a:ext cx="1600200" cy="114300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বাংলা</a:t>
            </a:r>
          </a:p>
          <a:p>
            <a:pPr algn="ctr"/>
            <a:r>
              <a:rPr lang="bn-BD" sz="4000" dirty="0" smtClean="0">
                <a:latin typeface="NikoshBAN" pitchFamily="2" charset="0"/>
                <a:cs typeface="NikoshBAN" pitchFamily="2" charset="0"/>
              </a:rPr>
              <a:t>৭৫</a:t>
            </a:r>
            <a:endParaRPr lang="en-US" sz="40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4495800" y="4267200"/>
            <a:ext cx="1600200" cy="114300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গণিত</a:t>
            </a:r>
          </a:p>
          <a:p>
            <a:pPr algn="ctr"/>
            <a:r>
              <a:rPr lang="bn-BD" sz="4000" dirty="0" smtClean="0">
                <a:latin typeface="NikoshBAN" pitchFamily="2" charset="0"/>
                <a:cs typeface="NikoshBAN" pitchFamily="2" charset="0"/>
              </a:rPr>
              <a:t>৮৮</a:t>
            </a:r>
            <a:endParaRPr lang="en-US" sz="40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2667000" y="4267200"/>
            <a:ext cx="1600200" cy="114300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ইংরেজী</a:t>
            </a:r>
            <a:endParaRPr lang="bn-BD" sz="4000" dirty="0" smtClean="0"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bn-BD" sz="4000" dirty="0" smtClean="0">
                <a:latin typeface="NikoshBAN" pitchFamily="2" charset="0"/>
                <a:cs typeface="NikoshBAN" pitchFamily="2" charset="0"/>
              </a:rPr>
              <a:t>৫০</a:t>
            </a:r>
            <a:endParaRPr lang="en-US" sz="40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6324600" y="4267200"/>
            <a:ext cx="1600200" cy="114300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বিজ্ঞান</a:t>
            </a:r>
          </a:p>
          <a:p>
            <a:pPr algn="ctr"/>
            <a:r>
              <a:rPr lang="bn-BD" sz="4000" dirty="0" smtClean="0">
                <a:latin typeface="NikoshBAN" pitchFamily="2" charset="0"/>
                <a:cs typeface="NikoshBAN" pitchFamily="2" charset="0"/>
              </a:rPr>
              <a:t>৬৫</a:t>
            </a:r>
            <a:endParaRPr lang="en-US" sz="40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457200" y="5715000"/>
            <a:ext cx="1905000" cy="114300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পৌরনীতি</a:t>
            </a:r>
            <a:endParaRPr lang="bn-BD" sz="3200" dirty="0" smtClean="0"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৭০</a:t>
            </a:r>
            <a:endParaRPr lang="en-US" sz="40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2667000" y="5638800"/>
            <a:ext cx="1600200" cy="114300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ভূগোল</a:t>
            </a:r>
            <a:r>
              <a:rPr lang="bn-BD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4000" dirty="0" smtClean="0">
                <a:latin typeface="NikoshBAN" pitchFamily="2" charset="0"/>
                <a:cs typeface="NikoshBAN" pitchFamily="2" charset="0"/>
              </a:rPr>
              <a:t>৫৯</a:t>
            </a:r>
          </a:p>
        </p:txBody>
      </p:sp>
      <p:sp>
        <p:nvSpPr>
          <p:cNvPr id="27" name="Rectangle 26"/>
          <p:cNvSpPr/>
          <p:nvPr/>
        </p:nvSpPr>
        <p:spPr>
          <a:xfrm>
            <a:off x="4495800" y="5638800"/>
            <a:ext cx="1600200" cy="114300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কৃষি</a:t>
            </a:r>
          </a:p>
          <a:p>
            <a:pPr algn="ctr"/>
            <a:r>
              <a:rPr lang="bn-BD" sz="4000" dirty="0" smtClean="0">
                <a:latin typeface="NikoshBAN" pitchFamily="2" charset="0"/>
                <a:cs typeface="NikoshBAN" pitchFamily="2" charset="0"/>
              </a:rPr>
              <a:t>৬০</a:t>
            </a:r>
            <a:endParaRPr lang="en-US" sz="40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6400800" y="5638800"/>
            <a:ext cx="1600200" cy="114300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কম্পিউঃ</a:t>
            </a:r>
            <a:r>
              <a:rPr lang="bn-BD" sz="4000" dirty="0" smtClean="0">
                <a:latin typeface="NikoshBAN" pitchFamily="2" charset="0"/>
                <a:cs typeface="NikoshBAN" pitchFamily="2" charset="0"/>
              </a:rPr>
              <a:t> ৯০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3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3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4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4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4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5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5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5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6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6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3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8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0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lowchart: Alternate Process 1"/>
          <p:cNvSpPr/>
          <p:nvPr/>
        </p:nvSpPr>
        <p:spPr>
          <a:xfrm>
            <a:off x="1143000" y="3886200"/>
            <a:ext cx="7239000" cy="1066800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 smtClean="0">
                <a:latin typeface="NikoshBAN" pitchFamily="2" charset="0"/>
                <a:cs typeface="NikoshBAN" pitchFamily="2" charset="0"/>
              </a:rPr>
              <a:t>তথ্য ও উপাত্তের মধ্যে পার্থক্য কী?</a:t>
            </a:r>
            <a:endParaRPr lang="en-US" sz="44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Horizontal Scroll 2"/>
          <p:cNvSpPr/>
          <p:nvPr/>
        </p:nvSpPr>
        <p:spPr>
          <a:xfrm>
            <a:off x="2209800" y="533400"/>
            <a:ext cx="4800600" cy="1676400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8000" dirty="0" smtClean="0">
                <a:latin typeface="NikoshBAN" pitchFamily="2" charset="0"/>
                <a:cs typeface="NikoshBAN" pitchFamily="2" charset="0"/>
              </a:rPr>
              <a:t>একক কাজ</a:t>
            </a:r>
            <a:endParaRPr lang="en-US" sz="8000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457200" y="1676399"/>
          <a:ext cx="8229600" cy="4876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4800"/>
                <a:gridCol w="4114800"/>
              </a:tblGrid>
              <a:tr h="482600">
                <a:tc>
                  <a:txBody>
                    <a:bodyPr/>
                    <a:lstStyle/>
                    <a:p>
                      <a:pPr algn="ctr"/>
                      <a:r>
                        <a:rPr lang="bn-BD" sz="4400" dirty="0" smtClean="0">
                          <a:latin typeface="NikoshBAN" pitchFamily="2" charset="0"/>
                          <a:cs typeface="NikoshBAN" pitchFamily="2" charset="0"/>
                        </a:rPr>
                        <a:t>উপাত্ত</a:t>
                      </a:r>
                      <a:endParaRPr lang="en-US" sz="44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bn-BD" sz="4000" dirty="0" smtClean="0"/>
                        <a:t>তথ্য</a:t>
                      </a:r>
                      <a:endParaRPr lang="en-US" sz="4000" dirty="0"/>
                    </a:p>
                  </a:txBody>
                  <a:tcPr/>
                </a:tc>
              </a:tr>
              <a:tr h="714829">
                <a:tc>
                  <a:txBody>
                    <a:bodyPr/>
                    <a:lstStyle/>
                    <a:p>
                      <a:r>
                        <a:rPr lang="bn-BD" sz="2400" dirty="0" smtClean="0">
                          <a:latin typeface="NikoshBAN" pitchFamily="2" charset="0"/>
                          <a:cs typeface="NikoshBAN" pitchFamily="2" charset="0"/>
                        </a:rPr>
                        <a:t>১।</a:t>
                      </a:r>
                      <a:r>
                        <a:rPr lang="bn-BD" sz="2400" baseline="0" dirty="0" smtClean="0">
                          <a:latin typeface="NikoshBAN" pitchFamily="2" charset="0"/>
                          <a:cs typeface="NikoshBAN" pitchFamily="2" charset="0"/>
                        </a:rPr>
                        <a:t> সুনির্দিষ্ট ফলাফল পাওয়ার জন্য প্রসেসিং</a:t>
                      </a:r>
                      <a:r>
                        <a:rPr lang="en-US" sz="2400" baseline="0" dirty="0" smtClean="0">
                          <a:latin typeface="NikoshBAN" pitchFamily="2" charset="0"/>
                          <a:cs typeface="NikoshBAN" pitchFamily="2" charset="0"/>
                        </a:rPr>
                        <a:t> এ</a:t>
                      </a:r>
                      <a:r>
                        <a:rPr lang="bn-BD" sz="2400" baseline="0" dirty="0" smtClean="0">
                          <a:latin typeface="NikoshBAN" pitchFamily="2" charset="0"/>
                          <a:cs typeface="NikoshBAN" pitchFamily="2" charset="0"/>
                        </a:rPr>
                        <a:t> ব্যবহৃত কাঁচামাল</a:t>
                      </a:r>
                      <a:endParaRPr lang="en-US" sz="24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n-BD" sz="2400" dirty="0" smtClean="0">
                          <a:latin typeface="NikoshBAN" pitchFamily="2" charset="0"/>
                          <a:cs typeface="NikoshBAN" pitchFamily="2" charset="0"/>
                        </a:rPr>
                        <a:t>১। সাজানো উপাত্ত যা</a:t>
                      </a:r>
                      <a:r>
                        <a:rPr lang="bn-BD" sz="2400" baseline="0" dirty="0" smtClean="0">
                          <a:latin typeface="NikoshBAN" pitchFamily="2" charset="0"/>
                          <a:cs typeface="NikoshBAN" pitchFamily="2" charset="0"/>
                        </a:rPr>
                        <a:t> সহজবোধ্য, অর্থবহ ও ব্যবহার যোগ্য।</a:t>
                      </a:r>
                      <a:endParaRPr lang="en-US" sz="24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</a:tr>
              <a:tr h="714829">
                <a:tc>
                  <a:txBody>
                    <a:bodyPr/>
                    <a:lstStyle/>
                    <a:p>
                      <a:r>
                        <a:rPr lang="bn-BD" sz="2400" dirty="0" smtClean="0">
                          <a:latin typeface="NikoshBAN" pitchFamily="2" charset="0"/>
                          <a:cs typeface="NikoshBAN" pitchFamily="2" charset="0"/>
                        </a:rPr>
                        <a:t>২। উপাত্ত একটি</a:t>
                      </a:r>
                      <a:r>
                        <a:rPr lang="bn-BD" sz="2400" baseline="0" dirty="0" smtClean="0">
                          <a:latin typeface="NikoshBAN" pitchFamily="2" charset="0"/>
                          <a:cs typeface="NikoshBAN" pitchFamily="2" charset="0"/>
                        </a:rPr>
                        <a:t> একক ধারণা।</a:t>
                      </a:r>
                      <a:endParaRPr lang="en-US" sz="24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n-BD" sz="2400" dirty="0" smtClean="0">
                          <a:latin typeface="NikoshBAN" pitchFamily="2" charset="0"/>
                          <a:cs typeface="NikoshBAN" pitchFamily="2" charset="0"/>
                        </a:rPr>
                        <a:t>২।</a:t>
                      </a:r>
                      <a:r>
                        <a:rPr lang="bn-BD" sz="2400" baseline="0" dirty="0" smtClean="0">
                          <a:latin typeface="NikoshBAN" pitchFamily="2" charset="0"/>
                          <a:cs typeface="NikoshBAN" pitchFamily="2" charset="0"/>
                        </a:rPr>
                        <a:t> উপাত্ত প্রসেস করে তথ্য পাওয়া যায়। </a:t>
                      </a:r>
                      <a:endParaRPr lang="en-US" sz="24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</a:tr>
              <a:tr h="714829">
                <a:tc>
                  <a:txBody>
                    <a:bodyPr/>
                    <a:lstStyle/>
                    <a:p>
                      <a:r>
                        <a:rPr lang="bn-BD" sz="2400" dirty="0" smtClean="0">
                          <a:latin typeface="NikoshBAN" pitchFamily="2" charset="0"/>
                          <a:cs typeface="NikoshBAN" pitchFamily="2" charset="0"/>
                        </a:rPr>
                        <a:t>৩। উপাত্ত পুরোপুরি ভাবার্থ</a:t>
                      </a:r>
                      <a:r>
                        <a:rPr lang="bn-BD" sz="2400" baseline="0" dirty="0" smtClean="0">
                          <a:latin typeface="NikoshBAN" pitchFamily="2" charset="0"/>
                          <a:cs typeface="NikoshBAN" pitchFamily="2" charset="0"/>
                        </a:rPr>
                        <a:t> প্রকাশ করে না। </a:t>
                      </a:r>
                      <a:endParaRPr lang="en-US" sz="24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n-BD" sz="2400" dirty="0" smtClean="0">
                          <a:latin typeface="NikoshBAN" pitchFamily="2" charset="0"/>
                          <a:cs typeface="NikoshBAN" pitchFamily="2" charset="0"/>
                        </a:rPr>
                        <a:t>৩। তথ্য পুরোপুরি ভাবার্থ</a:t>
                      </a:r>
                      <a:r>
                        <a:rPr lang="bn-BD" sz="2400" baseline="0" dirty="0" smtClean="0">
                          <a:latin typeface="NikoshBAN" pitchFamily="2" charset="0"/>
                          <a:cs typeface="NikoshBAN" pitchFamily="2" charset="0"/>
                        </a:rPr>
                        <a:t> প্রকাশ করে । </a:t>
                      </a:r>
                      <a:endParaRPr lang="en-US" sz="24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</a:tr>
              <a:tr h="714829">
                <a:tc>
                  <a:txBody>
                    <a:bodyPr/>
                    <a:lstStyle/>
                    <a:p>
                      <a:r>
                        <a:rPr lang="bn-BD" sz="2400" dirty="0" smtClean="0">
                          <a:latin typeface="NikoshBAN" pitchFamily="2" charset="0"/>
                          <a:cs typeface="NikoshBAN" pitchFamily="2" charset="0"/>
                        </a:rPr>
                        <a:t>৪। উপাত্ত তথ্যের</a:t>
                      </a:r>
                      <a:r>
                        <a:rPr lang="bn-BD" sz="2400" baseline="0" dirty="0" smtClean="0">
                          <a:latin typeface="NikoshBAN" pitchFamily="2" charset="0"/>
                          <a:cs typeface="NikoshBAN" pitchFamily="2" charset="0"/>
                        </a:rPr>
                        <a:t> ওপর নির্ভর করে </a:t>
                      </a:r>
                      <a:r>
                        <a:rPr lang="en-US" sz="2400" baseline="0" dirty="0" err="1" smtClean="0">
                          <a:latin typeface="NikoshBAN" pitchFamily="2" charset="0"/>
                          <a:cs typeface="NikoshBAN" pitchFamily="2" charset="0"/>
                        </a:rPr>
                        <a:t>না</a:t>
                      </a:r>
                      <a:r>
                        <a:rPr lang="bn-BD" sz="2400" baseline="0" dirty="0" smtClean="0">
                          <a:latin typeface="NikoshBAN" pitchFamily="2" charset="0"/>
                          <a:cs typeface="NikoshBAN" pitchFamily="2" charset="0"/>
                        </a:rPr>
                        <a:t>। </a:t>
                      </a:r>
                      <a:endParaRPr lang="en-US" sz="24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n-BD" sz="2400" dirty="0" smtClean="0">
                          <a:latin typeface="NikoshBAN" pitchFamily="2" charset="0"/>
                          <a:cs typeface="NikoshBAN" pitchFamily="2" charset="0"/>
                        </a:rPr>
                        <a:t>৪। তথ্য</a:t>
                      </a:r>
                      <a:r>
                        <a:rPr lang="bn-BD" sz="2400" baseline="0" dirty="0" smtClean="0">
                          <a:latin typeface="NikoshBAN" pitchFamily="2" charset="0"/>
                          <a:cs typeface="NikoshBAN" pitchFamily="2" charset="0"/>
                        </a:rPr>
                        <a:t> </a:t>
                      </a:r>
                      <a:r>
                        <a:rPr lang="bn-BD" sz="2400" dirty="0" smtClean="0">
                          <a:latin typeface="NikoshBAN" pitchFamily="2" charset="0"/>
                          <a:cs typeface="NikoshBAN" pitchFamily="2" charset="0"/>
                        </a:rPr>
                        <a:t>উপাত্তের</a:t>
                      </a:r>
                      <a:r>
                        <a:rPr lang="bn-BD" sz="2400" baseline="0" dirty="0" smtClean="0">
                          <a:latin typeface="NikoshBAN" pitchFamily="2" charset="0"/>
                          <a:cs typeface="NikoshBAN" pitchFamily="2" charset="0"/>
                        </a:rPr>
                        <a:t> ওপর নির্ভর করে । </a:t>
                      </a:r>
                      <a:endParaRPr lang="en-US" sz="24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</a:tr>
              <a:tr h="714829">
                <a:tc>
                  <a:txBody>
                    <a:bodyPr/>
                    <a:lstStyle/>
                    <a:p>
                      <a:r>
                        <a:rPr lang="bn-BD" sz="2400" dirty="0" smtClean="0">
                          <a:latin typeface="NikoshBAN" pitchFamily="2" charset="0"/>
                          <a:cs typeface="NikoshBAN" pitchFamily="2" charset="0"/>
                        </a:rPr>
                        <a:t>৫। উপাত্ত </a:t>
                      </a:r>
                      <a:r>
                        <a:rPr lang="bn-BD" sz="2400" baseline="0" dirty="0" smtClean="0">
                          <a:latin typeface="NikoshBAN" pitchFamily="2" charset="0"/>
                          <a:cs typeface="NikoshBAN" pitchFamily="2" charset="0"/>
                        </a:rPr>
                        <a:t> তথ্য তৈরিতে ব্যবহৃত হয়। </a:t>
                      </a:r>
                      <a:endParaRPr lang="en-US" sz="24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n-BD" sz="2400" dirty="0" smtClean="0">
                          <a:latin typeface="NikoshBAN" pitchFamily="2" charset="0"/>
                          <a:cs typeface="NikoshBAN" pitchFamily="2" charset="0"/>
                        </a:rPr>
                        <a:t>৫। তথ্য</a:t>
                      </a:r>
                      <a:r>
                        <a:rPr lang="bn-BD" sz="2400" baseline="0" dirty="0" smtClean="0">
                          <a:latin typeface="NikoshBAN" pitchFamily="2" charset="0"/>
                          <a:cs typeface="NikoshBAN" pitchFamily="2" charset="0"/>
                        </a:rPr>
                        <a:t> সিদ্ধান্ত গ্রহণে ব্যবহৃত হয়।</a:t>
                      </a:r>
                      <a:endParaRPr lang="en-US" sz="24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8" name="Rounded Rectangle 7"/>
          <p:cNvSpPr/>
          <p:nvPr/>
        </p:nvSpPr>
        <p:spPr>
          <a:xfrm>
            <a:off x="1676400" y="304800"/>
            <a:ext cx="5410200" cy="914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উপাত্ত ও তথ্য এর মধ্যে পার্থক্য  </a:t>
            </a:r>
            <a:endParaRPr lang="en-US" sz="3600" dirty="0" smtClean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1548</TotalTime>
  <Words>304</Words>
  <Application>Microsoft Office PowerPoint</Application>
  <PresentationFormat>On-screen Show (4:3)</PresentationFormat>
  <Paragraphs>86</Paragraphs>
  <Slides>21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2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hhs</dc:creator>
  <cp:lastModifiedBy>Lotus</cp:lastModifiedBy>
  <cp:revision>412</cp:revision>
  <dcterms:created xsi:type="dcterms:W3CDTF">2006-08-16T00:00:00Z</dcterms:created>
  <dcterms:modified xsi:type="dcterms:W3CDTF">2018-05-31T10:06:04Z</dcterms:modified>
</cp:coreProperties>
</file>