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77" r:id="rId2"/>
    <p:sldId id="276" r:id="rId3"/>
    <p:sldId id="259" r:id="rId4"/>
    <p:sldId id="260" r:id="rId5"/>
    <p:sldId id="261" r:id="rId6"/>
    <p:sldId id="264" r:id="rId7"/>
    <p:sldId id="265" r:id="rId8"/>
    <p:sldId id="266" r:id="rId9"/>
    <p:sldId id="268" r:id="rId10"/>
    <p:sldId id="269" r:id="rId11"/>
    <p:sldId id="270" r:id="rId12"/>
    <p:sldId id="272" r:id="rId13"/>
    <p:sldId id="271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-NPC" initials="H" lastIdx="2" clrIdx="0">
    <p:extLst>
      <p:ext uri="{19B8F6BF-5375-455C-9EA6-DF929625EA0E}">
        <p15:presenceInfo xmlns="" xmlns:p15="http://schemas.microsoft.com/office/powerpoint/2012/main" userId="HP-N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11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797216-3C5E-4785-9E01-415D8F095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DC09FE-43AF-4F3D-8EA9-6D8F31CC7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869A5A-F7CD-4CEB-8569-D85CABEB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08-Dec-20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5DD466-174E-4058-BE52-AB01503C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4C3524-82D4-412B-BF37-79B18380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58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505971-F874-482C-8A0D-C0B8C2A0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58BAE26-B1E7-462F-A41A-21F2456A5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02752B-EB1A-4B5C-8782-D53E7C9F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08-Dec-20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DD376C-3979-44EB-B21E-F494712B6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8FC832-D2E0-4617-87D8-F19CFACA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56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7DE1664-752E-4DC9-8BE8-48C3314EE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61B2A89-25F5-431E-83D8-50FCD5B97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2420D1-8ECD-4CC7-949A-5C9664609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08-Dec-20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3B49A0-5DD9-4018-9280-BE205CDB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72E309-3806-4787-88C3-9306E8F9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048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1B6C7F-A3AE-439A-BA4F-46570EFE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F88CA4-1A83-4082-9461-E4FBD99CE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62A525-C3CD-428C-86D0-A8B487A6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08-Dec-20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411139-9191-4A7D-A239-5629EE93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E8FE12-7B2F-4611-B746-57697BC05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384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D06762-69ED-4CF8-9D0B-50DC39B81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5EA447-B42B-4E48-B9D8-FB0DB6A2D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D72F76-6062-4649-9DDF-731749EDF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08-Dec-20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BF1AFE-2E37-4369-B6DD-4F22EFF8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4D8808-C0B0-4DD5-9F78-52C1F425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596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4645A5-2EC6-457D-A9D4-10774901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E8C1BC-6466-4F95-B1C2-D8A311325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B1FF5FF-3CE6-4836-9E49-53B1E8F94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BCED1B1-374B-4D82-A650-71D7D3BE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08-Dec-20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33956E1-1A2A-43CC-8E68-68ED0B40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3EC1AC-D889-47C2-BF7C-1B8340A8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859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CA0154-3F82-4E21-8D62-09E4DEC8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DAC5CE-84FC-46E2-A9F5-BEAA8CACE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F23734E-A65C-47CD-AD92-EE150E10D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ECD0F7E-901E-4A0D-96A6-E917D22F4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B4BC1D3-D21D-4726-B76E-9469E6A1A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C1673F9-4566-4BB7-86C3-DC70AF4B1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08-Dec-20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BBFCAE3-80D9-4166-9A18-DEC659E31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63C9A2E-7583-4A07-BD36-C175B5CB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304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D3E8B1-59B4-48B1-8333-68027DBF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F09E872-E55D-4E0B-A082-FA4B5B4B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08-Dec-20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8506CE3-B9F5-4D28-9983-47738D9B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DE6E47F-55ED-4AD1-95C6-578B845B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298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09F08E-5A75-41B7-8134-45645CA2C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08-Dec-20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1E38AB6-8F33-484C-B10E-DE213E46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E0DA0F-96EA-472A-A685-60DA348D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687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368D62-1401-48D0-AB7B-228273BF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CA2303-A197-40C9-86B0-59BB0735E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C2230D-AF1D-4C64-81EF-DB6627BC2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C32F575-27CE-4186-81E9-85660DCD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08-Dec-20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F67318-1593-4393-86D4-B054CE468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68BF5C-3156-4ECF-8599-0468DA29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269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74CE81-6162-4155-8671-C5A2D811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70E086E-89C3-41E4-8B63-95303E4DF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246CF0A-FC7D-41FE-B851-20E5C796D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A8A28D-39E5-4C46-A957-0FA82727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08-Dec-20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981B716-8926-4213-96D1-FA1A5FB9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D63FE2-00ED-470D-B1CB-F7930C1C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985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0630AD7-0D83-499C-905C-DBBEC5BBC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D0DEAF7-C753-4426-9E6D-F39B338F5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891076-EE71-4B72-9D35-A7BCFE2E6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08-Dec-20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0F9FFC-5E1C-4360-BD70-3E77C3AD0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756C9A-CEBF-41C6-B329-FF45A3A50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510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titled-Projec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2251" y="2074249"/>
            <a:ext cx="63462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2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46488" y="171450"/>
            <a:ext cx="6897511" cy="82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   </a:t>
            </a:r>
            <a:r>
              <a:rPr kumimoji="0" lang="en-US" sz="53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ছবিগুলোতে</a:t>
            </a:r>
            <a:r>
              <a:rPr kumimoji="0" lang="en-US" sz="53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3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</a:t>
            </a:r>
            <a:r>
              <a:rPr kumimoji="0" lang="en-US" sz="53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3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</a:t>
            </a:r>
            <a:r>
              <a:rPr kumimoji="0" lang="en-US" sz="53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3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দেখা</a:t>
            </a:r>
            <a:r>
              <a:rPr kumimoji="0" lang="en-US" sz="53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3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যাচ্ছে</a:t>
            </a:r>
            <a:r>
              <a:rPr kumimoji="0" lang="en-US" sz="53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bn-IN" sz="53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  <a:endParaRPr kumimoji="0" lang="en-US" sz="5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j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539" y="1242059"/>
            <a:ext cx="4449849" cy="2958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776" y="1151101"/>
            <a:ext cx="5318562" cy="2935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5341" y="4335579"/>
            <a:ext cx="312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দমকা হাওয়া বইছে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4948" y="4335579"/>
            <a:ext cx="3984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জলোচ্ছ্বাসে লোকালয় প্লাবিত হয়ে ব্যাপক ক্ষতি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1466207" y="5559918"/>
            <a:ext cx="10400948" cy="983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ঘূর্ণিঝড় হলো নিম্নচাপের ফলে সৃষ্ট ঘূর্ণায়মান সামুদ্রিক বজ্রঝড়।</a:t>
            </a:r>
            <a:endParaRPr lang="en-US" sz="40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44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38396" y="848688"/>
            <a:ext cx="6051013" cy="30141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normalizeH="0" baseline="0" noProof="0" dirty="0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</a:t>
            </a:r>
            <a:r>
              <a:rPr kumimoji="0" lang="bn-IN" sz="4800" i="0" u="none" strike="noStrike" kern="1200" normalizeH="0" baseline="0" noProof="0" dirty="0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দলীয় </a:t>
            </a:r>
            <a:r>
              <a:rPr kumimoji="0" lang="bn-IN" sz="48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কাজঃ</a:t>
            </a:r>
            <a:r>
              <a:rPr kumimoji="0" lang="en-US" sz="48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IN" sz="28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IN" sz="28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IN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১। কালবৈশাখী কেন হয়?</a:t>
            </a:r>
            <a:br>
              <a:rPr kumimoji="0" lang="bn-IN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IN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২। টর্নেডো কী?</a:t>
            </a:r>
            <a:br>
              <a:rPr kumimoji="0" lang="bn-IN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IN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৩। ঘূর্ণিঝড় কীভাবে সৃষ্টি হয়?</a:t>
            </a:r>
            <a:br>
              <a:rPr kumimoji="0" lang="bn-IN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000" i="0" u="none" strike="noStrike" kern="1200" normalizeH="0" baseline="0" noProof="0" dirty="0">
              <a:ln w="0"/>
              <a:solidFill>
                <a:schemeClr val="tx1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0225" y="4325035"/>
            <a:ext cx="91048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bn-IN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bn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</a:t>
            </a:r>
            <a:r>
              <a:rPr lang="as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তৈরি করে শ্রেণিকক্ষে উপস্থাপন কর।</a:t>
            </a:r>
          </a:p>
        </p:txBody>
      </p:sp>
    </p:spTree>
    <p:extLst>
      <p:ext uri="{BB962C8B-B14F-4D97-AF65-F5344CB8AC3E}">
        <p14:creationId xmlns="" xmlns:p14="http://schemas.microsoft.com/office/powerpoint/2010/main" val="314937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300" y="609600"/>
            <a:ext cx="1207770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প্রাথমিক বিজ্ঞান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৭৯ নং 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IN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সহকারে পড়</a:t>
            </a:r>
            <a:r>
              <a:rPr lang="bn-BD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307" y="2225225"/>
            <a:ext cx="4949162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574" y="2429303"/>
            <a:ext cx="5177477" cy="292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3654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1450" y="0"/>
            <a:ext cx="11872913" cy="68579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                          </a:t>
            </a:r>
            <a:r>
              <a:rPr kumimoji="0" lang="bn-IN" sz="4000" b="0" i="0" u="none" strike="noStrike" kern="1200" cap="none" spc="0" normalizeH="0" baseline="0" noProof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সঠিক উত্তরটি কী?</a:t>
            </a:r>
            <a:endParaRPr kumimoji="0" lang="en-US" sz="4000" b="0" i="0" u="none" strike="noStrike" kern="1200" cap="none" spc="0" normalizeH="0" baseline="0" noProof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r>
              <a:rPr lang="bn-IN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১।বজ্রঝড় কী নামে পরিচিত?</a:t>
            </a:r>
          </a:p>
          <a:p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ক) টর্নেডো খ)সাইক্লোন গ) কালবৈশাখী ঘ) জলোচ্ছ্বাস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২।ঘূর্ণিঝুড় বিস্তৃত হয়—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২০০ থেকে ৪৫০ কি.মি খ) ৪০০ থেকে ৫০০ কি.মি গ) ৬০০ থেকে  ৭০০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ঘ) ৫০০ থেকে ৮০০ কি.মি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৩।টর্নেডোর আকার সাধারণত কত কিলোমিটার হতে পারে?</a:t>
            </a:r>
          </a:p>
          <a:p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(ক) এক কি.মি. এর বেশি  (খ) এক কি.মি. এর কম (গ) এক কি.মি. এর সমান (ঘ) দুই কি.মি. এর বেশি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৪।তোমার এলাকায় কিছুদিন আগে পাকা ঘরের চাল উড়িয়ে নিয়ে গেছে যে দূর্যোগে তার নাম কী?</a:t>
            </a:r>
          </a:p>
          <a:p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(ক) টর্নেডো (খ) শিলাবৃষ্টি (গ) ঘূর্ণিঝড় (ঘ) কালবৈশাখী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8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8740" y="1897039"/>
            <a:ext cx="100720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ঘটলে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="" xmlns:p14="http://schemas.microsoft.com/office/powerpoint/2010/main" val="6964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3576" y="2442949"/>
            <a:ext cx="4790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0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72668" y="1869440"/>
            <a:ext cx="7027333" cy="4186747"/>
          </a:xfrm>
          <a:prstGeom prst="rect">
            <a:avLst/>
          </a:prstGeom>
          <a:noFill/>
        </p:spPr>
        <p:txBody>
          <a:bodyPr wrap="square" lIns="122895" tIns="61448" rIns="122895" bIns="61448" rtlCol="0">
            <a:spAutoFit/>
          </a:bodyPr>
          <a:lstStyle/>
          <a:p>
            <a:pPr algn="ctr"/>
            <a:r>
              <a:rPr lang="en-US" sz="6600" b="1" dirty="0" err="1">
                <a:cs typeface="Ekushey Puja" pitchFamily="66"/>
              </a:rPr>
              <a:t>মোঃ</a:t>
            </a:r>
            <a:r>
              <a:rPr lang="en-US" sz="6600" b="1" dirty="0">
                <a:cs typeface="Ekushey Puja" pitchFamily="66"/>
              </a:rPr>
              <a:t> </a:t>
            </a:r>
            <a:r>
              <a:rPr lang="en-US" sz="6600" b="1" dirty="0" err="1">
                <a:cs typeface="Ekushey Puja" pitchFamily="66"/>
              </a:rPr>
              <a:t>নাছির</a:t>
            </a:r>
            <a:r>
              <a:rPr lang="en-US" sz="6600" b="1" dirty="0">
                <a:cs typeface="Ekushey Puja" pitchFamily="66"/>
              </a:rPr>
              <a:t> </a:t>
            </a:r>
            <a:r>
              <a:rPr lang="en-US" sz="6600" b="1" dirty="0" err="1">
                <a:cs typeface="Ekushey Puja" pitchFamily="66"/>
              </a:rPr>
              <a:t>উদ্দিন</a:t>
            </a:r>
            <a:r>
              <a:rPr lang="en-US" sz="6600" b="1" dirty="0">
                <a:cs typeface="Ekushey Puja" pitchFamily="66"/>
              </a:rPr>
              <a:t> </a:t>
            </a:r>
            <a:r>
              <a:rPr lang="en-US" sz="6600" b="1" dirty="0" err="1">
                <a:cs typeface="Ekushey Puja" pitchFamily="66"/>
              </a:rPr>
              <a:t>খান</a:t>
            </a:r>
            <a:r>
              <a:rPr lang="en-US" sz="6600" b="1" dirty="0">
                <a:cs typeface="Ekushey Puja" pitchFamily="66"/>
              </a:rPr>
              <a:t> </a:t>
            </a:r>
          </a:p>
          <a:p>
            <a:pPr algn="ctr"/>
            <a:r>
              <a:rPr lang="en-US" sz="6600" b="1" dirty="0" err="1">
                <a:cs typeface="Ekushey Puja" pitchFamily="66"/>
              </a:rPr>
              <a:t>সহকারী</a:t>
            </a:r>
            <a:r>
              <a:rPr lang="en-US" sz="6600" b="1" dirty="0">
                <a:cs typeface="Ekushey Puja" pitchFamily="66"/>
              </a:rPr>
              <a:t> </a:t>
            </a:r>
            <a:r>
              <a:rPr lang="en-US" sz="6600" b="1" dirty="0" err="1">
                <a:cs typeface="Ekushey Puja" pitchFamily="66"/>
              </a:rPr>
              <a:t>শিক্ষক</a:t>
            </a:r>
            <a:endParaRPr lang="en-US" sz="6600" b="1" dirty="0">
              <a:cs typeface="Ekushey Puja" pitchFamily="66"/>
            </a:endParaRPr>
          </a:p>
          <a:p>
            <a:pPr algn="ctr"/>
            <a:r>
              <a:rPr lang="en-US" sz="6600" b="1" dirty="0" err="1">
                <a:cs typeface="Ekushey Puja" pitchFamily="66"/>
              </a:rPr>
              <a:t>গৃদকালিন্দিয়া</a:t>
            </a:r>
            <a:r>
              <a:rPr lang="en-US" sz="6600" b="1" dirty="0">
                <a:cs typeface="Ekushey Puja" pitchFamily="66"/>
              </a:rPr>
              <a:t> </a:t>
            </a:r>
            <a:r>
              <a:rPr lang="en-US" sz="6600" b="1" dirty="0" err="1">
                <a:cs typeface="Ekushey Puja" pitchFamily="66"/>
              </a:rPr>
              <a:t>সপ্রাবি</a:t>
            </a:r>
            <a:r>
              <a:rPr lang="en-US" sz="6600" b="1" dirty="0">
                <a:cs typeface="Ekushey Puja" pitchFamily="66"/>
              </a:rPr>
              <a:t> </a:t>
            </a:r>
          </a:p>
          <a:p>
            <a:pPr algn="ctr"/>
            <a:r>
              <a:rPr lang="en-US" sz="6600" b="1" dirty="0" err="1">
                <a:cs typeface="Ekushey Puja" pitchFamily="66"/>
              </a:rPr>
              <a:t>ফরিদ্গঞ্জ</a:t>
            </a:r>
            <a:r>
              <a:rPr lang="en-US" sz="6600" b="1" dirty="0">
                <a:cs typeface="Ekushey Puja" pitchFamily="66"/>
              </a:rPr>
              <a:t>, </a:t>
            </a:r>
            <a:r>
              <a:rPr lang="en-US" sz="6600" b="1" dirty="0" err="1">
                <a:latin typeface="AdorshoLipi" pitchFamily="1" charset="0"/>
                <a:cs typeface="Ekushey Puja" pitchFamily="66"/>
              </a:rPr>
              <a:t>চা</a:t>
            </a:r>
            <a:r>
              <a:rPr lang="bn-BD" sz="6600" b="1" dirty="0">
                <a:latin typeface="AdorshoLipi" pitchFamily="1" charset="0"/>
                <a:cs typeface="Ekushey Puja" pitchFamily="66"/>
              </a:rPr>
              <a:t>ঁ</a:t>
            </a:r>
            <a:r>
              <a:rPr lang="en-US" sz="6600" b="1" dirty="0" err="1">
                <a:latin typeface="AdorshoLipi" pitchFamily="1" charset="0"/>
                <a:cs typeface="Ekushey Puja" pitchFamily="66"/>
              </a:rPr>
              <a:t>দপুর</a:t>
            </a:r>
            <a:r>
              <a:rPr lang="en-US" sz="6600" b="1" dirty="0">
                <a:latin typeface="AdorshoLipi" pitchFamily="1" charset="0"/>
                <a:cs typeface="Ekushey Puja" pitchFamily="66"/>
              </a:rPr>
              <a:t> </a:t>
            </a:r>
          </a:p>
        </p:txBody>
      </p:sp>
      <p:pic>
        <p:nvPicPr>
          <p:cNvPr id="5" name="Picture 4" descr="82458794_2709044689178792_424783077725070950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37242">
            <a:off x="555533" y="2248955"/>
            <a:ext cx="4058153" cy="2874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Freeform 5"/>
          <p:cNvSpPr/>
          <p:nvPr/>
        </p:nvSpPr>
        <p:spPr>
          <a:xfrm>
            <a:off x="5068323" y="1625600"/>
            <a:ext cx="1197011" cy="4257391"/>
          </a:xfrm>
          <a:custGeom>
            <a:avLst/>
            <a:gdLst>
              <a:gd name="connsiteX0" fmla="*/ 0 w 1077310"/>
              <a:gd name="connsiteY0" fmla="*/ 0 h 3991304"/>
              <a:gd name="connsiteX1" fmla="*/ 504496 w 1077310"/>
              <a:gd name="connsiteY1" fmla="*/ 961697 h 3991304"/>
              <a:gd name="connsiteX2" fmla="*/ 189186 w 1077310"/>
              <a:gd name="connsiteY2" fmla="*/ 2711669 h 3991304"/>
              <a:gd name="connsiteX3" fmla="*/ 930165 w 1077310"/>
              <a:gd name="connsiteY3" fmla="*/ 3799490 h 3991304"/>
              <a:gd name="connsiteX4" fmla="*/ 1056289 w 1077310"/>
              <a:gd name="connsiteY4" fmla="*/ 3862552 h 3991304"/>
              <a:gd name="connsiteX5" fmla="*/ 1056289 w 1077310"/>
              <a:gd name="connsiteY5" fmla="*/ 3878317 h 3991304"/>
              <a:gd name="connsiteX6" fmla="*/ 977462 w 1077310"/>
              <a:gd name="connsiteY6" fmla="*/ 3878317 h 399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310" h="3991304">
                <a:moveTo>
                  <a:pt x="0" y="0"/>
                </a:moveTo>
                <a:cubicBezTo>
                  <a:pt x="236482" y="254876"/>
                  <a:pt x="472965" y="509752"/>
                  <a:pt x="504496" y="961697"/>
                </a:cubicBezTo>
                <a:cubicBezTo>
                  <a:pt x="536027" y="1413642"/>
                  <a:pt x="118241" y="2238704"/>
                  <a:pt x="189186" y="2711669"/>
                </a:cubicBezTo>
                <a:cubicBezTo>
                  <a:pt x="260131" y="3184634"/>
                  <a:pt x="785648" y="3607676"/>
                  <a:pt x="930165" y="3799490"/>
                </a:cubicBezTo>
                <a:cubicBezTo>
                  <a:pt x="1074682" y="3991304"/>
                  <a:pt x="1035268" y="3849414"/>
                  <a:pt x="1056289" y="3862552"/>
                </a:cubicBezTo>
                <a:cubicBezTo>
                  <a:pt x="1077310" y="3875690"/>
                  <a:pt x="1069427" y="3875690"/>
                  <a:pt x="1056289" y="3878317"/>
                </a:cubicBezTo>
                <a:cubicBezTo>
                  <a:pt x="1043151" y="3880944"/>
                  <a:pt x="977462" y="3878317"/>
                  <a:pt x="977462" y="3878317"/>
                </a:cubicBezTo>
              </a:path>
            </a:pathLst>
          </a:cu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327631" y="1625600"/>
            <a:ext cx="1197011" cy="4257391"/>
          </a:xfrm>
          <a:custGeom>
            <a:avLst/>
            <a:gdLst>
              <a:gd name="connsiteX0" fmla="*/ 0 w 1077310"/>
              <a:gd name="connsiteY0" fmla="*/ 0 h 3991304"/>
              <a:gd name="connsiteX1" fmla="*/ 504496 w 1077310"/>
              <a:gd name="connsiteY1" fmla="*/ 961697 h 3991304"/>
              <a:gd name="connsiteX2" fmla="*/ 189186 w 1077310"/>
              <a:gd name="connsiteY2" fmla="*/ 2711669 h 3991304"/>
              <a:gd name="connsiteX3" fmla="*/ 930165 w 1077310"/>
              <a:gd name="connsiteY3" fmla="*/ 3799490 h 3991304"/>
              <a:gd name="connsiteX4" fmla="*/ 1056289 w 1077310"/>
              <a:gd name="connsiteY4" fmla="*/ 3862552 h 3991304"/>
              <a:gd name="connsiteX5" fmla="*/ 1056289 w 1077310"/>
              <a:gd name="connsiteY5" fmla="*/ 3878317 h 3991304"/>
              <a:gd name="connsiteX6" fmla="*/ 977462 w 1077310"/>
              <a:gd name="connsiteY6" fmla="*/ 3878317 h 399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310" h="3991304">
                <a:moveTo>
                  <a:pt x="0" y="0"/>
                </a:moveTo>
                <a:cubicBezTo>
                  <a:pt x="236482" y="254876"/>
                  <a:pt x="472965" y="509752"/>
                  <a:pt x="504496" y="961697"/>
                </a:cubicBezTo>
                <a:cubicBezTo>
                  <a:pt x="536027" y="1413642"/>
                  <a:pt x="118241" y="2238704"/>
                  <a:pt x="189186" y="2711669"/>
                </a:cubicBezTo>
                <a:cubicBezTo>
                  <a:pt x="260131" y="3184634"/>
                  <a:pt x="785648" y="3607676"/>
                  <a:pt x="930165" y="3799490"/>
                </a:cubicBezTo>
                <a:cubicBezTo>
                  <a:pt x="1074682" y="3991304"/>
                  <a:pt x="1035268" y="3849414"/>
                  <a:pt x="1056289" y="3862552"/>
                </a:cubicBezTo>
                <a:cubicBezTo>
                  <a:pt x="1077310" y="3875690"/>
                  <a:pt x="1069427" y="3875690"/>
                  <a:pt x="1056289" y="3878317"/>
                </a:cubicBezTo>
                <a:cubicBezTo>
                  <a:pt x="1043151" y="3880944"/>
                  <a:pt x="977462" y="3878317"/>
                  <a:pt x="977462" y="3878317"/>
                </a:cubicBezTo>
              </a:path>
            </a:pathLst>
          </a:cu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545995" y="1625600"/>
            <a:ext cx="1197011" cy="4257391"/>
          </a:xfrm>
          <a:custGeom>
            <a:avLst/>
            <a:gdLst>
              <a:gd name="connsiteX0" fmla="*/ 0 w 1077310"/>
              <a:gd name="connsiteY0" fmla="*/ 0 h 3991304"/>
              <a:gd name="connsiteX1" fmla="*/ 504496 w 1077310"/>
              <a:gd name="connsiteY1" fmla="*/ 961697 h 3991304"/>
              <a:gd name="connsiteX2" fmla="*/ 189186 w 1077310"/>
              <a:gd name="connsiteY2" fmla="*/ 2711669 h 3991304"/>
              <a:gd name="connsiteX3" fmla="*/ 930165 w 1077310"/>
              <a:gd name="connsiteY3" fmla="*/ 3799490 h 3991304"/>
              <a:gd name="connsiteX4" fmla="*/ 1056289 w 1077310"/>
              <a:gd name="connsiteY4" fmla="*/ 3862552 h 3991304"/>
              <a:gd name="connsiteX5" fmla="*/ 1056289 w 1077310"/>
              <a:gd name="connsiteY5" fmla="*/ 3878317 h 3991304"/>
              <a:gd name="connsiteX6" fmla="*/ 977462 w 1077310"/>
              <a:gd name="connsiteY6" fmla="*/ 3878317 h 399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310" h="3991304">
                <a:moveTo>
                  <a:pt x="0" y="0"/>
                </a:moveTo>
                <a:cubicBezTo>
                  <a:pt x="236482" y="254876"/>
                  <a:pt x="472965" y="509752"/>
                  <a:pt x="504496" y="961697"/>
                </a:cubicBezTo>
                <a:cubicBezTo>
                  <a:pt x="536027" y="1413642"/>
                  <a:pt x="118241" y="2238704"/>
                  <a:pt x="189186" y="2711669"/>
                </a:cubicBezTo>
                <a:cubicBezTo>
                  <a:pt x="260131" y="3184634"/>
                  <a:pt x="785648" y="3607676"/>
                  <a:pt x="930165" y="3799490"/>
                </a:cubicBezTo>
                <a:cubicBezTo>
                  <a:pt x="1074682" y="3991304"/>
                  <a:pt x="1035268" y="3849414"/>
                  <a:pt x="1056289" y="3862552"/>
                </a:cubicBezTo>
                <a:cubicBezTo>
                  <a:pt x="1077310" y="3875690"/>
                  <a:pt x="1069427" y="3875690"/>
                  <a:pt x="1056289" y="3878317"/>
                </a:cubicBezTo>
                <a:cubicBezTo>
                  <a:pt x="1043151" y="3880944"/>
                  <a:pt x="977462" y="3878317"/>
                  <a:pt x="977462" y="3878317"/>
                </a:cubicBezTo>
              </a:path>
            </a:pathLst>
          </a:cu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99546" y="1405719"/>
            <a:ext cx="900753" cy="5322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77719" y="5513695"/>
            <a:ext cx="900753" cy="5322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03259" y="382137"/>
            <a:ext cx="3589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5512" y="2078503"/>
            <a:ext cx="594487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শ্রেণি: পঞ্চম</a:t>
            </a:r>
            <a:b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অধ্যায়-১১ (আবহাওয়া ও জলবায়ু)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শিরোনাম-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বিরূপ আবহাওয়া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কালবৈশাখী,টর্নেডো,ঘূর্ণিঝড়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 সাইক্লোন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        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bn-IN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ienc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85" y="1363976"/>
            <a:ext cx="3770575" cy="5224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3325" y="423081"/>
            <a:ext cx="533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37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3BC2D6-1DA8-4211-9EE5-A191D94DC4E0}"/>
              </a:ext>
            </a:extLst>
          </p:cNvPr>
          <p:cNvSpPr txBox="1"/>
          <p:nvPr/>
        </p:nvSpPr>
        <p:spPr>
          <a:xfrm>
            <a:off x="3749211" y="1062990"/>
            <a:ext cx="2815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5152" y="2388359"/>
            <a:ext cx="898022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১৩.৩.২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কালবৈশাখী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১৩.৩.৩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ঘূর্ণিঝড়ের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547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85" y="1528549"/>
            <a:ext cx="3579987" cy="3682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261" y="5316056"/>
            <a:ext cx="323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36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সঞ্চারণশীল ধূসর মেঘ</a:t>
            </a:r>
            <a:endParaRPr lang="en-US" sz="3600" b="1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E12FB74-B6FF-4B19-85F1-B4BFC715B9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587" y="1538515"/>
            <a:ext cx="3545013" cy="3688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2931563-5B62-4852-AF18-C4535C327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484" y="1538514"/>
            <a:ext cx="3990375" cy="37022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A9AA612-E67D-45BB-A78E-737F51EA24B3}"/>
              </a:ext>
            </a:extLst>
          </p:cNvPr>
          <p:cNvSpPr txBox="1"/>
          <p:nvPr/>
        </p:nvSpPr>
        <p:spPr>
          <a:xfrm>
            <a:off x="9355143" y="5339870"/>
            <a:ext cx="163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36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ভারী বৃষ্টি</a:t>
            </a:r>
            <a:endParaRPr lang="en-US" sz="3600" b="1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4137" y="5336275"/>
            <a:ext cx="192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ঝড়ো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হাওয়া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6280" y="655092"/>
            <a:ext cx="5650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607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18163" y="4057850"/>
            <a:ext cx="1617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শিলাবৃষ্টি</a:t>
            </a:r>
            <a:endParaRPr lang="en-US" sz="3600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318" y="4711145"/>
            <a:ext cx="110410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সঞ্চারণশীল ধূসর মেঘ সোজা উপরে উঠে গিয়ে জমা হয়।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মেঘ ঘনীভূত হয়ে ঝড়ো হাওয়া,ভারী বৃষ্টি,বজ্রবৃষ্টি,শিলাবৃষ্টি ইত্যাদি সৃষ্টি করে।এটাই কালবৈশাখী।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52D7944-9E9C-4B21-B64C-CB7211964AB9}"/>
              </a:ext>
            </a:extLst>
          </p:cNvPr>
          <p:cNvSpPr txBox="1"/>
          <p:nvPr/>
        </p:nvSpPr>
        <p:spPr>
          <a:xfrm>
            <a:off x="2539507" y="4024642"/>
            <a:ext cx="1662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36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বজ্রবৃষ্টি</a:t>
            </a:r>
            <a:endParaRPr lang="en-US" sz="3600" b="1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15203149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075" y="541362"/>
            <a:ext cx="5104263" cy="3402842"/>
          </a:xfrm>
          <a:prstGeom prst="rect">
            <a:avLst/>
          </a:prstGeom>
        </p:spPr>
      </p:pic>
      <p:pic>
        <p:nvPicPr>
          <p:cNvPr id="10" name="Picture 9" descr="-200221103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66" y="532263"/>
            <a:ext cx="5181274" cy="33982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83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87" y="1059044"/>
            <a:ext cx="5612526" cy="3139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701" y="1059044"/>
            <a:ext cx="5840524" cy="32006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3585" y="4198756"/>
            <a:ext cx="1144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ফানেল</a:t>
            </a:r>
            <a:endParaRPr lang="en-US" sz="36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46199" y="4198756"/>
            <a:ext cx="143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বায়ুপ্রবাহ</a:t>
            </a:r>
            <a:endParaRPr lang="en-US" sz="36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0075" y="5072063"/>
            <a:ext cx="11245369" cy="1282305"/>
          </a:xfrm>
          <a:prstGeom prst="roundRect">
            <a:avLst>
              <a:gd name="adj" fmla="val 7538"/>
            </a:avLst>
          </a:prstGeom>
          <a:noFill/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টর্নেডো হলো সরু, ফানেল আকৃতির ঘূর্ণায়মান শক্তিশালী বায়ুপ্রবাহ।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79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609600"/>
            <a:ext cx="8596668" cy="733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ছবিটি মনোযোগ দিয়ে পর্যবেক্ষণ করঃ-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6932" y="5319593"/>
            <a:ext cx="10100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bn-IN" sz="3600" b="1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বায়ুপ্রবাহের জটিলতায় দীর্ঘকায় মেঘের ভিতর ঘূর্ণি তৈরি হয়।সেই ঘুর্ণি একটি সরু ফানেলের আকারে মাটির কাছাকাছি এসে টর্নেডোর সৃষ্টি হয়।</a:t>
            </a:r>
            <a:endParaRPr lang="en-US" sz="3600" b="1" dirty="0">
              <a:ln w="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-70013-15316030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49" y="1162477"/>
            <a:ext cx="3853787" cy="26861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97337" y="1951630"/>
            <a:ext cx="207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বজ্রমেঘের</a:t>
            </a:r>
            <a:r>
              <a:rPr lang="en-US" dirty="0" smtClean="0"/>
              <a:t> </a:t>
            </a:r>
            <a:r>
              <a:rPr lang="en-US" dirty="0" err="1" smtClean="0"/>
              <a:t>স্তর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15450" y="3739485"/>
            <a:ext cx="88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ভূপৃষ্ট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5063319" y="3739488"/>
            <a:ext cx="2634018" cy="2745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4667535" y="2197291"/>
            <a:ext cx="2811443" cy="804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3141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8550" y="476762"/>
            <a:ext cx="8065828" cy="7640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</a:rPr>
              <a:t>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</a:rPr>
              <a:t>    </a:t>
            </a: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টর্নেডোতে কী ধরণের ক্ষয়ক্ষতি হয়ে থাকে?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2762" t="-4203"/>
          <a:stretch/>
        </p:blipFill>
        <p:spPr>
          <a:xfrm>
            <a:off x="0" y="1277946"/>
            <a:ext cx="2834640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258" y="1115093"/>
            <a:ext cx="2731877" cy="2886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75401" y="3875553"/>
            <a:ext cx="1774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bn-IN" sz="4400" b="1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 মারা যেতে পারে।</a:t>
            </a:r>
            <a:endParaRPr lang="en-US" sz="4400" b="1" dirty="0">
              <a:ln w="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05153" y="4015392"/>
            <a:ext cx="2443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ব্যাপক ক্ষতি হতে পারে</a:t>
            </a:r>
            <a:r>
              <a:rPr lang="as-IN" b="1" dirty="0">
                <a:solidFill>
                  <a:prstClr val="black"/>
                </a:solidFill>
                <a:latin typeface="Trebuchet MS" panose="020B0603020202020204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B6AC8D-650C-44A5-BF42-AE31216B38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657" y="1298501"/>
            <a:ext cx="2886075" cy="2675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5C52639-261A-437B-882F-E23261F349F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1338525"/>
            <a:ext cx="2731877" cy="2595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DA6548B-FE13-4BDD-A660-54A4CE36F970}"/>
              </a:ext>
            </a:extLst>
          </p:cNvPr>
          <p:cNvSpPr txBox="1"/>
          <p:nvPr/>
        </p:nvSpPr>
        <p:spPr>
          <a:xfrm>
            <a:off x="9326346" y="3973951"/>
            <a:ext cx="2121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 চলাচলের জন্য অসুবিধা হয়</a:t>
            </a:r>
            <a:endParaRPr lang="en-US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4196" y="4121624"/>
            <a:ext cx="2838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61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352</Words>
  <Application>Microsoft Office PowerPoint</Application>
  <PresentationFormat>Custom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HP-NPC</dc:creator>
  <cp:lastModifiedBy>HP</cp:lastModifiedBy>
  <cp:revision>123</cp:revision>
  <dcterms:created xsi:type="dcterms:W3CDTF">2019-11-07T14:35:09Z</dcterms:created>
  <dcterms:modified xsi:type="dcterms:W3CDTF">2020-12-08T17:15:09Z</dcterms:modified>
</cp:coreProperties>
</file>