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75" r:id="rId3"/>
    <p:sldId id="276" r:id="rId4"/>
    <p:sldId id="321" r:id="rId5"/>
    <p:sldId id="281" r:id="rId6"/>
    <p:sldId id="263" r:id="rId7"/>
    <p:sldId id="385" r:id="rId8"/>
    <p:sldId id="406" r:id="rId9"/>
    <p:sldId id="386" r:id="rId10"/>
    <p:sldId id="383" r:id="rId11"/>
    <p:sldId id="405" r:id="rId12"/>
    <p:sldId id="396" r:id="rId13"/>
    <p:sldId id="395" r:id="rId14"/>
    <p:sldId id="397" r:id="rId15"/>
    <p:sldId id="398" r:id="rId16"/>
    <p:sldId id="399" r:id="rId17"/>
    <p:sldId id="404" r:id="rId18"/>
    <p:sldId id="401" r:id="rId19"/>
    <p:sldId id="402" r:id="rId20"/>
    <p:sldId id="403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84" userDrawn="1">
          <p15:clr>
            <a:srgbClr val="A4A3A4"/>
          </p15:clr>
        </p15:guide>
        <p15:guide id="2" pos="36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2" autoAdjust="0"/>
    <p:restoredTop sz="90485" autoAdjust="0"/>
  </p:normalViewPr>
  <p:slideViewPr>
    <p:cSldViewPr snapToGrid="0" showGuides="1">
      <p:cViewPr varScale="1">
        <p:scale>
          <a:sx n="66" d="100"/>
          <a:sy n="66" d="100"/>
        </p:scale>
        <p:origin x="-774" y="-96"/>
      </p:cViewPr>
      <p:guideLst>
        <p:guide orient="horz" pos="2784"/>
        <p:guide pos="3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5F63-25F9-4422-82EB-CD4EAD6783B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D361-FCBF-47C3-B6E1-C4F712EDF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91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099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82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219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0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98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620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84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83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03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82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DC3B-D0F8-49FD-8E9E-949CDBD767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0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pPr/>
              <a:t>2-Dec-20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00852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9" y="2434692"/>
            <a:ext cx="10586861" cy="2299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459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655982" y="620479"/>
            <a:ext cx="4856419" cy="3332504"/>
            <a:chOff x="4705255" y="1417191"/>
            <a:chExt cx="4856419" cy="3332504"/>
          </a:xfrm>
        </p:grpSpPr>
        <p:sp>
          <p:nvSpPr>
            <p:cNvPr id="4" name="Cube 3"/>
            <p:cNvSpPr/>
            <p:nvPr/>
          </p:nvSpPr>
          <p:spPr>
            <a:xfrm>
              <a:off x="4718808" y="1466277"/>
              <a:ext cx="1110342" cy="3282043"/>
            </a:xfrm>
            <a:prstGeom prst="cube">
              <a:avLst>
                <a:gd name="adj" fmla="val 100000"/>
              </a:avLst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Parallelogram 4"/>
            <p:cNvSpPr/>
            <p:nvPr/>
          </p:nvSpPr>
          <p:spPr>
            <a:xfrm>
              <a:off x="4705255" y="3560606"/>
              <a:ext cx="4849586" cy="1162053"/>
            </a:xfrm>
            <a:prstGeom prst="parallelogram">
              <a:avLst>
                <a:gd name="adj" fmla="val 960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4708417" y="1417191"/>
              <a:ext cx="4849586" cy="1162053"/>
            </a:xfrm>
            <a:prstGeom prst="parallelogram">
              <a:avLst>
                <a:gd name="adj" fmla="val 96051"/>
              </a:avLst>
            </a:prstGeom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34456" y="2589456"/>
              <a:ext cx="3677404" cy="2160239"/>
            </a:xfrm>
            <a:prstGeom prst="rect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22430" y="1417392"/>
              <a:ext cx="3739244" cy="2127760"/>
            </a:xfrm>
            <a:prstGeom prst="rect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8427508" y="1466277"/>
              <a:ext cx="1110342" cy="3282043"/>
            </a:xfrm>
            <a:prstGeom prst="cube">
              <a:avLst>
                <a:gd name="adj" fmla="val 100000"/>
              </a:avLst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9400" y="627102"/>
            <a:ext cx="4870981" cy="3313348"/>
            <a:chOff x="707334" y="3215565"/>
            <a:chExt cx="4870981" cy="3313348"/>
          </a:xfrm>
        </p:grpSpPr>
        <p:sp>
          <p:nvSpPr>
            <p:cNvPr id="12" name="Cube 11"/>
            <p:cNvSpPr/>
            <p:nvPr/>
          </p:nvSpPr>
          <p:spPr>
            <a:xfrm>
              <a:off x="713165" y="3219450"/>
              <a:ext cx="1110342" cy="3282043"/>
            </a:xfrm>
            <a:prstGeom prst="cub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>
              <a:off x="713165" y="5339440"/>
              <a:ext cx="4849586" cy="1162053"/>
            </a:xfrm>
            <a:prstGeom prst="parallelogram">
              <a:avLst>
                <a:gd name="adj" fmla="val 9605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22742" y="3215565"/>
              <a:ext cx="3739244" cy="2127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4467973" y="3246870"/>
              <a:ext cx="1110342" cy="3282043"/>
            </a:xfrm>
            <a:prstGeom prst="cub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8729" y="4347118"/>
              <a:ext cx="3739244" cy="2127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Parallelogram 18"/>
            <p:cNvSpPr/>
            <p:nvPr/>
          </p:nvSpPr>
          <p:spPr>
            <a:xfrm>
              <a:off x="707334" y="3215565"/>
              <a:ext cx="4849586" cy="1162053"/>
            </a:xfrm>
            <a:prstGeom prst="parallelogram">
              <a:avLst>
                <a:gd name="adj" fmla="val 9605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11694" y="2352218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4212" y="185557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97047" y="121587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57933" y="1768789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247405" y="159319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55470" y="1602700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9" y="-20076"/>
            <a:ext cx="6137670" cy="498090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68065" y="3925947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12736" y="2509532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8722" y="4025237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224" y="3962712"/>
            <a:ext cx="94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71743" y="3415441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3" y="4473527"/>
            <a:ext cx="5121084" cy="2255716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 rot="20734989">
                <a:off x="7633533" y="3995167"/>
                <a:ext cx="4545606" cy="77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34989">
                <a:off x="7633533" y="3995167"/>
                <a:ext cx="4545606" cy="77861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 rot="19559717">
                <a:off x="7353839" y="2578711"/>
                <a:ext cx="4545606" cy="77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59717">
                <a:off x="7353839" y="2578711"/>
                <a:ext cx="4545606" cy="77861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341" y="4836915"/>
            <a:ext cx="6657409" cy="1109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48" y="5291334"/>
            <a:ext cx="6663506" cy="11095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14" y="590650"/>
            <a:ext cx="5860064" cy="932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97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4.81481E-6 L 0.48868 0.205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2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430220" y="1113575"/>
                <a:ext cx="10493360" cy="509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ABCDEFGH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AF ।</a:t>
                </a:r>
              </a:p>
              <a:p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Δ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ABC এ  BC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⊥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AB </a:t>
                </a:r>
                <a:r>
                  <a:rPr lang="en-US" sz="4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AC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Yu Gothic UI Semibold" panose="020B0700000000000000" pitchFamily="34" charset="-128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36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Yu Gothic UI Semibold" panose="020B0700000000000000" pitchFamily="34" charset="-128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Yu Gothic UI Semibold" panose="020B0700000000000000" pitchFamily="34" charset="-128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Δ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AFC এ  FC 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⊥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AC </a:t>
                </a:r>
                <a:r>
                  <a:rPr lang="en-US" sz="4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AF</a:t>
                </a:r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</a:t>
                </a:r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Yu Gothic UI Semibold" panose="020B0700000000000000" pitchFamily="34" charset="-128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𝐴𝐹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Yu Gothic UI Semibold" panose="020B0700000000000000" pitchFamily="34" charset="-128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Yu Gothic UI Semibold" panose="020B0700000000000000" pitchFamily="34" charset="-128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𝐶𝐹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∴AF </a:t>
                </a:r>
                <a:r>
                  <a:rPr lang="en-US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 </m:t>
                            </m:r>
                            <m:r>
                              <a:rPr lang="en-US" sz="4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0" y="1113575"/>
                <a:ext cx="10493360" cy="5092035"/>
              </a:xfrm>
              <a:prstGeom prst="rect">
                <a:avLst/>
              </a:prstGeom>
              <a:blipFill>
                <a:blip r:embed="rId2" cstate="print"/>
                <a:stretch>
                  <a:fillRect l="-2092" t="-2036" b="-3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4186715" y="5461129"/>
                <a:ext cx="7770612" cy="1156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</a:t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ঘনবস্তুটির</a:t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 </m:t>
                            </m:r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715" y="5461129"/>
                <a:ext cx="7770612" cy="1156047"/>
              </a:xfrm>
              <a:prstGeom prst="rect">
                <a:avLst/>
              </a:prstGeom>
              <a:blipFill>
                <a:blip r:embed="rId3" cstate="print"/>
                <a:stretch>
                  <a:fillRect l="-2431" b="-1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199" t="84836" r="-2696" b="2476"/>
          <a:stretch/>
        </p:blipFill>
        <p:spPr>
          <a:xfrm>
            <a:off x="7428831" y="469303"/>
            <a:ext cx="4528496" cy="342539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6" y="225805"/>
            <a:ext cx="7441687" cy="1183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18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87264" y="9778180"/>
            <a:ext cx="571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45" y="4052350"/>
            <a:ext cx="7602371" cy="252396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461837" y="522515"/>
            <a:ext cx="7172019" cy="3347456"/>
            <a:chOff x="2984351" y="604157"/>
            <a:chExt cx="7172019" cy="3347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95" t="12245" r="13619" b="11225"/>
            <a:stretch/>
          </p:blipFill>
          <p:spPr>
            <a:xfrm>
              <a:off x="2984351" y="784097"/>
              <a:ext cx="4902349" cy="26330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59629" y="604157"/>
              <a:ext cx="34779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 err="1" smtClean="0">
                <a:latin typeface="Vindabody"/>
                <a:cs typeface="NikoshBAN" panose="02000000000000000000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0642" y="3366838"/>
              <a:ext cx="3624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Vindabody"/>
                  <a:cs typeface="NikoshBAN" panose="02000000000000000000" pitchFamily="2" charset="0"/>
                </a:rPr>
                <a:t>63</a:t>
              </a:r>
              <a:r>
                <a:rPr lang="en-US" sz="2800" dirty="0" smtClean="0">
                  <a:latin typeface="Vindabody"/>
                  <a:cs typeface="NikoshBAN" panose="02000000000000000000" pitchFamily="2" charset="0"/>
                </a:rPr>
                <a:t>সে,মিটা</a:t>
              </a:r>
              <a:r>
                <a:rPr lang="en-US" sz="3200" dirty="0" smtClean="0">
                  <a:latin typeface="Vindabody"/>
                  <a:cs typeface="NikoshBAN" panose="02000000000000000000" pitchFamily="2" charset="0"/>
                </a:rPr>
                <a:t>র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0413" y="1738831"/>
              <a:ext cx="3575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Vindabody"/>
                  <a:cs typeface="NikoshBAN" panose="02000000000000000000" pitchFamily="2" charset="0"/>
                </a:rPr>
                <a:t>48</a:t>
              </a:r>
              <a:r>
                <a:rPr lang="bn-IN" sz="2400" dirty="0" smtClean="0">
                  <a:latin typeface="Vindabody"/>
                  <a:cs typeface="NikoshBAN" panose="02000000000000000000" pitchFamily="2" charset="0"/>
                </a:rPr>
                <a:t>সে,</a:t>
              </a:r>
              <a:r>
                <a:rPr lang="en-US" sz="2400" dirty="0" err="1" smtClean="0">
                  <a:latin typeface="Vindabody"/>
                  <a:cs typeface="NikoshBAN" panose="02000000000000000000" pitchFamily="2" charset="0"/>
                </a:rPr>
                <a:t>মিটার</a:t>
              </a:r>
              <a:endParaRPr lang="en-US" sz="2400" dirty="0" smtClean="0">
                <a:latin typeface="Vindabody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44245" y="2932870"/>
              <a:ext cx="2350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Vindabody"/>
                  <a:cs typeface="NikoshBAN" panose="02000000000000000000" pitchFamily="2" charset="0"/>
                </a:rPr>
                <a:t>36 </a:t>
              </a:r>
              <a:r>
                <a:rPr lang="bn-IN" sz="2400" dirty="0" smtClean="0">
                  <a:latin typeface="Vindabody"/>
                  <a:cs typeface="NikoshBAN" panose="02000000000000000000" pitchFamily="2" charset="0"/>
                </a:rPr>
                <a:t>সে,</a:t>
              </a:r>
              <a:r>
                <a:rPr lang="en-US" sz="2400" dirty="0" err="1" smtClean="0">
                  <a:latin typeface="Vindabody"/>
                  <a:cs typeface="NikoshBAN" panose="02000000000000000000" pitchFamily="2" charset="0"/>
                </a:rPr>
                <a:t>মিটার</a:t>
              </a:r>
              <a:endParaRPr lang="en-US" sz="2400" dirty="0" smtClean="0">
                <a:latin typeface="Vindabody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233057" y="3657599"/>
              <a:ext cx="1502228" cy="1626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074228" y="3655757"/>
              <a:ext cx="861640" cy="1842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919358" y="1111988"/>
              <a:ext cx="0" cy="62684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919358" y="2100599"/>
              <a:ext cx="0" cy="593615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5790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42451" y="847397"/>
                <a:ext cx="11577483" cy="5949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dirty="0" smtClean="0">
                    <a:latin typeface="Vindabody"/>
                    <a:ea typeface="Ebrima"/>
                    <a:cs typeface="NikoshBAN" pitchFamily="2" charset="0"/>
                  </a:rPr>
                  <a:t>মনে করি, আয়তাকার ঘনবস্তুর দৈর্ঘ্য(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>a)=16</a:t>
                </a:r>
                <a:r>
                  <a:rPr lang="bn-IN" sz="4000" dirty="0" smtClean="0">
                    <a:latin typeface="Vindabody"/>
                    <a:ea typeface="Ebrima"/>
                    <a:cs typeface="NikoshBAN" pitchFamily="2" charset="0"/>
                  </a:rPr>
                  <a:t> সে,মি </a:t>
                </a:r>
                <a:endParaRPr lang="en-US" sz="4000" dirty="0" smtClean="0">
                  <a:latin typeface="Vindabody"/>
                  <a:ea typeface="Ebrima"/>
                  <a:cs typeface="NikoshBAN" pitchFamily="2" charset="0"/>
                </a:endParaRPr>
              </a:p>
              <a:p>
                <a:r>
                  <a:rPr lang="bn-IN" sz="4000" dirty="0" smtClean="0">
                    <a:latin typeface="Vindabody"/>
                    <a:ea typeface="Ebrima"/>
                    <a:cs typeface="NikoshBAN" pitchFamily="2" charset="0"/>
                  </a:rPr>
                  <a:t>প্রস্থ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>(b)=12</a:t>
                </a:r>
                <a:r>
                  <a:rPr lang="bn-IN" sz="4000" dirty="0" smtClean="0">
                    <a:latin typeface="Vindabody"/>
                    <a:ea typeface="Ebrima"/>
                    <a:cs typeface="NikoshBAN" pitchFamily="2" charset="0"/>
                  </a:rPr>
                  <a:t>সে,মি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Ebrima"/>
                    <a:cs typeface="NikoshBAN" pitchFamily="2" charset="0"/>
                  </a:rPr>
                  <a:t>এবং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Ebrima"/>
                    <a:cs typeface="NikoshBAN" pitchFamily="2" charset="0"/>
                  </a:rPr>
                  <a:t>উচ্চতা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>(c)=4.5</a:t>
                </a:r>
                <a:r>
                  <a:rPr lang="bn-IN" sz="4000" dirty="0" smtClean="0">
                    <a:latin typeface="Vindabody"/>
                    <a:ea typeface="Ebrima"/>
                    <a:cs typeface="NikoshBAN" pitchFamily="2" charset="0"/>
                  </a:rPr>
                  <a:t> সে,মি</a:t>
                </a:r>
              </a:p>
              <a:p>
                <a:r>
                  <a:rPr lang="en-US" sz="4000" dirty="0" err="1" smtClean="0">
                    <a:latin typeface="Vindabody"/>
                    <a:ea typeface="Ebrima"/>
                    <a:cs typeface="NikoshBAN" pitchFamily="2" charset="0"/>
                  </a:rPr>
                  <a:t>আমরা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Ebrima"/>
                    <a:cs typeface="NikoshBAN" pitchFamily="2" charset="0"/>
                  </a:rPr>
                  <a:t>জানি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>,</a:t>
                </a:r>
              </a:p>
              <a:p>
                <a:r>
                  <a:rPr lang="bn-BD" sz="40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bn-BD" sz="4000" dirty="0">
                    <a:latin typeface="Vindabody"/>
                    <a:ea typeface="Ebrima"/>
                    <a:cs typeface="NikoshBAN" pitchFamily="2" charset="0"/>
                  </a:rPr>
                  <a:t>ঘন বস্তুর কর্ণের দৈর্ঘ্য=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400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</m:e>
                    </m:rad>
                    <m:r>
                      <a:rPr lang="bn-IN" sz="4000" b="0" i="0" smtClean="0">
                        <a:latin typeface="Cambria Math" panose="02040503050406030204" pitchFamily="18" charset="0"/>
                        <a:ea typeface="Ebrima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4000" dirty="0" smtClean="0">
                    <a:latin typeface="Vindabody"/>
                    <a:ea typeface="Ebrima"/>
                    <a:cs typeface="NikoshBAN" pitchFamily="2" charset="0"/>
                  </a:rPr>
                  <a:t>সে,</a:t>
                </a:r>
                <a:r>
                  <a:rPr lang="bn-BD" sz="4000" dirty="0" smtClean="0">
                    <a:latin typeface="Vindabody"/>
                    <a:ea typeface="Ebrima"/>
                    <a:cs typeface="NikoshBAN" pitchFamily="2" charset="0"/>
                  </a:rPr>
                  <a:t>মিটার </a:t>
                </a:r>
                <a:endParaRPr lang="bn-BD" sz="4000" dirty="0">
                  <a:latin typeface="Vindabody"/>
                  <a:ea typeface="Ebrima"/>
                  <a:cs typeface="NikoshBAN" pitchFamily="2" charset="0"/>
                </a:endParaRPr>
              </a:p>
              <a:p>
                <a:r>
                  <a:rPr lang="bn-BD" sz="4000" dirty="0">
                    <a:latin typeface="Vindabody"/>
                    <a:ea typeface="Ebrima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4000" i="1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bn-IN" sz="4000" b="0" i="0" smtClean="0">
                            <a:latin typeface="Vindabody"/>
                            <a:ea typeface="Ebrima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latin typeface="Vindabody"/>
                            <a:ea typeface="Ebrima"/>
                            <a:cs typeface="NikoshBAN" pitchFamily="2" charset="0"/>
                          </a:rPr>
                          <m:t>63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latin typeface="Vindabody"/>
                            <a:ea typeface="Ebrima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Vindabody"/>
                            <a:ea typeface="Ebrima"/>
                            <a:cs typeface="Ebrima"/>
                          </a:rPr>
                          <m:t>48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Vindabody"/>
                            <a:ea typeface="Ebrima"/>
                            <a:cs typeface="Ebrima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Vindabody"/>
                            <a:ea typeface="Ebrima"/>
                            <a:cs typeface="Ebrima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Vindabody"/>
                            <a:ea typeface="Ebrima"/>
                            <a:cs typeface="Ebrima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</m:e>
                    </m:rad>
                  </m:oMath>
                </a14:m>
                <a:r>
                  <a:rPr lang="bn-BD" sz="4000" dirty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Ebrima"/>
                    <a:cs typeface="NikoshBAN" pitchFamily="2" charset="0"/>
                  </a:rPr>
                  <a:t>সে,</a:t>
                </a:r>
                <a:r>
                  <a:rPr lang="bn-BD" sz="4000" dirty="0" smtClean="0">
                    <a:latin typeface="Vindabody"/>
                    <a:ea typeface="Ebrima"/>
                    <a:cs typeface="NikoshBAN" pitchFamily="2" charset="0"/>
                  </a:rPr>
                  <a:t>মিটার</a:t>
                </a:r>
                <a:endParaRPr lang="bn-BD" sz="4000" dirty="0">
                  <a:latin typeface="Vindabody"/>
                  <a:ea typeface="Ebrima"/>
                  <a:cs typeface="NikoshBAN" pitchFamily="2" charset="0"/>
                </a:endParaRPr>
              </a:p>
              <a:p>
                <a:r>
                  <a:rPr lang="bn-BD" sz="4000" dirty="0">
                    <a:latin typeface="Vindabody"/>
                    <a:ea typeface="Ebrima"/>
                    <a:cs typeface="NikoshBAN" pitchFamily="2" charset="0"/>
                  </a:rPr>
                  <a:t>=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400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3969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2304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1296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> সে,</a:t>
                </a:r>
                <a:r>
                  <a:rPr lang="bn-BD" sz="4000" dirty="0" smtClean="0">
                    <a:latin typeface="Vindabody"/>
                    <a:ea typeface="Ebrima"/>
                    <a:cs typeface="NikoshBAN" pitchFamily="2" charset="0"/>
                  </a:rPr>
                  <a:t>মিটার 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endParaRPr lang="bn-BD" sz="4000" dirty="0">
                  <a:latin typeface="Vindabody"/>
                  <a:ea typeface="Ebrima"/>
                  <a:cs typeface="NikoshBAN" pitchFamily="2" charset="0"/>
                </a:endParaRPr>
              </a:p>
              <a:p>
                <a:r>
                  <a:rPr lang="bn-BD" sz="4000" dirty="0" smtClean="0">
                    <a:latin typeface="Vindabody"/>
                    <a:ea typeface="Ebrima"/>
                    <a:cs typeface="NikoshBAN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7569</m:t>
                        </m:r>
                      </m:e>
                    </m:rad>
                  </m:oMath>
                </a14:m>
                <a:r>
                  <a:rPr lang="bn-IN" sz="40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>সে,</a:t>
                </a:r>
                <a:r>
                  <a:rPr lang="bn-BD" sz="4000" dirty="0" smtClean="0">
                    <a:latin typeface="Vindabody"/>
                    <a:ea typeface="Ebrima"/>
                    <a:cs typeface="NikoshBAN" pitchFamily="2" charset="0"/>
                  </a:rPr>
                  <a:t>মিটার</a:t>
                </a:r>
                <a:r>
                  <a:rPr lang="en-US" sz="40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</a:p>
              <a:p>
                <a:r>
                  <a:rPr lang="en-US" sz="4000" dirty="0" smtClean="0">
                    <a:latin typeface="Vindabody"/>
                    <a:ea typeface="Ebrima"/>
                    <a:cs typeface="+mj-cs"/>
                  </a:rPr>
                  <a:t>=87 </a:t>
                </a:r>
                <a:r>
                  <a:rPr lang="en-US" sz="4000" dirty="0" err="1" smtClean="0">
                    <a:latin typeface="Vindabody"/>
                    <a:ea typeface="Ebrima"/>
                    <a:cs typeface="+mj-cs"/>
                  </a:rPr>
                  <a:t>সে,</a:t>
                </a:r>
                <a:r>
                  <a:rPr lang="en-US" sz="4000" dirty="0" err="1" smtClean="0">
                    <a:latin typeface="Vindabody"/>
                    <a:ea typeface="Ebrima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 smtClean="0">
                    <a:latin typeface="Vindabody"/>
                    <a:ea typeface="Ebrima"/>
                    <a:cs typeface="NikoshBAN" panose="02000000000000000000" pitchFamily="2" charset="0"/>
                  </a:rPr>
                  <a:t>(</a:t>
                </a:r>
                <a:r>
                  <a:rPr lang="en-US" sz="4000" dirty="0" err="1" smtClean="0">
                    <a:latin typeface="Vindabody"/>
                    <a:ea typeface="Ebrima"/>
                    <a:cs typeface="NikoshBAN" panose="02000000000000000000" pitchFamily="2" charset="0"/>
                  </a:rPr>
                  <a:t>প্রায়</a:t>
                </a:r>
                <a:r>
                  <a:rPr lang="en-US" sz="4000" dirty="0" smtClean="0">
                    <a:latin typeface="Vindabody"/>
                    <a:ea typeface="Ebrima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bn-BD" sz="4000" dirty="0" smtClean="0">
                    <a:latin typeface="Vindabody"/>
                    <a:ea typeface="Ebrima"/>
                    <a:cs typeface="+mj-cs"/>
                  </a:rPr>
                  <a:t>(</a:t>
                </a:r>
                <a:r>
                  <a:rPr lang="en-US" sz="4000" dirty="0">
                    <a:latin typeface="Vindabody"/>
                    <a:ea typeface="Ebrima"/>
                    <a:cs typeface="+mj-cs"/>
                  </a:rPr>
                  <a:t>Ans</a:t>
                </a:r>
                <a:r>
                  <a:rPr lang="en-US" sz="4000" dirty="0" smtClean="0">
                    <a:latin typeface="Vindabody"/>
                    <a:ea typeface="Ebrima"/>
                    <a:cs typeface="+mj-cs"/>
                  </a:rPr>
                  <a:t>.) </a:t>
                </a:r>
                <a:r>
                  <a:rPr lang="en-US" sz="4000" dirty="0" smtClean="0">
                    <a:latin typeface="Vindabody"/>
                    <a:ea typeface="Ebrima"/>
                  </a:rPr>
                  <a:t>87 </a:t>
                </a:r>
                <a:r>
                  <a:rPr lang="en-US" sz="4000" dirty="0" err="1" smtClean="0">
                    <a:latin typeface="Vindabody"/>
                    <a:ea typeface="Ebrima"/>
                  </a:rPr>
                  <a:t>সে,</a:t>
                </a:r>
                <a:r>
                  <a:rPr lang="en-US" sz="4000" dirty="0" err="1" smtClean="0">
                    <a:latin typeface="Vindabody"/>
                    <a:ea typeface="Ebrima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 smtClean="0">
                    <a:latin typeface="Vindabody"/>
                    <a:ea typeface="Ebrima"/>
                    <a:cs typeface="NikoshBAN" panose="02000000000000000000" pitchFamily="2" charset="0"/>
                  </a:rPr>
                  <a:t>(</a:t>
                </a:r>
                <a:r>
                  <a:rPr lang="en-US" sz="4000" dirty="0" err="1" smtClean="0">
                    <a:latin typeface="Vindabody"/>
                    <a:ea typeface="Ebrima"/>
                    <a:cs typeface="NikoshBAN" panose="02000000000000000000" pitchFamily="2" charset="0"/>
                  </a:rPr>
                  <a:t>প্রায়</a:t>
                </a:r>
                <a:r>
                  <a:rPr lang="en-US" sz="4000" dirty="0" smtClean="0">
                    <a:latin typeface="Vindabody"/>
                    <a:ea typeface="Ebrima"/>
                    <a:cs typeface="NikoshBAN" panose="02000000000000000000" pitchFamily="2" charset="0"/>
                  </a:rPr>
                  <a:t>)</a:t>
                </a:r>
                <a:endParaRPr lang="en-US" sz="4000" dirty="0">
                  <a:latin typeface="Vindabody"/>
                  <a:ea typeface="Ebrim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51" y="847397"/>
                <a:ext cx="11577483" cy="5949193"/>
              </a:xfrm>
              <a:prstGeom prst="rect">
                <a:avLst/>
              </a:prstGeom>
              <a:blipFill>
                <a:blip r:embed="rId2" cstate="print"/>
                <a:stretch>
                  <a:fillRect l="-1896" t="-2459" b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42451" y="156404"/>
            <a:ext cx="752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64129" y="927318"/>
            <a:ext cx="4083653" cy="2389964"/>
            <a:chOff x="2984351" y="-116099"/>
            <a:chExt cx="6110119" cy="41715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95" t="12245" r="13619" b="11225"/>
            <a:stretch/>
          </p:blipFill>
          <p:spPr>
            <a:xfrm>
              <a:off x="2984351" y="784097"/>
              <a:ext cx="4902349" cy="26330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59629" y="604157"/>
              <a:ext cx="34779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 err="1" smtClean="0">
                <a:latin typeface="Vindabody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10642" y="3366838"/>
              <a:ext cx="3624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Vindabody"/>
                  <a:cs typeface="NikoshBAN" panose="02000000000000000000" pitchFamily="2" charset="0"/>
                </a:rPr>
                <a:t>63</a:t>
              </a:r>
              <a:r>
                <a:rPr lang="en-US" sz="2800" dirty="0" smtClean="0">
                  <a:latin typeface="Vindabody"/>
                  <a:cs typeface="NikoshBAN" panose="02000000000000000000" pitchFamily="2" charset="0"/>
                </a:rPr>
                <a:t>সে,মিটা</a:t>
              </a:r>
              <a:r>
                <a:rPr lang="en-US" sz="3200" dirty="0" smtClean="0">
                  <a:latin typeface="Vindabody"/>
                  <a:cs typeface="NikoshBAN" panose="02000000000000000000" pitchFamily="2" charset="0"/>
                </a:rPr>
                <a:t>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6282630" y="1771786"/>
              <a:ext cx="4171524" cy="395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Vindabody"/>
                  <a:cs typeface="NikoshBAN" panose="02000000000000000000" pitchFamily="2" charset="0"/>
                </a:rPr>
                <a:t>48</a:t>
              </a:r>
              <a:r>
                <a:rPr lang="bn-IN" sz="2400" dirty="0" smtClean="0">
                  <a:latin typeface="Vindabody"/>
                  <a:cs typeface="NikoshBAN" panose="02000000000000000000" pitchFamily="2" charset="0"/>
                </a:rPr>
                <a:t>সে,</a:t>
              </a:r>
              <a:r>
                <a:rPr lang="en-US" sz="2400" dirty="0" err="1" smtClean="0">
                  <a:latin typeface="Vindabody"/>
                  <a:cs typeface="NikoshBAN" panose="02000000000000000000" pitchFamily="2" charset="0"/>
                </a:rPr>
                <a:t>মিটার</a:t>
              </a:r>
              <a:endParaRPr lang="en-US" sz="2400" dirty="0" smtClean="0">
                <a:latin typeface="Vindabody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44245" y="2932870"/>
              <a:ext cx="2350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Vindabody"/>
                  <a:cs typeface="NikoshBAN" panose="02000000000000000000" pitchFamily="2" charset="0"/>
                </a:rPr>
                <a:t>36 </a:t>
              </a:r>
              <a:r>
                <a:rPr lang="bn-IN" sz="2400" dirty="0" smtClean="0">
                  <a:latin typeface="Vindabody"/>
                  <a:cs typeface="NikoshBAN" panose="02000000000000000000" pitchFamily="2" charset="0"/>
                </a:rPr>
                <a:t>সে,</a:t>
              </a:r>
              <a:r>
                <a:rPr lang="en-US" sz="2400" dirty="0" err="1" smtClean="0">
                  <a:latin typeface="Vindabody"/>
                  <a:cs typeface="NikoshBAN" panose="02000000000000000000" pitchFamily="2" charset="0"/>
                </a:rPr>
                <a:t>মিটার</a:t>
              </a:r>
              <a:endParaRPr lang="en-US" sz="2400" dirty="0" smtClean="0">
                <a:latin typeface="Vindabody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233057" y="3657599"/>
              <a:ext cx="1502228" cy="1626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074228" y="3655757"/>
              <a:ext cx="861640" cy="1842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919358" y="1111988"/>
              <a:ext cx="0" cy="62684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919358" y="2100599"/>
              <a:ext cx="0" cy="593615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02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700807" y="1386840"/>
            <a:ext cx="379216" cy="1551383"/>
          </a:xfrm>
          <a:custGeom>
            <a:avLst/>
            <a:gdLst>
              <a:gd name="connsiteX0" fmla="*/ 202421 w 379216"/>
              <a:gd name="connsiteY0" fmla="*/ 58705 h 1551383"/>
              <a:gd name="connsiteX1" fmla="*/ 4301 w 379216"/>
              <a:gd name="connsiteY1" fmla="*/ 165385 h 1551383"/>
              <a:gd name="connsiteX2" fmla="*/ 370061 w 379216"/>
              <a:gd name="connsiteY2" fmla="*/ 1460785 h 1551383"/>
              <a:gd name="connsiteX3" fmla="*/ 232901 w 379216"/>
              <a:gd name="connsiteY3" fmla="*/ 1338865 h 15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6" h="1551383">
                <a:moveTo>
                  <a:pt x="202421" y="58705"/>
                </a:moveTo>
                <a:cubicBezTo>
                  <a:pt x="89391" y="-4795"/>
                  <a:pt x="-23639" y="-68295"/>
                  <a:pt x="4301" y="165385"/>
                </a:cubicBezTo>
                <a:cubicBezTo>
                  <a:pt x="32241" y="399065"/>
                  <a:pt x="331961" y="1265205"/>
                  <a:pt x="370061" y="1460785"/>
                </a:cubicBezTo>
                <a:cubicBezTo>
                  <a:pt x="408161" y="1656365"/>
                  <a:pt x="320531" y="1497615"/>
                  <a:pt x="232901" y="1338865"/>
                </a:cubicBez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1874520" y="4213088"/>
            <a:ext cx="3331661" cy="1317557"/>
          </a:xfrm>
          <a:prstGeom prst="flowChartProcess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21" t="11601" r="16875" b="10407"/>
          <a:stretch/>
        </p:blipFill>
        <p:spPr>
          <a:xfrm>
            <a:off x="6287254" y="733366"/>
            <a:ext cx="1327356" cy="24629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60" t="13866" r="1015" b="10798"/>
          <a:stretch/>
        </p:blipFill>
        <p:spPr>
          <a:xfrm>
            <a:off x="3161863" y="760613"/>
            <a:ext cx="1268361" cy="23744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04" b="13483"/>
          <a:stretch/>
        </p:blipFill>
        <p:spPr>
          <a:xfrm>
            <a:off x="3161863" y="1386840"/>
            <a:ext cx="3550920" cy="20623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62" y="2197276"/>
            <a:ext cx="3910192" cy="10972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82" y="509935"/>
            <a:ext cx="3910192" cy="10972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04" b="13483"/>
          <a:stretch/>
        </p:blipFill>
        <p:spPr>
          <a:xfrm>
            <a:off x="3743954" y="847991"/>
            <a:ext cx="3550920" cy="20623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40" y="3024651"/>
            <a:ext cx="2507472" cy="8490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0" y="3156041"/>
            <a:ext cx="2650775" cy="8975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3" y="3196347"/>
            <a:ext cx="2541216" cy="8604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6" b="20292"/>
          <a:stretch/>
        </p:blipFill>
        <p:spPr>
          <a:xfrm>
            <a:off x="566202" y="-80127"/>
            <a:ext cx="10017542" cy="849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3" y="3946696"/>
            <a:ext cx="11267768" cy="15986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20" t="5789" r="15545" b="17654"/>
          <a:stretch/>
        </p:blipFill>
        <p:spPr>
          <a:xfrm>
            <a:off x="376083" y="4903971"/>
            <a:ext cx="10943303" cy="1120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7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26003 0.0025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41627 -0.00278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35339 -0.0120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35964 -0.0798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5 -0.50046 L -0.14128 0.0101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07 -0.51806 L 0.1651 -0.06621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08" t="14855" r="6390" b="37675"/>
          <a:stretch/>
        </p:blipFill>
        <p:spPr>
          <a:xfrm>
            <a:off x="291162" y="470752"/>
            <a:ext cx="3347884" cy="766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307"/>
            <a:ext cx="8291279" cy="229229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945842" y="3443282"/>
            <a:ext cx="4849586" cy="1162053"/>
            <a:chOff x="6385441" y="4585853"/>
            <a:chExt cx="4849586" cy="1162053"/>
          </a:xfrm>
        </p:grpSpPr>
        <p:grpSp>
          <p:nvGrpSpPr>
            <p:cNvPr id="4" name="Group 3"/>
            <p:cNvGrpSpPr/>
            <p:nvPr/>
          </p:nvGrpSpPr>
          <p:grpSpPr>
            <a:xfrm>
              <a:off x="6385441" y="4585853"/>
              <a:ext cx="4849586" cy="1162053"/>
              <a:chOff x="8498985" y="6696363"/>
              <a:chExt cx="4849586" cy="1162053"/>
            </a:xfrm>
          </p:grpSpPr>
          <p:sp>
            <p:nvSpPr>
              <p:cNvPr id="12" name="Parallelogram 11"/>
              <p:cNvSpPr/>
              <p:nvPr/>
            </p:nvSpPr>
            <p:spPr>
              <a:xfrm>
                <a:off x="8498985" y="6696363"/>
                <a:ext cx="4849586" cy="1162053"/>
              </a:xfrm>
              <a:prstGeom prst="parallelogram">
                <a:avLst>
                  <a:gd name="adj" fmla="val 960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6143" t="13919" r="24790" b="27796"/>
              <a:stretch/>
            </p:blipFill>
            <p:spPr>
              <a:xfrm>
                <a:off x="9956810" y="7172616"/>
                <a:ext cx="2563586" cy="685800"/>
              </a:xfrm>
              <a:prstGeom prst="rect">
                <a:avLst/>
              </a:prstGeom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7713498" y="4669945"/>
              <a:ext cx="3521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ভূমির ক্ষেত্রফল</a:t>
              </a:r>
              <a:endPara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42" y="1221762"/>
            <a:ext cx="5255207" cy="33835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90" t="8054" r="18092" b="17727"/>
          <a:stretch/>
        </p:blipFill>
        <p:spPr>
          <a:xfrm>
            <a:off x="2237014" y="4784271"/>
            <a:ext cx="6417129" cy="1502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52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39635 -0.164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1067" name="Equation" r:id="rId3" imgW="114151" imgH="215619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69" t="14721" r="8218" b="33048"/>
          <a:stretch/>
        </p:blipFill>
        <p:spPr>
          <a:xfrm>
            <a:off x="364408" y="538690"/>
            <a:ext cx="5309419" cy="631669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64408" y="1451554"/>
                <a:ext cx="11577483" cy="5203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600" dirty="0" smtClean="0">
                    <a:latin typeface="Vindabody"/>
                    <a:ea typeface="Ebrima"/>
                    <a:cs typeface="NikoshBAN" pitchFamily="2" charset="0"/>
                  </a:rPr>
                  <a:t>মনে করি, </a:t>
                </a:r>
                <a:endParaRPr lang="en-US" sz="3600" dirty="0" smtClean="0">
                  <a:latin typeface="Vindabody"/>
                  <a:ea typeface="Ebrima"/>
                  <a:cs typeface="NikoshBAN" pitchFamily="2" charset="0"/>
                </a:endParaRPr>
              </a:p>
              <a:p>
                <a:r>
                  <a:rPr lang="bn-IN" sz="3600" dirty="0" smtClean="0">
                    <a:latin typeface="Vindabody"/>
                    <a:ea typeface="Ebrima"/>
                    <a:cs typeface="NikoshBAN" pitchFamily="2" charset="0"/>
                  </a:rPr>
                  <a:t>আয়তাকার ঘনবস্তুর দৈর্ঘ্য,=</a:t>
                </a:r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>a</a:t>
                </a:r>
                <a:r>
                  <a:rPr lang="bn-IN" sz="36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latin typeface="Vindabody"/>
                    <a:ea typeface="Ebrima"/>
                    <a:cs typeface="NikoshBAN" pitchFamily="2" charset="0"/>
                  </a:rPr>
                  <a:t>মি</a:t>
                </a:r>
                <a:r>
                  <a:rPr lang="bn-IN" sz="3600" dirty="0" smtClean="0">
                    <a:latin typeface="Vindabody"/>
                    <a:ea typeface="Ebrima"/>
                    <a:cs typeface="NikoshBAN" pitchFamily="2" charset="0"/>
                  </a:rPr>
                  <a:t> প্রস্থ</a:t>
                </a:r>
                <a:r>
                  <a:rPr lang="bn-IN" sz="3600" dirty="0" smtClean="0">
                    <a:latin typeface="Vindabody"/>
                    <a:ea typeface="Ebrima"/>
                    <a:cs typeface="NikoshBAN" pitchFamily="2" charset="0"/>
                  </a:rPr>
                  <a:t>=</a:t>
                </a:r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>b</a:t>
                </a:r>
                <a:r>
                  <a:rPr lang="bn-IN" sz="3600" dirty="0" smtClean="0">
                    <a:latin typeface="Vindabody"/>
                    <a:ea typeface="Ebrima"/>
                    <a:cs typeface="NikoshBAN" pitchFamily="2" charset="0"/>
                  </a:rPr>
                  <a:t>মি</a:t>
                </a:r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latin typeface="Vindabody"/>
                    <a:ea typeface="Ebrima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bn-IN" sz="3600" dirty="0" smtClean="0">
                    <a:latin typeface="Vindabody"/>
                    <a:ea typeface="Ebrima"/>
                    <a:cs typeface="NikoshBAN" pitchFamily="2" charset="0"/>
                  </a:rPr>
                  <a:t>উচ্চতা</a:t>
                </a:r>
                <a:r>
                  <a:rPr lang="bn-IN" sz="3600" dirty="0">
                    <a:latin typeface="Vindabody"/>
                    <a:ea typeface="Ebrima"/>
                    <a:cs typeface="NikoshBAN" pitchFamily="2" charset="0"/>
                  </a:rPr>
                  <a:t>,</a:t>
                </a:r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>c=3মি,</a:t>
                </a:r>
                <a:endParaRPr lang="en-US" sz="3600" dirty="0" smtClean="0">
                  <a:latin typeface="Vindabody"/>
                  <a:ea typeface="Ebrima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itchFamily="2" charset="0"/>
                  </a:rPr>
                  <a:t>∴</a:t>
                </a:r>
                <a:r>
                  <a:rPr lang="en-US" sz="3600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itchFamily="2" charset="0"/>
                  </a:rPr>
                  <a:t>ভুমির</a:t>
                </a:r>
                <a:r>
                  <a:rPr lang="en-US" sz="36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itchFamily="2" charset="0"/>
                  </a:rPr>
                  <a:t>ক্ষেত্রফল</a:t>
                </a:r>
                <a:r>
                  <a:rPr lang="en-US" sz="36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itchFamily="2" charset="0"/>
                  </a:rPr>
                  <a:t>,=ab বর্গমিটার= 48</a:t>
                </a:r>
                <a:r>
                  <a:rPr lang="en-US" sz="36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itchFamily="2" charset="0"/>
                  </a:rPr>
                  <a:t/>
                </a:r>
                <a:r>
                  <a:rPr lang="en-US" sz="36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itchFamily="2" charset="0"/>
                  </a:rPr>
                  <a:t>বর্গমিটার</a:t>
                </a:r>
                <a:r>
                  <a:rPr lang="bn-IN" sz="36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itchFamily="2" charset="0"/>
                  </a:rPr>
                  <a:t>।</a:t>
                </a:r>
                <a:endParaRPr lang="en-US" sz="3600" dirty="0" smtClean="0">
                  <a:latin typeface="Vindabody"/>
                  <a:ea typeface="Ebrima"/>
                  <a:cs typeface="NikoshBAN" pitchFamily="2" charset="0"/>
                </a:endParaRPr>
              </a:p>
              <a:p>
                <a:r>
                  <a:rPr lang="en-US" sz="3600" dirty="0" err="1" smtClean="0">
                    <a:latin typeface="Vindabody"/>
                    <a:ea typeface="Ebrima"/>
                    <a:cs typeface="NikoshBAN" pitchFamily="2" charset="0"/>
                  </a:rPr>
                  <a:t>আমরা</a:t>
                </a:r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latin typeface="Vindabody"/>
                    <a:ea typeface="Ebrima"/>
                    <a:cs typeface="NikoshBAN" pitchFamily="2" charset="0"/>
                  </a:rPr>
                  <a:t>জানি</a:t>
                </a:r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>,</a:t>
                </a:r>
              </a:p>
              <a:p>
                <a:r>
                  <a:rPr lang="bn-BD" sz="36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bn-IN" sz="36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bn-IN" sz="3600" dirty="0" smtClean="0">
                    <a:latin typeface="Vindabody"/>
                    <a:ea typeface="Ebrima"/>
                    <a:cs typeface="NikoshBAN" pitchFamily="2" charset="0"/>
                  </a:rPr>
                  <a:t>আয়তাকার </a:t>
                </a:r>
                <a:r>
                  <a:rPr lang="bn-BD" sz="3600" dirty="0" smtClean="0">
                    <a:latin typeface="Vindabody"/>
                    <a:ea typeface="Ebrima"/>
                    <a:cs typeface="NikoshBAN" pitchFamily="2" charset="0"/>
                  </a:rPr>
                  <a:t>ঘনবস্তুর </a:t>
                </a:r>
                <a:r>
                  <a:rPr lang="bn-BD" sz="3600" dirty="0">
                    <a:latin typeface="Vindabody"/>
                    <a:ea typeface="Ebrima"/>
                    <a:cs typeface="NikoshBAN" pitchFamily="2" charset="0"/>
                  </a:rPr>
                  <a:t>কর্ণের </a:t>
                </a:r>
                <a:r>
                  <a:rPr lang="bn-BD" sz="3600" dirty="0" smtClean="0">
                    <a:latin typeface="Vindabody"/>
                    <a:ea typeface="Ebrima"/>
                    <a:cs typeface="NikoshBAN" pitchFamily="2" charset="0"/>
                  </a:rPr>
                  <a:t>দৈর্ঘ্য</a:t>
                </a:r>
                <a:r>
                  <a:rPr lang="bn-IN" sz="3600" dirty="0">
                    <a:latin typeface="Vindabody"/>
                    <a:ea typeface="Ebrima"/>
                    <a:cs typeface="NikoshBAN" pitchFamily="2" charset="0"/>
                  </a:rPr>
                  <a:t/>
                </a:r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>d</a:t>
                </a:r>
                <a:r>
                  <a:rPr lang="bn-BD" sz="3600" dirty="0" smtClean="0">
                    <a:latin typeface="Vindabody"/>
                    <a:ea typeface="Ebrima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360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</m:e>
                    </m:rad>
                    <m:r>
                      <a:rPr lang="bn-IN" sz="3600" b="0" i="0" smtClean="0">
                        <a:latin typeface="Cambria Math" panose="02040503050406030204" pitchFamily="18" charset="0"/>
                        <a:ea typeface="Ebrima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600" b="0" dirty="0" smtClean="0">
                  <a:latin typeface="Vindabody"/>
                  <a:ea typeface="Ebrima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>বা,13</a:t>
                </a:r>
                <a:r>
                  <a:rPr lang="bn-BD" sz="3600" dirty="0" smtClean="0">
                    <a:latin typeface="Vindabody"/>
                    <a:ea typeface="Ebrima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3600" i="1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Vindabody"/>
                            <a:ea typeface="Ebrima"/>
                            <a:cs typeface="Ebrima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Vindabody"/>
                            <a:ea typeface="Ebrima"/>
                            <a:cs typeface="Ebrima"/>
                          </a:rPr>
                          <m:t>²</m:t>
                        </m:r>
                      </m:e>
                    </m:rad>
                  </m:oMath>
                </a14:m>
                <a:endParaRPr lang="en-US" sz="3600" dirty="0" smtClean="0">
                  <a:latin typeface="Vindabody"/>
                  <a:ea typeface="Ebrima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বা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,(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13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Ebrima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>
                        <a:latin typeface="Cambria Math" panose="02040503050406030204" pitchFamily="18" charset="0"/>
                        <a:ea typeface="Ebrima"/>
                        <a:cs typeface="NikoshBAN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²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+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Vindabody"/>
                        <a:ea typeface="Ebrima"/>
                        <a:cs typeface="Ebrima"/>
                      </a:rPr>
                      <m:t>b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²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+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9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 </m:t>
                    </m:r>
                  </m:oMath>
                </a14:m>
                <a:endParaRPr lang="en-US" sz="3600" dirty="0" smtClean="0">
                  <a:latin typeface="Vindabody"/>
                  <a:ea typeface="Ebrima"/>
                  <a:cs typeface="Ebrima"/>
                </a:endParaRPr>
              </a:p>
              <a:p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>বা,</a:t>
                </a:r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>169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Ebrima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 smtClean="0">
                    <a:latin typeface="Vindabody"/>
                    <a:ea typeface="Ebrima"/>
                    <a:cs typeface="NikoshBAN" pitchFamily="2" charset="0"/>
                  </a:rPr>
                  <a:t>=</a:t>
                </a:r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Cambria Math" panose="02040503050406030204" pitchFamily="18" charset="0"/>
                        <a:ea typeface="Ebrima"/>
                        <a:cs typeface="NikoshBAN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²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+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Vindabody"/>
                        <a:ea typeface="Ebrima"/>
                        <a:cs typeface="Ebrima"/>
                      </a:rPr>
                      <m:t>b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²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+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Vindabody"/>
                        <a:ea typeface="Ebrima"/>
                        <a:cs typeface="Ebrima"/>
                      </a:rPr>
                      <m:t>9</m:t>
                    </m:r>
                  </m:oMath>
                </a14:m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</a:p>
              <a:p>
                <a:r>
                  <a:rPr lang="en-US" sz="3600" dirty="0" err="1" smtClean="0">
                    <a:latin typeface="Vindabody"/>
                    <a:ea typeface="Ebrima"/>
                    <a:cs typeface="NikoshBAN" pitchFamily="2" charset="0"/>
                  </a:rPr>
                  <a:t>বা</a:t>
                </a:r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Cambria Math" panose="02040503050406030204" pitchFamily="18" charset="0"/>
                        <a:ea typeface="Ebrima"/>
                        <a:cs typeface="NikoshBAN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²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+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b</m:t>
                    </m:r>
                    <m:r>
                      <m:rPr>
                        <m:nor/>
                      </m:rPr>
                      <a:rPr lang="en-US" sz="3600" dirty="0">
                        <a:latin typeface="Vindabody"/>
                        <a:ea typeface="Ebrima"/>
                        <a:cs typeface="Ebrima"/>
                      </a:rPr>
                      <m:t>²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Vindabody"/>
                        <a:ea typeface="Ebrima"/>
                        <a:cs typeface="Ebrima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Vindabody"/>
                        <a:ea typeface="Ebrima"/>
                        <a:cs typeface="Ebrima"/>
                      </a:rPr>
                      <m:t>169-9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Vindabody"/>
                        <a:ea typeface="Ebrima"/>
                        <a:cs typeface="Ebrima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Vindabody"/>
                        <a:ea typeface="Ebrima"/>
                        <a:cs typeface="Ebrima"/>
                      </a:rPr>
                      <m:t>160 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Vindabody"/>
                        <a:ea typeface="Ebrima"/>
                        <a:cs typeface="Ebrima"/>
                      </a:rPr>
                      <m:t>. .  .  .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(</m:t>
                    </m:r>
                    <m:r>
                      <a:rPr lang="en-US" sz="3600" b="0" i="1" dirty="0" smtClean="0">
                        <a:latin typeface="Vindabody"/>
                        <a:ea typeface="Ebrima"/>
                        <a:cs typeface="Ebrima"/>
                      </a:rPr>
                      <m:t>ⅰ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Vindabody"/>
                    <a:ea typeface="Ebrima"/>
                    <a:cs typeface="NikoshBAN" pitchFamily="2" charset="0"/>
                  </a:rPr>
                  <a:t/>
                </a:r>
                <a:endParaRPr lang="en-US" sz="3600" dirty="0">
                  <a:latin typeface="Vindabody"/>
                  <a:ea typeface="Ebrima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08" y="1451554"/>
                <a:ext cx="11577483" cy="5203989"/>
              </a:xfrm>
              <a:prstGeom prst="rect">
                <a:avLst/>
              </a:prstGeom>
              <a:blipFill>
                <a:blip r:embed="rId5" cstate="print"/>
                <a:stretch>
                  <a:fillRect l="-1632" t="-1522" b="-3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338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01042" y="794802"/>
                <a:ext cx="11055529" cy="5819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আমরা </a:t>
                </a:r>
                <a:r>
                  <a:rPr lang="en-US" sz="32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 smtClean="0">
                    <a:ea typeface="Ebrima"/>
                    <a:cs typeface="Ebrima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(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)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𝑏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𝑎𝑏</m:t>
                    </m:r>
                  </m:oMath>
                </a14:m>
                <a:endParaRPr lang="en-US" sz="3200" dirty="0" smtClean="0">
                  <a:latin typeface="Vindabody"/>
                  <a:ea typeface="Ebrima"/>
                  <a:cs typeface="Ebrima"/>
                </a:endParaRPr>
              </a:p>
              <a:p>
                <a:r>
                  <a:rPr lang="en-US" sz="3200" dirty="0" smtClean="0">
                    <a:latin typeface="Vindabody"/>
                    <a:ea typeface="Ebrima"/>
                    <a:cs typeface="Ebrima"/>
                  </a:rPr>
                  <a:t>=160+2</a:t>
                </a:r>
                <a:r>
                  <a:rPr lang="en-US" sz="32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×</a:t>
                </a:r>
                <a:r>
                  <a:rPr lang="en-US" sz="3200" dirty="0" smtClean="0">
                    <a:latin typeface="Vindabody"/>
                    <a:ea typeface="Ebrima"/>
                    <a:cs typeface="Ebrima"/>
                  </a:rPr>
                  <a:t>48 =256  {</a:t>
                </a:r>
                <a:r>
                  <a:rPr lang="en-US" sz="32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Ebrima"/>
                  </a:rPr>
                  <a:t>∵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Ebrima"/>
                        <a:cs typeface="Ebrima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160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এবং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Ebrima"/>
                        <a:cs typeface="Ebrima"/>
                      </a:rPr>
                      <m:t>𝑎𝑏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48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}</m:t>
                    </m:r>
                  </m:oMath>
                </a14:m>
                <a:endParaRPr lang="en-US" sz="3200" dirty="0" smtClean="0">
                  <a:latin typeface="Vindabody"/>
                  <a:ea typeface="Ebrima"/>
                  <a:cs typeface="Ebrima"/>
                </a:endParaRPr>
              </a:p>
              <a:p>
                <a:r>
                  <a:rPr lang="en-US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>∴</a:t>
                </a:r>
                <a:r>
                  <a:rPr lang="bn-IN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Ebrima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Ebrima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Ebrima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Ebrima"/>
                      </a:rPr>
                      <m:t>=</m:t>
                    </m:r>
                    <m:rad>
                      <m:radPr>
                        <m:degHide m:val="on"/>
                        <m:ctrlPr>
                          <a:rPr lang="bn-IN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256</m:t>
                        </m:r>
                      </m:e>
                    </m:rad>
                  </m:oMath>
                </a14:m>
                <a:r>
                  <a:rPr lang="bn-IN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>=</a:t>
                </a:r>
                <a:r>
                  <a:rPr lang="en-US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>16 .  .  . (ⅱ)</a:t>
                </a:r>
                <a:r>
                  <a:rPr lang="bn-IN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/>
                </a:r>
                <a:endParaRPr lang="en-US" sz="3200" dirty="0">
                  <a:latin typeface="Vindabody"/>
                  <a:ea typeface="Ebrima"/>
                  <a:cs typeface="Ebrima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আবার</a:t>
                </a:r>
                <a:r>
                  <a:rPr lang="en-US" sz="3200" dirty="0" smtClean="0">
                    <a:latin typeface="Vindabody"/>
                    <a:ea typeface="Ebrima"/>
                    <a:cs typeface="Ebrima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𝑎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Ebrima"/>
                        <a:cs typeface="Ebrima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2</m:t>
                        </m:r>
                      </m:sup>
                    </m:sSup>
                    <m:r>
                      <a:rPr lang="bn-IN" sz="3200" b="0" i="1" smtClean="0">
                        <a:latin typeface="Cambria Math" panose="02040503050406030204" pitchFamily="18" charset="0"/>
                        <a:ea typeface="Ebrima"/>
                        <a:cs typeface="Ebrima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Ebrima"/>
                        <a:cs typeface="Ebrima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Ebrima"/>
                        <a:cs typeface="Ebrima"/>
                      </a:rPr>
                      <m:t>𝑎𝑏</m:t>
                    </m:r>
                  </m:oMath>
                </a14:m>
                <a:endParaRPr lang="en-US" sz="3200" dirty="0">
                  <a:latin typeface="Vindabody"/>
                  <a:ea typeface="Ebrima"/>
                  <a:cs typeface="Ebrima"/>
                </a:endParaRPr>
              </a:p>
              <a:p>
                <a:r>
                  <a:rPr lang="bn-IN" sz="3200" dirty="0" smtClean="0">
                    <a:latin typeface="Vindabody"/>
                    <a:ea typeface="Ebrima"/>
                    <a:cs typeface="Ebrima"/>
                  </a:rPr>
                  <a:t>  =</a:t>
                </a:r>
                <a:r>
                  <a:rPr lang="en-US" sz="3200" dirty="0" smtClean="0">
                    <a:latin typeface="Vindabody"/>
                    <a:ea typeface="Ebrima"/>
                    <a:cs typeface="Ebrima"/>
                  </a:rPr>
                  <a:t> 160</a:t>
                </a:r>
                <a:r>
                  <a:rPr lang="bn-IN" sz="3200" dirty="0" smtClean="0">
                    <a:latin typeface="Vindabody"/>
                    <a:ea typeface="Ebrima"/>
                    <a:cs typeface="Ebrima"/>
                  </a:rPr>
                  <a:t>-</a:t>
                </a:r>
                <a:r>
                  <a:rPr lang="en-US" sz="3200" dirty="0" smtClean="0">
                    <a:latin typeface="Vindabody"/>
                    <a:ea typeface="Ebrima"/>
                    <a:cs typeface="Ebrima"/>
                  </a:rPr>
                  <a:t>2</a:t>
                </a:r>
                <a:r>
                  <a:rPr lang="en-US" sz="32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×</a:t>
                </a:r>
                <a:r>
                  <a:rPr lang="en-US" sz="3200" dirty="0" smtClean="0">
                    <a:latin typeface="Vindabody"/>
                    <a:ea typeface="Ebrima"/>
                    <a:cs typeface="Ebrima"/>
                  </a:rPr>
                  <a:t>48 =</a:t>
                </a:r>
                <a:r>
                  <a:rPr lang="bn-IN" sz="3200" dirty="0" smtClean="0">
                    <a:latin typeface="Vindabody"/>
                    <a:ea typeface="Ebrima"/>
                    <a:cs typeface="Ebrima"/>
                  </a:rPr>
                  <a:t>64  </a:t>
                </a:r>
                <a:r>
                  <a:rPr lang="en-US" sz="3200" dirty="0" smtClean="0">
                    <a:latin typeface="Vindabody"/>
                    <a:ea typeface="Ebrima"/>
                    <a:cs typeface="Ebrima"/>
                  </a:rPr>
                  <a:t/>
                </a:r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>∴</a:t>
                </a:r>
                <a:r>
                  <a:rPr lang="bn-IN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/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Ebrima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Ebrima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Ebrima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Ebrima"/>
                      </a:rPr>
                      <m:t>=</m:t>
                    </m:r>
                    <m:rad>
                      <m:radPr>
                        <m:degHide m:val="on"/>
                        <m:ctrlPr>
                          <a:rPr lang="bn-IN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radPr>
                      <m:deg/>
                      <m:e>
                        <m:r>
                          <a:rPr lang="bn-IN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64</m:t>
                        </m:r>
                      </m:e>
                    </m:rad>
                  </m:oMath>
                </a14:m>
                <a:r>
                  <a:rPr lang="bn-IN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>=</a:t>
                </a:r>
                <a:r>
                  <a:rPr lang="bn-IN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>8</a:t>
                </a:r>
                <a:r>
                  <a:rPr lang="en-US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/>
                </a:r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>.  </a:t>
                </a:r>
                <a:r>
                  <a:rPr lang="en-US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>.</a:t>
                </a:r>
                <a:r>
                  <a:rPr lang="bn-IN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>. .. (ⅲ)</a:t>
                </a:r>
                <a:r>
                  <a:rPr lang="en-US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/>
                </a:r>
                <a:endParaRPr lang="en-US" sz="3200" dirty="0" smtClean="0">
                  <a:latin typeface="Vindabody"/>
                  <a:ea typeface="Ebrima"/>
                  <a:cs typeface="Ebrima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এখন</a:t>
                </a:r>
                <a:r>
                  <a:rPr lang="en-US" sz="32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, (</a:t>
                </a:r>
                <a:r>
                  <a:rPr lang="en-US" sz="32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ⅱ)+(ⅲ)</a:t>
                </a:r>
                <a:r>
                  <a:rPr lang="en-US" sz="32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Vindabody"/>
                    <a:ea typeface="Ebrima"/>
                    <a:cs typeface="Ebrima"/>
                  </a:rPr>
                  <a:t>।</a:t>
                </a:r>
                <a:endParaRPr lang="en-US" sz="3200" dirty="0" smtClean="0">
                  <a:latin typeface="Vindabody"/>
                  <a:ea typeface="Ebrima"/>
                  <a:cs typeface="Ebrima"/>
                </a:endParaRPr>
              </a:p>
              <a:p>
                <a:r>
                  <a:rPr lang="en-US" sz="3600" dirty="0" smtClean="0">
                    <a:latin typeface="Vindabody"/>
                    <a:ea typeface="Ebrima"/>
                    <a:cs typeface="Ebrima"/>
                  </a:rPr>
                  <a:t>2a=24 </a:t>
                </a:r>
                <a:r>
                  <a:rPr lang="en-US" sz="36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বা</a:t>
                </a:r>
                <a:r>
                  <a:rPr lang="en-US" sz="3600" dirty="0" err="1" smtClean="0">
                    <a:latin typeface="Vindabody"/>
                    <a:ea typeface="Ebrima"/>
                    <a:cs typeface="Ebrima"/>
                  </a:rPr>
                  <a:t>,a</a:t>
                </a:r>
                <a:r>
                  <a:rPr lang="en-US" sz="3600" dirty="0" smtClean="0">
                    <a:latin typeface="Vindabody"/>
                    <a:ea typeface="Ebrima"/>
                    <a:cs typeface="Ebrima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24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Vindabody"/>
                    <a:ea typeface="Ebrima"/>
                    <a:cs typeface="Ebrima"/>
                  </a:rPr>
                  <a:t>=12  </a:t>
                </a:r>
              </a:p>
              <a:p>
                <a:r>
                  <a:rPr lang="en-US" sz="36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>ⅱ</a:t>
                </a:r>
                <a:r>
                  <a:rPr lang="en-US" sz="36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Ebrima"/>
                  </a:rPr>
                  <a:t>)-(</a:t>
                </a:r>
                <a:r>
                  <a:rPr lang="en-US" sz="36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ⅲ)</a:t>
                </a:r>
                <a:r>
                  <a:rPr lang="en-US" sz="36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পাই</a:t>
                </a:r>
                <a:r>
                  <a:rPr lang="en-US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smtClean="0">
                    <a:latin typeface="Vindabody"/>
                    <a:ea typeface="Ebrima"/>
                    <a:cs typeface="Ebrima"/>
                  </a:rPr>
                  <a:t>2b=8 </a:t>
                </a:r>
                <a:r>
                  <a:rPr lang="en-US" sz="3600" dirty="0" err="1">
                    <a:latin typeface="Vindabody"/>
                    <a:ea typeface="Ebrima"/>
                    <a:cs typeface="Ebrima"/>
                  </a:rPr>
                  <a:t>বা,b</a:t>
                </a:r>
                <a:r>
                  <a:rPr lang="en-US" sz="3600" dirty="0">
                    <a:latin typeface="Vindabody"/>
                    <a:ea typeface="Ebrima"/>
                    <a:cs typeface="Ebrima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Ebrima"/>
                            <a:cs typeface="Ebrim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Vindabody"/>
                    <a:ea typeface="Ebrima"/>
                    <a:cs typeface="Ebrima"/>
                  </a:rPr>
                  <a:t>=</a:t>
                </a:r>
                <a:r>
                  <a:rPr lang="en-US" sz="3600" dirty="0" smtClean="0">
                    <a:latin typeface="Vindabody"/>
                    <a:ea typeface="Ebrima"/>
                    <a:cs typeface="Ebrima"/>
                  </a:rPr>
                  <a:t>4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অতএব</a:t>
                </a:r>
                <a:r>
                  <a:rPr lang="en-US" sz="36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latin typeface="Vindabody"/>
                    <a:ea typeface="Ebrima"/>
                    <a:cs typeface="Ebrima"/>
                  </a:rPr>
                  <a:t>12 </a:t>
                </a:r>
                <a:r>
                  <a:rPr lang="en-US" sz="36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প্রস্থ</a:t>
                </a:r>
                <a:r>
                  <a:rPr lang="en-US" sz="3600" dirty="0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latin typeface="Vindabody"/>
                    <a:ea typeface="Ebrima"/>
                    <a:cs typeface="Ebrima"/>
                  </a:rPr>
                  <a:t>4 </a:t>
                </a:r>
                <a:r>
                  <a:rPr lang="en-US" sz="3600" dirty="0" err="1" smtClean="0">
                    <a:latin typeface="NikoshBAN" panose="02000000000000000000" pitchFamily="2" charset="0"/>
                    <a:ea typeface="Ebrima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 smtClean="0">
                    <a:latin typeface="Vindabody"/>
                    <a:ea typeface="Ebrima"/>
                    <a:cs typeface="Ebrima"/>
                  </a:rPr>
                  <a:t> (</a:t>
                </a:r>
                <a:r>
                  <a:rPr lang="en-US" sz="3600" dirty="0" err="1" smtClean="0">
                    <a:latin typeface="Vindabody"/>
                    <a:ea typeface="Ebrima"/>
                    <a:cs typeface="Ebrima"/>
                  </a:rPr>
                  <a:t>Ans</a:t>
                </a:r>
                <a:r>
                  <a:rPr lang="en-US" sz="3600" dirty="0" smtClean="0">
                    <a:latin typeface="Vindabody"/>
                    <a:ea typeface="Ebrima"/>
                    <a:cs typeface="Ebrima"/>
                  </a:rPr>
                  <a:t>)</a:t>
                </a:r>
                <a:endParaRPr lang="en-US" sz="3600" dirty="0">
                  <a:latin typeface="Vindabody"/>
                  <a:ea typeface="Ebrima"/>
                  <a:cs typeface="Ebrima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2" y="794802"/>
                <a:ext cx="11055529" cy="5819670"/>
              </a:xfrm>
              <a:prstGeom prst="rect">
                <a:avLst/>
              </a:prstGeom>
              <a:blipFill>
                <a:blip r:embed="rId2" cstate="print"/>
                <a:stretch>
                  <a:fillRect l="-1654" t="-1571" b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055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09" t="20902" r="33783" b="23183"/>
          <a:stretch/>
        </p:blipFill>
        <p:spPr>
          <a:xfrm>
            <a:off x="4936840" y="385064"/>
            <a:ext cx="2513849" cy="10618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463" r="769" b="3602"/>
          <a:stretch/>
        </p:blipFill>
        <p:spPr>
          <a:xfrm>
            <a:off x="612059" y="221226"/>
            <a:ext cx="4299154" cy="2168014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 flipH="1">
            <a:off x="1633385" y="946307"/>
            <a:ext cx="2256501" cy="9717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58500" y="2389240"/>
            <a:ext cx="116335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ABCD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AC=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3)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BCFG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BF=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4)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4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pPr/>
              <a:t>2 December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2" cstate="print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511" y="2133600"/>
            <a:ext cx="10630546" cy="3614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7445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6" t="14066" r="51790" b="35324"/>
          <a:stretch/>
        </p:blipFill>
        <p:spPr>
          <a:xfrm>
            <a:off x="902527" y="748036"/>
            <a:ext cx="3284690" cy="9331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91" y="661390"/>
            <a:ext cx="4584589" cy="2816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83" r="44839"/>
          <a:stretch/>
        </p:blipFill>
        <p:spPr>
          <a:xfrm>
            <a:off x="1146413" y="4310743"/>
            <a:ext cx="8062901" cy="1422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1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31" t="2260" r="8136" b="22034"/>
          <a:stretch/>
        </p:blipFill>
        <p:spPr>
          <a:xfrm>
            <a:off x="627905" y="276257"/>
            <a:ext cx="11755241" cy="598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78" t="24830" r="15441" b="36897"/>
          <a:stretch/>
        </p:blipFill>
        <p:spPr>
          <a:xfrm>
            <a:off x="5624342" y="4076054"/>
            <a:ext cx="5906398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60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2013155" y="1166211"/>
            <a:ext cx="8482909" cy="4975423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166211"/>
            <a:ext cx="7371864" cy="382333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092342" y="4951728"/>
            <a:ext cx="1031858" cy="1152086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05499" y="7387194"/>
            <a:ext cx="2465620" cy="134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6302" y="7974814"/>
            <a:ext cx="2465620" cy="134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5373" y="2278071"/>
            <a:ext cx="6220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পরিমিতি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আয়তাকার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ঘনবস্তু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)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০১/১২/২০২০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ইং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478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96" t="6554" r="6309" b="33290"/>
          <a:stretch/>
        </p:blipFill>
        <p:spPr>
          <a:xfrm>
            <a:off x="2069083" y="5666913"/>
            <a:ext cx="7633855" cy="872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0" t="7950" r="3630" b="4806"/>
          <a:stretch/>
        </p:blipFill>
        <p:spPr>
          <a:xfrm>
            <a:off x="1435968" y="417203"/>
            <a:ext cx="3209704" cy="2359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84" y="840659"/>
            <a:ext cx="2190750" cy="1975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58" y="2966541"/>
            <a:ext cx="3466640" cy="2357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39" t="7143" r="11125" b="9908"/>
          <a:stretch/>
        </p:blipFill>
        <p:spPr>
          <a:xfrm>
            <a:off x="5406295" y="3086100"/>
            <a:ext cx="3190641" cy="1901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35" t="8686" r="14813" b="15088"/>
          <a:stretch/>
        </p:blipFill>
        <p:spPr>
          <a:xfrm>
            <a:off x="713256" y="2888149"/>
            <a:ext cx="4655128" cy="2555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9B1575-AB92-4C5F-A255-BE16DA266A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06" t="8562" r="18795" b="9360"/>
          <a:stretch/>
        </p:blipFill>
        <p:spPr>
          <a:xfrm>
            <a:off x="7949246" y="779213"/>
            <a:ext cx="3507384" cy="1763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99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37" t="19127" r="17485" b="35693"/>
          <a:stretch/>
        </p:blipFill>
        <p:spPr>
          <a:xfrm>
            <a:off x="104051" y="72941"/>
            <a:ext cx="5331418" cy="1162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7" y="1199196"/>
            <a:ext cx="7415645" cy="5560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5418" y="2032337"/>
            <a:ext cx="5458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6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endParaRPr lang="en-US" sz="6000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4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68" t="16554" r="24117" b="39628"/>
          <a:stretch/>
        </p:blipFill>
        <p:spPr>
          <a:xfrm>
            <a:off x="4291781" y="176981"/>
            <a:ext cx="3185650" cy="943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0" y="2323741"/>
            <a:ext cx="10058400" cy="3048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45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Data 29"/>
          <p:cNvSpPr/>
          <p:nvPr/>
        </p:nvSpPr>
        <p:spPr>
          <a:xfrm>
            <a:off x="664796" y="1338836"/>
            <a:ext cx="3489960" cy="1979550"/>
          </a:xfrm>
          <a:prstGeom prst="flowChartInputOutpu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00917" y="2608007"/>
            <a:ext cx="1630803" cy="1699665"/>
            <a:chOff x="700917" y="2608007"/>
            <a:chExt cx="1630803" cy="16996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cxnSp>
          <p:nvCxnSpPr>
            <p:cNvPr id="34" name="Straight Connector 33"/>
            <p:cNvCxnSpPr/>
            <p:nvPr/>
          </p:nvCxnSpPr>
          <p:spPr>
            <a:xfrm>
              <a:off x="1417320" y="2608007"/>
              <a:ext cx="914400" cy="914400"/>
            </a:xfrm>
            <a:prstGeom prst="line">
              <a:avLst/>
            </a:prstGeom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479954" y="3460956"/>
              <a:ext cx="769432" cy="846716"/>
            </a:xfrm>
            <a:prstGeom prst="line">
              <a:avLst/>
            </a:prstGeom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180" y="3393272"/>
              <a:ext cx="914400" cy="914400"/>
            </a:xfrm>
            <a:prstGeom prst="line">
              <a:avLst/>
            </a:prstGeom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00917" y="2608007"/>
              <a:ext cx="796704" cy="914400"/>
            </a:xfrm>
            <a:prstGeom prst="line">
              <a:avLst/>
            </a:prstGeom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reeform 47"/>
          <p:cNvSpPr/>
          <p:nvPr/>
        </p:nvSpPr>
        <p:spPr>
          <a:xfrm>
            <a:off x="6700807" y="1386840"/>
            <a:ext cx="379216" cy="1551383"/>
          </a:xfrm>
          <a:custGeom>
            <a:avLst/>
            <a:gdLst>
              <a:gd name="connsiteX0" fmla="*/ 202421 w 379216"/>
              <a:gd name="connsiteY0" fmla="*/ 58705 h 1551383"/>
              <a:gd name="connsiteX1" fmla="*/ 4301 w 379216"/>
              <a:gd name="connsiteY1" fmla="*/ 165385 h 1551383"/>
              <a:gd name="connsiteX2" fmla="*/ 370061 w 379216"/>
              <a:gd name="connsiteY2" fmla="*/ 1460785 h 1551383"/>
              <a:gd name="connsiteX3" fmla="*/ 232901 w 379216"/>
              <a:gd name="connsiteY3" fmla="*/ 1338865 h 15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6" h="1551383">
                <a:moveTo>
                  <a:pt x="202421" y="58705"/>
                </a:moveTo>
                <a:cubicBezTo>
                  <a:pt x="89391" y="-4795"/>
                  <a:pt x="-23639" y="-68295"/>
                  <a:pt x="4301" y="165385"/>
                </a:cubicBezTo>
                <a:cubicBezTo>
                  <a:pt x="32241" y="399065"/>
                  <a:pt x="331961" y="1265205"/>
                  <a:pt x="370061" y="1460785"/>
                </a:cubicBezTo>
                <a:cubicBezTo>
                  <a:pt x="408161" y="1656365"/>
                  <a:pt x="320531" y="1497615"/>
                  <a:pt x="232901" y="1338865"/>
                </a:cubicBez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1874520" y="4213088"/>
            <a:ext cx="3331661" cy="1317557"/>
          </a:xfrm>
          <a:prstGeom prst="flowChartProcess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7094771" y="2039883"/>
            <a:ext cx="567465" cy="2222714"/>
          </a:xfrm>
          <a:prstGeom prst="cube">
            <a:avLst>
              <a:gd name="adj" fmla="val 1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993968" y="2024547"/>
            <a:ext cx="567465" cy="2222714"/>
          </a:xfrm>
          <a:prstGeom prst="cub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3986340" y="2575632"/>
            <a:ext cx="3084431" cy="1682907"/>
          </a:xfrm>
          <a:prstGeom prst="cube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4578792" y="2035737"/>
            <a:ext cx="3084431" cy="1682907"/>
          </a:xfrm>
          <a:prstGeom prst="cube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Cube 52"/>
          <p:cNvSpPr/>
          <p:nvPr/>
        </p:nvSpPr>
        <p:spPr>
          <a:xfrm>
            <a:off x="3975462" y="3685146"/>
            <a:ext cx="3687267" cy="584477"/>
          </a:xfrm>
          <a:prstGeom prst="cub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Cube 53"/>
          <p:cNvSpPr/>
          <p:nvPr/>
        </p:nvSpPr>
        <p:spPr>
          <a:xfrm>
            <a:off x="4009044" y="2044065"/>
            <a:ext cx="3668268" cy="539807"/>
          </a:xfrm>
          <a:prstGeom prst="cub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47" y="2310969"/>
            <a:ext cx="4315261" cy="2218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17" t="6072" r="28476" b="15417"/>
          <a:stretch/>
        </p:blipFill>
        <p:spPr>
          <a:xfrm>
            <a:off x="4941480" y="2608007"/>
            <a:ext cx="1858387" cy="1234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08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30169 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42422 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22422 0.38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26901 0.3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35547 0.0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33854 0.01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  <p:bldP spid="42" grpId="0" animBg="1"/>
      <p:bldP spid="43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99" y="4828204"/>
            <a:ext cx="3237257" cy="18106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2" y="2483728"/>
            <a:ext cx="4182218" cy="118882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2" y="2468775"/>
            <a:ext cx="4182218" cy="118882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57" y="1024738"/>
            <a:ext cx="1128586" cy="285538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57" y="1391884"/>
            <a:ext cx="1115665" cy="282269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" y="4828204"/>
            <a:ext cx="3237257" cy="181066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2" y="79980"/>
            <a:ext cx="4182218" cy="118882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75" t="20761" r="10677" b="31737"/>
          <a:stretch/>
        </p:blipFill>
        <p:spPr>
          <a:xfrm>
            <a:off x="-264042" y="3986380"/>
            <a:ext cx="12118585" cy="17471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81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68854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6927 -0.04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486 L -0.27669 -0.6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1524 -0.47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486 L -0.00624 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92" t="22042" r="20310" b="39159"/>
          <a:stretch/>
        </p:blipFill>
        <p:spPr>
          <a:xfrm>
            <a:off x="3999324" y="385824"/>
            <a:ext cx="3966883" cy="870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07" y="2727496"/>
            <a:ext cx="8510754" cy="1609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35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b="1" dirty="0" err="1"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6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7556</TotalTime>
  <Words>112</Words>
  <Application>Microsoft Office PowerPoint</Application>
  <PresentationFormat>Custom</PresentationFormat>
  <Paragraphs>43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1064</cp:revision>
  <dcterms:created xsi:type="dcterms:W3CDTF">2020-06-04T05:53:30Z</dcterms:created>
  <dcterms:modified xsi:type="dcterms:W3CDTF">2020-12-01T18:43:11Z</dcterms:modified>
</cp:coreProperties>
</file>