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90" r:id="rId2"/>
    <p:sldId id="256" r:id="rId3"/>
    <p:sldId id="310" r:id="rId4"/>
    <p:sldId id="312" r:id="rId5"/>
    <p:sldId id="260" r:id="rId6"/>
    <p:sldId id="330" r:id="rId7"/>
    <p:sldId id="314" r:id="rId8"/>
    <p:sldId id="317" r:id="rId9"/>
    <p:sldId id="321" r:id="rId10"/>
    <p:sldId id="318" r:id="rId11"/>
    <p:sldId id="322" r:id="rId12"/>
    <p:sldId id="323" r:id="rId13"/>
    <p:sldId id="316" r:id="rId14"/>
    <p:sldId id="328" r:id="rId15"/>
    <p:sldId id="324" r:id="rId16"/>
    <p:sldId id="320" r:id="rId17"/>
    <p:sldId id="326" r:id="rId18"/>
    <p:sldId id="325" r:id="rId19"/>
    <p:sldId id="268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4" d="100"/>
          <a:sy n="74" d="100"/>
        </p:scale>
        <p:origin x="7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24AB3-3F11-4240-890A-357FD2ED9BA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60E9-DDF2-4A16-938A-67C3B0F4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8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197133-D91D-4BAB-8E6D-E7BE04B2E533}" type="datetimeFigureOut">
              <a:rPr lang="en-US" smtClean="0"/>
              <a:t>12/2/2020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3.jpeg"/><Relationship Id="rId7" Type="http://schemas.openxmlformats.org/officeDocument/2006/relationships/image" Target="../media/image1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spc="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7"/>
          <a:stretch/>
        </p:blipFill>
        <p:spPr>
          <a:xfrm>
            <a:off x="0" y="1"/>
            <a:ext cx="8458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5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58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838200"/>
            <a:ext cx="28194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28800" y="1828800"/>
                <a:ext cx="5867400" cy="21336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3600" dirty="0" smtClean="0"/>
                  <a:t>1. </a:t>
                </a:r>
                <a:r>
                  <a:rPr lang="bn-BD" sz="3600" dirty="0" smtClean="0"/>
                  <a:t>বর্গ</a:t>
                </a:r>
                <a:r>
                  <a:rPr lang="en-US" sz="3600" dirty="0" smtClean="0"/>
                  <a:t> </a:t>
                </a:r>
                <a:r>
                  <a:rPr lang="bn-BD" sz="3600" dirty="0" smtClean="0"/>
                  <a:t>করঃ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BD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28800"/>
                <a:ext cx="5867400" cy="2133600"/>
              </a:xfrm>
              <a:prstGeom prst="rect">
                <a:avLst/>
              </a:prstGeom>
              <a:blipFill rotWithShape="0">
                <a:blip r:embed="rId3"/>
                <a:stretch>
                  <a:fillRect l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2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-18245" y="0"/>
            <a:ext cx="856242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1768" y="271418"/>
            <a:ext cx="3962399" cy="600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as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 </a:t>
            </a:r>
            <a:endParaRPr lang="as-IN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43000" y="1143000"/>
                <a:ext cx="6553201" cy="411480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bn-BD" sz="2800" b="0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 panose="02040503050406030204" pitchFamily="18" charset="0"/>
                        </a:rPr>
                        <m:t>বর্গ</m:t>
                      </m:r>
                    </m:oMath>
                  </m:oMathPara>
                </a14:m>
                <a:endParaRPr lang="bn-BD" sz="2800" b="0" dirty="0" smtClean="0"/>
              </a:p>
              <a:p>
                <a:pPr>
                  <a:lnSpc>
                    <a:spcPct val="130000"/>
                  </a:lnSpc>
                </a:pPr>
                <a:r>
                  <a:rPr lang="bn-BD" sz="2800" dirty="0" smtClean="0"/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 smtClean="0"/>
                  <a:t> </a:t>
                </a:r>
                <a:endParaRPr lang="en-US" sz="2800" dirty="0" smtClean="0"/>
              </a:p>
              <a:p>
                <a:pPr>
                  <a:lnSpc>
                    <a:spcPct val="130000"/>
                  </a:lnSpc>
                </a:pPr>
                <a:r>
                  <a:rPr lang="en-US" sz="2800" dirty="0" smtClean="0"/>
                  <a:t>= </a:t>
                </a:r>
                <a:r>
                  <a:rPr lang="bn-BD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+ 2.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>
                  <a:lnSpc>
                    <a:spcPct val="130000"/>
                  </a:lnSpc>
                </a:pP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bn-BD" sz="3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43000"/>
                <a:ext cx="6553201" cy="4114800"/>
              </a:xfrm>
              <a:prstGeom prst="rect">
                <a:avLst/>
              </a:prstGeom>
              <a:blipFill rotWithShape="0">
                <a:blip r:embed="rId3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0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0800" y="838200"/>
            <a:ext cx="4267200" cy="4838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 নির্ণয় কর 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105010" y="2057400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95400" y="2514600"/>
                <a:ext cx="3276600" cy="3687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b="1" i="1" smtClean="0">
                          <a:latin typeface="Cambria Math" panose="02040503050406030204" pitchFamily="18" charset="0"/>
                        </a:rPr>
                        <m:t>দেওয়া</m:t>
                      </m:r>
                      <m:r>
                        <a:rPr lang="bn-BD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1" i="1" smtClean="0">
                          <a:latin typeface="Cambria Math" panose="02040503050406030204" pitchFamily="18" charset="0"/>
                        </a:rPr>
                        <m:t>আছে</m:t>
                      </m:r>
                      <m:r>
                        <a:rPr lang="bn-BD" b="1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bn-BD" b="1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bn-BD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lvl="0"/>
                <a:endParaRPr lang="en-US" sz="1000" b="1" i="1" dirty="0" smtClean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b="1" dirty="0"/>
                  <a:t>L.H.S</a:t>
                </a:r>
                <a:r>
                  <a:rPr lang="bn-BD" b="1" dirty="0"/>
                  <a:t>	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bn-BD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bn-BD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bn-BD" b="1" dirty="0" smtClean="0">
                    <a:solidFill>
                      <a:prstClr val="black"/>
                    </a:solidFill>
                  </a:rPr>
                  <a:t>	</a:t>
                </a:r>
                <a:r>
                  <a:rPr lang="en-US" b="1" dirty="0" smtClean="0"/>
                  <a:t>=</a:t>
                </a:r>
                <a:r>
                  <a:rPr lang="bn-BD" b="1" dirty="0" smtClean="0"/>
                  <a:t> 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lvl="0">
                  <a:lnSpc>
                    <a:spcPct val="150000"/>
                  </a:lnSpc>
                </a:pPr>
                <a:r>
                  <a:rPr lang="en-US" b="1" dirty="0" smtClean="0"/>
                  <a:t>	=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 smtClean="0"/>
              </a:p>
              <a:p>
                <a:pPr lvl="0">
                  <a:lnSpc>
                    <a:spcPct val="150000"/>
                  </a:lnSpc>
                </a:pPr>
                <a:r>
                  <a:rPr lang="en-US" b="1" dirty="0" smtClean="0"/>
                  <a:t>	= 4 – 2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b="1" dirty="0"/>
                  <a:t>	</a:t>
                </a:r>
                <a:r>
                  <a:rPr lang="en-US" b="1" dirty="0" smtClean="0"/>
                  <a:t>= 2 </a:t>
                </a:r>
              </a:p>
              <a:p>
                <a:pPr lvl="0"/>
                <a:endParaRPr lang="bn-BD" sz="1200" b="1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14600"/>
                <a:ext cx="3276600" cy="3687291"/>
              </a:xfrm>
              <a:prstGeom prst="rect">
                <a:avLst/>
              </a:prstGeom>
              <a:blipFill rotWithShape="0">
                <a:blip r:embed="rId3"/>
                <a:stretch>
                  <a:fillRect l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732986" y="3048000"/>
                <a:ext cx="3810000" cy="2960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R.H.S</a:t>
                </a:r>
                <a:r>
                  <a:rPr lang="bn-BD" b="1" dirty="0"/>
                  <a:t>	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bn-BD" b="1" dirty="0"/>
              </a:p>
              <a:p>
                <a:r>
                  <a:rPr lang="bn-BD" b="1" dirty="0"/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	</a:t>
                </a:r>
              </a:p>
              <a:p>
                <a:r>
                  <a:rPr lang="en-US" b="1" dirty="0"/>
                  <a:t>	=</a:t>
                </a:r>
                <a:r>
                  <a:rPr lang="bn-BD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  <a:p>
                <a:pPr lvl="0"/>
                <a:r>
                  <a:rPr lang="en-US" b="1" dirty="0"/>
                  <a:t>	=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/>
              </a:p>
              <a:p>
                <a:pPr lvl="0"/>
                <a:r>
                  <a:rPr lang="en-US" b="1" dirty="0"/>
                  <a:t>	= 4 – 2</a:t>
                </a:r>
              </a:p>
              <a:p>
                <a:pPr lvl="0"/>
                <a:r>
                  <a:rPr lang="en-US" b="1" dirty="0"/>
                  <a:t>	= 2 </a:t>
                </a:r>
                <a:endParaRPr lang="bn-BD" b="1" dirty="0"/>
              </a:p>
              <a:p>
                <a:r>
                  <a:rPr lang="en-US" b="1" dirty="0"/>
                  <a:t>	</a:t>
                </a:r>
              </a:p>
              <a:p>
                <a:r>
                  <a:rPr lang="en-US" b="1" dirty="0"/>
                  <a:t>L.H.S = R.H.S</a:t>
                </a:r>
                <a:endParaRPr lang="bn-BD" b="1" dirty="0"/>
              </a:p>
              <a:p>
                <a:pPr lvl="0"/>
                <a:r>
                  <a:rPr lang="bn-BD" b="1" dirty="0"/>
                  <a:t>	</a:t>
                </a:r>
                <a:r>
                  <a:rPr lang="bn-BD" b="1" dirty="0" smtClean="0"/>
                  <a:t>	</a:t>
                </a:r>
                <a:r>
                  <a:rPr lang="en-US" b="1" dirty="0" smtClean="0"/>
                  <a:t>(</a:t>
                </a:r>
                <a:r>
                  <a:rPr lang="en-US" b="1" dirty="0"/>
                  <a:t>Showed)</a:t>
                </a:r>
                <a:endParaRPr lang="bn-BD" b="1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86" y="3048000"/>
                <a:ext cx="3810000" cy="2960875"/>
              </a:xfrm>
              <a:prstGeom prst="rect">
                <a:avLst/>
              </a:prstGeom>
              <a:blipFill rotWithShape="0">
                <a:blip r:embed="rId4"/>
                <a:stretch>
                  <a:fillRect l="-1280" b="-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1524003"/>
            <a:ext cx="7315200" cy="5085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0" y="2057400"/>
            <a:ext cx="0" cy="418407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75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2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7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25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14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0" y="8586"/>
            <a:ext cx="3279820" cy="730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1412"/>
              </a:avLst>
            </a:prstTxWarp>
            <a:spAutoFit/>
          </a:bodyPr>
          <a:lstStyle/>
          <a:p>
            <a:pPr algn="ctr"/>
            <a:r>
              <a:rPr lang="bn-BD" sz="2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as-IN" sz="2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sp>
        <p:nvSpPr>
          <p:cNvPr id="4" name="TextBox 3"/>
          <p:cNvSpPr txBox="1"/>
          <p:nvPr/>
        </p:nvSpPr>
        <p:spPr>
          <a:xfrm rot="838211">
            <a:off x="692289" y="3317127"/>
            <a:ext cx="7274483" cy="8688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as-IN" sz="33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34260">
            <a:off x="791406" y="3380458"/>
            <a:ext cx="7090850" cy="7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24000" y="1219200"/>
                <a:ext cx="6705600" cy="331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b="1" smtClean="0">
                          <a:latin typeface="Cambria Math" panose="02040503050406030204" pitchFamily="18" charset="0"/>
                        </a:rPr>
                        <m:t>দেওয়া</m:t>
                      </m:r>
                      <m:r>
                        <a:rPr lang="bn-BD" b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1" smtClean="0">
                          <a:latin typeface="Cambria Math" panose="02040503050406030204" pitchFamily="18" charset="0"/>
                        </a:rPr>
                        <m:t>আছে</m:t>
                      </m:r>
                      <m:r>
                        <a:rPr lang="bn-BD" b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bn-BD" b="1" dirty="0"/>
              </a:p>
              <a:p>
                <a:pPr lvl="0"/>
                <a:r>
                  <a:rPr lang="bn-BD" dirty="0"/>
                  <a:t>	</a:t>
                </a:r>
                <a:endParaRPr lang="bn-BD" dirty="0" smtClean="0"/>
              </a:p>
              <a:p>
                <a:pPr lvl="0"/>
                <a:r>
                  <a:rPr lang="bn-BD" b="1" dirty="0"/>
                  <a:t>	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bn-BD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n-BD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BD" b="1" i="1" dirty="0" smtClean="0">
                  <a:latin typeface="Cambria Math" panose="02040503050406030204" pitchFamily="18" charset="0"/>
                </a:endParaRPr>
              </a:p>
              <a:p>
                <a:pPr lvl="0"/>
                <a:endParaRPr lang="bn-BD" b="1" i="1" dirty="0" smtClean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bn-BD" b="1" dirty="0">
                    <a:solidFill>
                      <a:prstClr val="black"/>
                    </a:solidFill>
                  </a:rPr>
                  <a:t>	</a:t>
                </a:r>
                <a:r>
                  <a:rPr lang="en-US" b="1" dirty="0"/>
                  <a:t>=</a:t>
                </a:r>
                <a:r>
                  <a:rPr lang="bn-BD" b="1" dirty="0"/>
                  <a:t> </a:t>
                </a:r>
                <a14:m>
                  <m:oMath xmlns:m="http://schemas.openxmlformats.org/officeDocument/2006/math">
                    <m:r>
                      <a:rPr lang="bn-BD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bn-BD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bn-BD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n-BD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bn-BD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bn-BD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0">
                  <a:lnSpc>
                    <a:spcPct val="150000"/>
                  </a:lnSpc>
                </a:pPr>
                <a:r>
                  <a:rPr lang="en-US" b="1" dirty="0"/>
                  <a:t>	=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/>
              </a:p>
              <a:p>
                <a:pPr lvl="0">
                  <a:lnSpc>
                    <a:spcPct val="150000"/>
                  </a:lnSpc>
                </a:pPr>
                <a:r>
                  <a:rPr lang="en-US" b="1" dirty="0"/>
                  <a:t>	= </a:t>
                </a:r>
                <a:r>
                  <a:rPr lang="bn-BD" b="1" dirty="0" smtClean="0"/>
                  <a:t>16</a:t>
                </a:r>
                <a:r>
                  <a:rPr lang="bn-BD" b="1" dirty="0"/>
                  <a:t> </a:t>
                </a:r>
                <a14:m>
                  <m:oMath xmlns:m="http://schemas.openxmlformats.org/officeDocument/2006/math">
                    <m:r>
                      <a:rPr lang="bn-BD" b="1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bn-BD" b="1" dirty="0" smtClean="0"/>
                  <a:t>2</a:t>
                </a:r>
                <a:endParaRPr lang="en-US" b="1" dirty="0"/>
              </a:p>
              <a:p>
                <a:pPr lvl="0">
                  <a:lnSpc>
                    <a:spcPct val="150000"/>
                  </a:lnSpc>
                </a:pPr>
                <a:r>
                  <a:rPr lang="en-US" b="1" dirty="0"/>
                  <a:t>	</a:t>
                </a:r>
                <a:r>
                  <a:rPr lang="en-US" b="1" dirty="0"/>
                  <a:t>= </a:t>
                </a:r>
                <a:r>
                  <a:rPr lang="bn-BD" b="1" dirty="0" smtClean="0"/>
                  <a:t>18 </a:t>
                </a:r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19200"/>
                <a:ext cx="6705600" cy="3317960"/>
              </a:xfrm>
              <a:prstGeom prst="rect">
                <a:avLst/>
              </a:prstGeom>
              <a:blipFill rotWithShape="0">
                <a:blip r:embed="rId3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96167" y="685800"/>
            <a:ext cx="3962399" cy="600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as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 </a:t>
            </a:r>
            <a:endParaRPr lang="as-IN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724400" y="2150359"/>
                <a:ext cx="3276600" cy="3237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/>
                  <a:t>L</a:t>
                </a:r>
                <a:r>
                  <a:rPr lang="en-US" b="1" dirty="0" smtClean="0"/>
                  <a:t>.H.S</a:t>
                </a:r>
                <a:r>
                  <a:rPr lang="bn-BD" b="1" dirty="0"/>
                  <a:t>	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bn-BD" b="1" dirty="0"/>
              </a:p>
              <a:p>
                <a:r>
                  <a:rPr lang="bn-BD" b="1" dirty="0"/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	</a:t>
                </a:r>
              </a:p>
              <a:p>
                <a:r>
                  <a:rPr lang="en-US" b="1" dirty="0"/>
                  <a:t>	=</a:t>
                </a:r>
                <a:r>
                  <a:rPr lang="bn-BD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BD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  <a:p>
                <a:pPr lvl="0"/>
                <a:r>
                  <a:rPr lang="en-US" b="1" dirty="0"/>
                  <a:t>	= (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	= </a:t>
                </a:r>
                <a:r>
                  <a:rPr lang="bn-BD" b="1" dirty="0" smtClean="0"/>
                  <a:t>32</a:t>
                </a:r>
                <a:r>
                  <a:rPr lang="en-US" b="1" dirty="0" smtClean="0"/>
                  <a:t>4 </a:t>
                </a:r>
                <a:r>
                  <a:rPr lang="en-US" b="1" dirty="0"/>
                  <a:t>–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/>
              </a:p>
              <a:p>
                <a:pPr lvl="0"/>
                <a:r>
                  <a:rPr lang="en-US" b="1" dirty="0"/>
                  <a:t>	= </a:t>
                </a:r>
                <a:r>
                  <a:rPr lang="bn-BD" b="1" dirty="0" smtClean="0"/>
                  <a:t>322</a:t>
                </a:r>
                <a:r>
                  <a:rPr lang="en-US" b="1" dirty="0" smtClean="0"/>
                  <a:t> </a:t>
                </a:r>
                <a:endParaRPr lang="bn-BD" b="1" dirty="0"/>
              </a:p>
              <a:p>
                <a:r>
                  <a:rPr lang="en-US" b="1" dirty="0"/>
                  <a:t>	= R.H.S</a:t>
                </a:r>
              </a:p>
              <a:p>
                <a:endParaRPr lang="en-US" b="1" dirty="0"/>
              </a:p>
              <a:p>
                <a:r>
                  <a:rPr lang="en-US" b="1" dirty="0"/>
                  <a:t>L.H.S = R.H.S</a:t>
                </a:r>
                <a:endParaRPr lang="bn-BD" b="1" dirty="0"/>
              </a:p>
              <a:p>
                <a:pPr lvl="0"/>
                <a:r>
                  <a:rPr lang="bn-BD" b="1" dirty="0"/>
                  <a:t>	</a:t>
                </a:r>
                <a:r>
                  <a:rPr lang="en-US" b="1" dirty="0" smtClean="0"/>
                  <a:t>(</a:t>
                </a:r>
                <a:r>
                  <a:rPr lang="bn-BD" b="1" dirty="0" smtClean="0"/>
                  <a:t>Prov</a:t>
                </a:r>
                <a:r>
                  <a:rPr lang="en-US" b="1" dirty="0" err="1" smtClean="0"/>
                  <a:t>ed</a:t>
                </a:r>
                <a:r>
                  <a:rPr lang="en-US" b="1" dirty="0"/>
                  <a:t>)</a:t>
                </a:r>
                <a:endParaRPr lang="bn-BD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150359"/>
                <a:ext cx="3276600" cy="3237874"/>
              </a:xfrm>
              <a:prstGeom prst="rect">
                <a:avLst/>
              </a:prstGeom>
              <a:blipFill rotWithShape="0">
                <a:blip r:embed="rId4"/>
                <a:stretch>
                  <a:fillRect l="-1487" b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4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" y="2146"/>
            <a:ext cx="9123608" cy="6855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1" r="3508" b="4336"/>
          <a:stretch/>
        </p:blipFill>
        <p:spPr>
          <a:xfrm>
            <a:off x="838200" y="762000"/>
            <a:ext cx="79248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7800" y="1447800"/>
                <a:ext cx="6781800" cy="5370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i="1" smtClean="0">
                          <a:latin typeface="Cambria Math" panose="02040503050406030204" pitchFamily="18" charset="0"/>
                        </a:rPr>
                        <m:t>দেওয়া</m:t>
                      </m:r>
                      <m:r>
                        <a:rPr lang="bn-BD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i="1" smtClean="0">
                          <a:latin typeface="Cambria Math" panose="02040503050406030204" pitchFamily="18" charset="0"/>
                        </a:rPr>
                        <m:t>আছে</m:t>
                      </m:r>
                      <m:r>
                        <a:rPr lang="bn-BD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bn-BD" i="1" dirty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bn-BD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bn-BD" sz="1050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L.H.S</a:t>
                </a:r>
                <a:r>
                  <a:rPr lang="bn-BD" dirty="0"/>
                  <a:t>	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/>
              </a:p>
              <a:p>
                <a:pPr>
                  <a:lnSpc>
                    <a:spcPct val="150000"/>
                  </a:lnSpc>
                </a:pPr>
                <a:r>
                  <a:rPr lang="en-US" b="1" i="1" dirty="0"/>
                  <a:t>	</a:t>
                </a:r>
                <a:r>
                  <a:rPr lang="bn-BD" dirty="0" smtClean="0"/>
                  <a:t>=</a:t>
                </a:r>
                <a:r>
                  <a:rPr lang="en-US" b="1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}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{(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}</a:t>
                </a:r>
                <a:endParaRPr lang="bn-BD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{(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}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{(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}</a:t>
                </a:r>
                <a:endParaRPr lang="bn-BD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	</a:t>
                </a:r>
                <a:r>
                  <a:rPr lang="bn-BD" dirty="0"/>
                  <a:t>= </a:t>
                </a:r>
                <a:r>
                  <a:rPr lang="en-US" b="1" dirty="0"/>
                  <a:t>(</a:t>
                </a:r>
                <a:r>
                  <a:rPr lang="en-US" b="1" dirty="0" smtClean="0"/>
                  <a:t>7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 smtClean="0"/>
                  <a:t>5</a:t>
                </a:r>
                <a:r>
                  <a:rPr lang="en-US" b="1" dirty="0"/>
                  <a:t>) (7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1" dirty="0"/>
                  <a:t>5) </a:t>
                </a:r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	</a:t>
                </a:r>
                <a:r>
                  <a:rPr lang="bn-BD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	</a:t>
                </a:r>
                <a:r>
                  <a:rPr lang="bn-BD" dirty="0"/>
                  <a:t>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endParaRPr lang="en-US" b="1" dirty="0" smtClean="0"/>
              </a:p>
              <a:p>
                <a:r>
                  <a:rPr lang="en-US" dirty="0"/>
                  <a:t>	</a:t>
                </a:r>
                <a:r>
                  <a:rPr lang="bn-BD" dirty="0"/>
                  <a:t> = </a:t>
                </a:r>
                <a:r>
                  <a:rPr lang="en-US" b="1" dirty="0" smtClean="0"/>
                  <a:t>R.H.S  </a:t>
                </a:r>
                <a:r>
                  <a:rPr lang="en-US" dirty="0" smtClean="0"/>
                  <a:t>			</a:t>
                </a:r>
              </a:p>
              <a:p>
                <a:r>
                  <a:rPr lang="en-US" b="1" dirty="0"/>
                  <a:t>	</a:t>
                </a:r>
                <a:r>
                  <a:rPr lang="en-US" b="1" dirty="0" smtClean="0"/>
                  <a:t>		L.H.S </a:t>
                </a:r>
                <a:r>
                  <a:rPr lang="en-US" b="1" dirty="0"/>
                  <a:t>= </a:t>
                </a:r>
                <a:r>
                  <a:rPr lang="en-US" b="1" dirty="0" smtClean="0"/>
                  <a:t>R.H.S</a:t>
                </a:r>
                <a:r>
                  <a:rPr lang="bn-BD" b="1" dirty="0"/>
                  <a:t>	</a:t>
                </a:r>
                <a:r>
                  <a:rPr lang="en-US" b="1" dirty="0" smtClean="0"/>
                  <a:t>(Proved</a:t>
                </a:r>
                <a:r>
                  <a:rPr lang="en-US" b="1" dirty="0"/>
                  <a:t>)</a:t>
                </a:r>
                <a:endParaRPr lang="bn-BD" b="1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47800"/>
                <a:ext cx="6781800" cy="5370766"/>
              </a:xfrm>
              <a:prstGeom prst="rect">
                <a:avLst/>
              </a:prstGeom>
              <a:blipFill rotWithShape="0">
                <a:blip r:embed="rId5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24010" y="1219200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8458200" cy="682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017" y="2819400"/>
            <a:ext cx="8392236" cy="19038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24000"/>
            <a:ext cx="37338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as-IN" sz="54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9" y="3444561"/>
            <a:ext cx="8321040" cy="5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0" y="1219200"/>
                <a:ext cx="6705600" cy="3859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b="1">
                          <a:latin typeface="Cambria Math" panose="02040503050406030204" pitchFamily="18" charset="0"/>
                        </a:rPr>
                        <m:t>দেওয়া</m:t>
                      </m:r>
                      <m:r>
                        <a:rPr lang="bn-BD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1">
                          <a:latin typeface="Cambria Math" panose="02040503050406030204" pitchFamily="18" charset="0"/>
                        </a:rPr>
                        <m:t>আছে</m:t>
                      </m:r>
                      <m:r>
                        <a:rPr lang="bn-BD" b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bn-BD" b="1" dirty="0"/>
              </a:p>
              <a:p>
                <a:pPr lvl="0">
                  <a:lnSpc>
                    <a:spcPct val="150000"/>
                  </a:lnSpc>
                </a:pPr>
                <a:r>
                  <a:rPr lang="bn-BD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bn-BD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bn-BD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bn-BD" sz="1050" b="1" dirty="0"/>
              </a:p>
              <a:p>
                <a:pPr>
                  <a:lnSpc>
                    <a:spcPct val="150000"/>
                  </a:lnSpc>
                </a:pPr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bn-BD" b="1" dirty="0" smtClean="0"/>
                  <a:t>প্রদত্ত রাশি</a:t>
                </a:r>
                <a:r>
                  <a:rPr lang="bn-BD" dirty="0"/>
                  <a:t>	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i="1" dirty="0"/>
              </a:p>
              <a:p>
                <a:pPr>
                  <a:lnSpc>
                    <a:spcPct val="150000"/>
                  </a:lnSpc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dirty="0"/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bn-BD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𝒃𝒄</m:t>
                    </m:r>
                    <m:r>
                      <a:rPr lang="bn-BD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𝒄𝒂</m:t>
                    </m:r>
                  </m:oMath>
                </a14:m>
                <a:r>
                  <a:rPr lang="en-US" b="1" i="1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i="1" dirty="0"/>
                  <a:t>	</a:t>
                </a:r>
                <a:r>
                  <a:rPr lang="bn-BD" dirty="0"/>
                  <a:t>=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 smtClean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	</a:t>
                </a:r>
                <a:r>
                  <a:rPr lang="bn-BD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𝟔𝟐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	</a:t>
                </a:r>
                <a:r>
                  <a:rPr lang="bn-BD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r>
                  <a:rPr lang="en-US" b="1" dirty="0" smtClean="0"/>
                  <a:t> Ans.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19200"/>
                <a:ext cx="6705600" cy="3859903"/>
              </a:xfrm>
              <a:prstGeom prst="rect">
                <a:avLst/>
              </a:prstGeom>
              <a:blipFill rotWithShape="0">
                <a:blip r:embed="rId3"/>
                <a:stretch>
                  <a:fillRect l="-727" b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96167" y="685800"/>
            <a:ext cx="3962399" cy="600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as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 </a:t>
            </a:r>
            <a:endParaRPr lang="as-IN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2286000"/>
            <a:ext cx="37338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579"/>
          <a:stretch/>
        </p:blipFill>
        <p:spPr>
          <a:xfrm>
            <a:off x="1905000" y="3962400"/>
            <a:ext cx="5029200" cy="8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3515" cy="6858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6705600" cy="320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861333"/>
            <a:ext cx="5108516" cy="134846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087341"/>
            <a:ext cx="6553200" cy="484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666"/>
          <a:stretch/>
        </p:blipFill>
        <p:spPr>
          <a:xfrm>
            <a:off x="997039" y="3159846"/>
            <a:ext cx="6546761" cy="9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spc="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898901" cy="253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0" y="3717816"/>
            <a:ext cx="4286250" cy="2454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অষ্টম 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মুনাফা 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endParaRPr lang="bn-BD" sz="2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0"/>
            <a:ext cx="8443175" cy="6172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0" y="3717816"/>
            <a:ext cx="3886200" cy="24543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u="sng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মুঃ পাবলু পারভেজ 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ডনোভান সরকারি বালিকা উচ্চ </a:t>
            </a:r>
            <a:r>
              <a:rPr lang="bn-BD" sz="2400" b="1" kern="0" spc="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বিদ্যালয়, মাদারীপুর</a:t>
            </a:r>
            <a:r>
              <a:rPr lang="bn-BD" sz="24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2743200"/>
            <a:ext cx="3695700" cy="762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spc="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00" y="0"/>
            <a:ext cx="3684000" cy="253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0"/>
            <a:ext cx="4038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15025" y="3717816"/>
            <a:ext cx="4286250" cy="245438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2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নবম 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বীজগাণিতিক রাশি</a:t>
            </a:r>
          </a:p>
          <a:p>
            <a:pPr algn="ctr">
              <a:lnSpc>
                <a:spcPct val="130000"/>
              </a:lnSpc>
            </a:pPr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2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তৃতীয়  </a:t>
            </a:r>
            <a:endParaRPr lang="bn-BD" sz="2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8554" b="2589"/>
          <a:stretch/>
        </p:blipFill>
        <p:spPr bwMode="auto">
          <a:xfrm>
            <a:off x="4334301" y="0"/>
            <a:ext cx="48096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791200"/>
            <a:ext cx="9144000" cy="1101436"/>
          </a:xfrm>
          <a:prstGeom prst="rect">
            <a:avLst/>
          </a:prstGeom>
          <a:solidFill>
            <a:srgbClr val="7030A0"/>
          </a:solidFill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defRPr/>
            </a:pPr>
            <a:r>
              <a:rPr lang="bn-BD" sz="6000" b="1" spc="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spc="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33400"/>
            <a:ext cx="4096526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8"/>
          <a:stretch/>
        </p:blipFill>
        <p:spPr>
          <a:xfrm>
            <a:off x="4267200" y="2209800"/>
            <a:ext cx="41148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984612" y="0"/>
            <a:ext cx="4724400" cy="4639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করঃ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5499" y="5791200"/>
            <a:ext cx="5257800" cy="4810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ছবিগুলোর মাধ্যমে কী দেখতে পাচ্ছি?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0" r="73600" b="12657"/>
          <a:stretch/>
        </p:blipFill>
        <p:spPr>
          <a:xfrm>
            <a:off x="-1" y="0"/>
            <a:ext cx="8502274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13" y="1752600"/>
            <a:ext cx="8494760" cy="297179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বীজগাণিতিক রাশি</a:t>
            </a:r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-17172"/>
            <a:ext cx="449579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200400"/>
            <a:ext cx="647700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বীজগণি</a:t>
            </a:r>
            <a:r>
              <a:rPr lang="bn-IN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BD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ত্রাবলী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সূত্রের বর্ণনা ও প্রয়োগ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en-US" sz="2400" b="1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বীজগনি</a:t>
            </a:r>
            <a:r>
              <a:rPr lang="bn-IN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ও অনুসিদ্ধান্ত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38200" y="4724400"/>
            <a:ext cx="7848600" cy="845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বীজগাণিতিক রাশিতে ব্যবহৃত সংখ্যাগুলোকে ধ্রুবক, এদের মান সুনির্দিষ্ট। আর অক্ষর প্রতীকগুলো চলক, এদের মান নির্দিষ্ট নয়, এরা বিভিন্ন মান ধারণ করতে পারে।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2042" y="914400"/>
            <a:ext cx="918604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 নির্দেশক প্রতীক এবং প্রক্রিয়া চিহ্ন এর অর্থবোধক বিন্যাসকে বীজগাণিতিক রাশি বলে।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40280" y="0"/>
            <a:ext cx="4267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বীজগাণিতিক রাশি 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/>
              <p:cNvSpPr/>
              <p:nvPr/>
            </p:nvSpPr>
            <p:spPr>
              <a:xfrm>
                <a:off x="1295400" y="2133600"/>
                <a:ext cx="6553199" cy="10668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bn-BD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bn-BD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bn-BD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bn-BD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133600"/>
                <a:ext cx="6553199" cy="10668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26574"/>
            <a:ext cx="609600" cy="5836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" y="2133600"/>
            <a:ext cx="2791693" cy="2133600"/>
            <a:chOff x="304800" y="3505200"/>
            <a:chExt cx="2791693" cy="2133600"/>
          </a:xfrm>
        </p:grpSpPr>
        <p:sp>
          <p:nvSpPr>
            <p:cNvPr id="22" name="Line Callout 2 21"/>
            <p:cNvSpPr/>
            <p:nvPr/>
          </p:nvSpPr>
          <p:spPr>
            <a:xfrm>
              <a:off x="2438400" y="3505200"/>
              <a:ext cx="658093" cy="1039091"/>
            </a:xfrm>
            <a:prstGeom prst="borderCallout2">
              <a:avLst>
                <a:gd name="adj1" fmla="val 19878"/>
                <a:gd name="adj2" fmla="val 1258"/>
                <a:gd name="adj3" fmla="val 20083"/>
                <a:gd name="adj4" fmla="val -45238"/>
                <a:gd name="adj5" fmla="val 152090"/>
                <a:gd name="adj6" fmla="val -87526"/>
              </a:avLst>
            </a:prstGeom>
            <a:noFill/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24" name="Snip Diagonal Corner Rectangle 23"/>
            <p:cNvSpPr/>
            <p:nvPr/>
          </p:nvSpPr>
          <p:spPr>
            <a:xfrm>
              <a:off x="304800" y="5105400"/>
              <a:ext cx="1949336" cy="533400"/>
            </a:xfrm>
            <a:prstGeom prst="snip2DiagRect">
              <a:avLst/>
            </a:prstGeom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 প্রতীক 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24200" y="2133600"/>
            <a:ext cx="2057399" cy="2092036"/>
            <a:chOff x="2895600" y="3505200"/>
            <a:chExt cx="2057399" cy="2092036"/>
          </a:xfrm>
        </p:grpSpPr>
        <p:sp>
          <p:nvSpPr>
            <p:cNvPr id="26" name="Line Callout 2 25"/>
            <p:cNvSpPr/>
            <p:nvPr/>
          </p:nvSpPr>
          <p:spPr>
            <a:xfrm rot="16200000">
              <a:off x="3314699" y="3771901"/>
              <a:ext cx="1066801" cy="533400"/>
            </a:xfrm>
            <a:prstGeom prst="borderCallout2">
              <a:avLst>
                <a:gd name="adj1" fmla="val 45778"/>
                <a:gd name="adj2" fmla="val 2938"/>
                <a:gd name="adj3" fmla="val 45777"/>
                <a:gd name="adj4" fmla="val -37958"/>
                <a:gd name="adj5" fmla="val 47635"/>
                <a:gd name="adj6" fmla="val -40731"/>
              </a:avLst>
            </a:prstGeom>
            <a:noFill/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8" name="Snip Diagonal Corner Rectangle 27"/>
            <p:cNvSpPr/>
            <p:nvPr/>
          </p:nvSpPr>
          <p:spPr>
            <a:xfrm>
              <a:off x="2895600" y="5063837"/>
              <a:ext cx="2057399" cy="533399"/>
            </a:xfrm>
            <a:prstGeom prst="snip2Diag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প্রক্রিয়া চিহ্ন 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38800" y="2133600"/>
            <a:ext cx="2971801" cy="2057400"/>
            <a:chOff x="5410200" y="3505200"/>
            <a:chExt cx="2971801" cy="2057400"/>
          </a:xfrm>
        </p:grpSpPr>
        <p:sp>
          <p:nvSpPr>
            <p:cNvPr id="30" name="Line Callout 2 29"/>
            <p:cNvSpPr/>
            <p:nvPr/>
          </p:nvSpPr>
          <p:spPr>
            <a:xfrm flipH="1">
              <a:off x="5638800" y="3505200"/>
              <a:ext cx="609600" cy="1050814"/>
            </a:xfrm>
            <a:prstGeom prst="borderCallout2">
              <a:avLst>
                <a:gd name="adj1" fmla="val 19878"/>
                <a:gd name="adj2" fmla="val 1258"/>
                <a:gd name="adj3" fmla="val 21431"/>
                <a:gd name="adj4" fmla="val -53031"/>
                <a:gd name="adj5" fmla="val 149364"/>
                <a:gd name="adj6" fmla="val -84929"/>
              </a:avLst>
            </a:pr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1" name="Snip Diagonal Corner Rectangle 30"/>
            <p:cNvSpPr/>
            <p:nvPr/>
          </p:nvSpPr>
          <p:spPr>
            <a:xfrm>
              <a:off x="5410200" y="5029200"/>
              <a:ext cx="2971801" cy="533400"/>
            </a:xfrm>
            <a:prstGeom prst="snip2Diag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অক্ষর প্রতীক বা চলক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04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40280" y="0"/>
            <a:ext cx="426720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বর্গ সংবলিত সূত্রাবলি 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" y="1905000"/>
            <a:ext cx="858088" cy="583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752600"/>
            <a:ext cx="8229600" cy="845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বীজগণিতীয় সূত্র প্রয়োগ করে যে কোনো রাশির বর্গ, মান নির্ণয়, উৎপাদকে বিশ্লেষণ এবং ল সা গু ও গ সা গু নির্ণয় করা যায়।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685800"/>
            <a:ext cx="9220200" cy="954107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বীজগাণিতিক প্রতীক দ্বারা প্রকাশিত যেকোনো সাধারণ নিয়ম বা সিদ্ধান্তকে বীজগাণিতিক সূত্র বলে।  </a:t>
            </a:r>
            <a:endParaRPr lang="bn-BD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0" y="3429000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 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b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45720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0" y="2895600"/>
            <a:ext cx="2819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বর্গ সংবলিত সূত্রাবলি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30481" y="5374072"/>
                <a:ext cx="46024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cs typeface="Nikosh" panose="02000000000000000000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𝑥</m:t>
                    </m:r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000" i="1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2.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 </a:t>
                </a:r>
                <a:r>
                  <a:rPr lang="en-US" sz="2000" i="1" dirty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ea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1" y="5374072"/>
                <a:ext cx="4602481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325" b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0" y="4832320"/>
            <a:ext cx="2819400" cy="4524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উৎপাদকের সূত্রাবলি </a:t>
            </a:r>
            <a:endParaRPr lang="en-US" sz="28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267200" y="2673927"/>
            <a:ext cx="0" cy="418407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Chevron 15"/>
          <p:cNvSpPr/>
          <p:nvPr/>
        </p:nvSpPr>
        <p:spPr>
          <a:xfrm>
            <a:off x="3314700" y="3733800"/>
            <a:ext cx="914400" cy="60960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19600" y="3200400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000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. 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= </a:t>
                </a:r>
                <a:r>
                  <a:rPr lang="en-US" sz="2000" i="1" dirty="0"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200400"/>
                <a:ext cx="4572000" cy="1015663"/>
              </a:xfrm>
              <a:prstGeom prst="rect">
                <a:avLst/>
              </a:prstGeom>
              <a:blipFill rotWithShape="0">
                <a:blip r:embed="rId6"/>
                <a:stretch>
                  <a:fillRect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4419600" y="2685136"/>
            <a:ext cx="2819400" cy="5152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 নির্ণয়ের সূত্রাবলি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36773" y="4038600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 smtClean="0">
                    <a:cs typeface="Nikosh" panose="02000000000000000000" pitchFamily="2" charset="0"/>
                  </a:rPr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000" i="1" dirty="0"/>
              </a:p>
              <a:p>
                <a:pPr>
                  <a:lnSpc>
                    <a:spcPct val="150000"/>
                  </a:lnSpc>
                </a:pPr>
                <a:r>
                  <a:rPr lang="en-US" sz="2000" i="1" dirty="0" smtClean="0">
                    <a:cs typeface="Nikosh" panose="02000000000000000000" pitchFamily="2" charset="0"/>
                  </a:rPr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773" y="4038600"/>
                <a:ext cx="4572000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1467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53944" y="4876800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 smtClean="0">
                    <a:cs typeface="Nikosh" panose="02000000000000000000" pitchFamily="2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000" i="1" dirty="0"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)(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 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44" y="4876800"/>
                <a:ext cx="45720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1467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53944" y="5715000"/>
                <a:ext cx="4572000" cy="12164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 smtClean="0">
                    <a:cs typeface="Nikosh" panose="02000000000000000000" pitchFamily="2" charset="0"/>
                  </a:rPr>
                  <a:t>7.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000" i="1" dirty="0" smtClean="0"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>
                  <a:lnSpc>
                    <a:spcPct val="150000"/>
                  </a:lnSpc>
                </a:pPr>
                <a:r>
                  <a:rPr lang="en-US" sz="2000" i="1" dirty="0" smtClean="0">
                    <a:cs typeface="Nikosh" panose="02000000000000000000" pitchFamily="2" charset="0"/>
                  </a:rPr>
                  <a:t>8.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000" i="1" dirty="0"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bn-B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bn-B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BD" sz="20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bn-B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bn-BD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44" y="5715000"/>
                <a:ext cx="4572000" cy="1216487"/>
              </a:xfrm>
              <a:prstGeom prst="rect">
                <a:avLst/>
              </a:prstGeom>
              <a:blipFill rotWithShape="0">
                <a:blip r:embed="rId9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9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5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2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2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2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25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7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25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25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2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913994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2122398" y="0"/>
            <a:ext cx="545592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36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সূত্রের বর্ণনা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9798" y="762000"/>
                <a:ext cx="287591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8" y="762000"/>
                <a:ext cx="2875915" cy="375552"/>
              </a:xfrm>
              <a:prstGeom prst="rect">
                <a:avLst/>
              </a:prstGeom>
              <a:blipFill rotWithShape="0">
                <a:blip r:embed="rId3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951198" y="762000"/>
            <a:ext cx="0" cy="6096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Chevron 17"/>
          <p:cNvSpPr/>
          <p:nvPr/>
        </p:nvSpPr>
        <p:spPr>
          <a:xfrm rot="5400000">
            <a:off x="1621264" y="1263134"/>
            <a:ext cx="697468" cy="60960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87402" y="1905000"/>
                <a:ext cx="3653964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bn-BD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bn-B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	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 smtClean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i="1" dirty="0">
                        <a:cs typeface="Nikosh" panose="02000000000000000000" pitchFamily="2" charset="0"/>
                      </a:rPr>
                      <m:t>b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0" dirty="0" smtClean="0"/>
                  <a:t>	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402" y="1905000"/>
                <a:ext cx="3653964" cy="1773049"/>
              </a:xfrm>
              <a:prstGeom prst="rect">
                <a:avLst/>
              </a:prstGeom>
              <a:blipFill rotWithShape="0">
                <a:blip r:embed="rId4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9798" y="4016671"/>
                <a:ext cx="287591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8" y="4016671"/>
                <a:ext cx="2875915" cy="375552"/>
              </a:xfrm>
              <a:prstGeom prst="rect">
                <a:avLst/>
              </a:prstGeom>
              <a:blipFill rotWithShape="0">
                <a:blip r:embed="rId5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evron 20"/>
          <p:cNvSpPr/>
          <p:nvPr/>
        </p:nvSpPr>
        <p:spPr>
          <a:xfrm rot="5400000">
            <a:off x="1495695" y="4429937"/>
            <a:ext cx="697468" cy="60960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-161784" y="5028127"/>
                <a:ext cx="3884382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bn-BD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bn-B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	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 smtClean="0">
                    <a:cs typeface="Nikosh" panose="02000000000000000000" pitchFamily="2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i="1" dirty="0">
                        <a:cs typeface="Nikosh" panose="02000000000000000000" pitchFamily="2" charset="0"/>
                      </a:rPr>
                      <m:t>b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0" dirty="0" smtClean="0"/>
                  <a:t>	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784" y="5028127"/>
                <a:ext cx="3884382" cy="1773049"/>
              </a:xfrm>
              <a:prstGeom prst="rect">
                <a:avLst/>
              </a:prstGeom>
              <a:blipFill rotWithShape="0">
                <a:blip r:embed="rId6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69798" y="773668"/>
            <a:ext cx="3232302" cy="445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3847" y="3942000"/>
            <a:ext cx="3232302" cy="445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55998" y="2971800"/>
                <a:ext cx="4430802" cy="1754326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 smtClean="0">
                  <a:cs typeface="Nikosh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u="sng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u="sng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u="sng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u="sng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/>
                  <a:t>  </a:t>
                </a:r>
                <a:r>
                  <a:rPr lang="en-US" b="1" dirty="0" smtClean="0"/>
                  <a:t> [</a:t>
                </a:r>
                <a:r>
                  <a:rPr lang="bn-BD" b="1" dirty="0" smtClean="0"/>
                  <a:t>যোগ করে] </a:t>
                </a:r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bn-BD" b="1" i="1" dirty="0" smtClean="0"/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1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98" y="2971800"/>
                <a:ext cx="4430802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821" b="-343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55998" y="838200"/>
                <a:ext cx="4430802" cy="93269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BD" i="1" dirty="0" smtClean="0"/>
              </a:p>
              <a:p>
                <a:pPr>
                  <a:lnSpc>
                    <a:spcPct val="150000"/>
                  </a:lnSpc>
                </a:pPr>
                <a:r>
                  <a:rPr lang="bn-BD" b="1" dirty="0" smtClean="0"/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 smtClean="0"/>
                  <a:t> </a:t>
                </a:r>
                <a:r>
                  <a:rPr lang="en-US" b="1" i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1" dirty="0">
                        <a:cs typeface="Nikosh" panose="02000000000000000000" pitchFamily="2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en-US" b="1" i="1" dirty="0">
                        <a:cs typeface="Nikosh" panose="02000000000000000000" pitchFamily="2" charset="0"/>
                      </a:rPr>
                      <m:t>b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98" y="838200"/>
                <a:ext cx="4430802" cy="932691"/>
              </a:xfrm>
              <a:prstGeom prst="rect">
                <a:avLst/>
              </a:prstGeom>
              <a:blipFill rotWithShape="0">
                <a:blip r:embed="rId8"/>
                <a:stretch>
                  <a:fillRect l="-821" b="-57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255998" y="1905000"/>
                <a:ext cx="4430802" cy="932691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BD" i="1" dirty="0" smtClean="0"/>
              </a:p>
              <a:p>
                <a:pPr>
                  <a:lnSpc>
                    <a:spcPct val="150000"/>
                  </a:lnSpc>
                </a:pPr>
                <a:r>
                  <a:rPr lang="bn-BD" b="1" dirty="0"/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/>
                  <a:t> </a:t>
                </a:r>
                <a:r>
                  <a:rPr lang="en-US" b="1" i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bn-BD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1" dirty="0">
                        <a:cs typeface="Nikosh" panose="02000000000000000000" pitchFamily="2" charset="0"/>
                      </a:rPr>
                      <m:t>2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m:rPr>
                        <m:nor/>
                      </m:rPr>
                      <a:rPr lang="en-US" b="1" i="1" dirty="0">
                        <a:cs typeface="Nikosh" panose="02000000000000000000" pitchFamily="2" charset="0"/>
                      </a:rPr>
                      <m:t>b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98" y="1905000"/>
                <a:ext cx="4430802" cy="932691"/>
              </a:xfrm>
              <a:prstGeom prst="rect">
                <a:avLst/>
              </a:prstGeom>
              <a:blipFill rotWithShape="0">
                <a:blip r:embed="rId9"/>
                <a:stretch>
                  <a:fillRect l="-821" b="-57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255998" y="4800600"/>
                <a:ext cx="4430802" cy="200131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i="1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 smtClean="0">
                  <a:cs typeface="Nikosh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u="sng" dirty="0">
                    <a:cs typeface="Nikosh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u="sng" dirty="0">
                    <a:cs typeface="Nikosh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u="sng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u="sng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b</a:t>
                </a:r>
                <a:r>
                  <a:rPr lang="en-US" b="1" i="1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i="1" dirty="0" smtClean="0"/>
                  <a:t>   </a:t>
                </a:r>
                <a:r>
                  <a:rPr lang="en-US" dirty="0" smtClean="0"/>
                  <a:t>[</a:t>
                </a:r>
                <a:r>
                  <a:rPr lang="bn-BD" b="1" dirty="0" smtClean="0"/>
                  <a:t>বিয়োগ করে</a:t>
                </a:r>
                <a:r>
                  <a:rPr lang="bn-BD" dirty="0" smtClean="0"/>
                  <a:t>] 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bn-BD" b="1" i="1" dirty="0" smtClean="0"/>
                  <a:t>বা,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en-US" b="1" i="1" dirty="0"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BD" b="1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bn-B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bn-B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BD" b="1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bn-BD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bn-BD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98" y="4800600"/>
                <a:ext cx="4430802" cy="2001317"/>
              </a:xfrm>
              <a:prstGeom prst="rect">
                <a:avLst/>
              </a:prstGeom>
              <a:blipFill rotWithShape="0">
                <a:blip r:embed="rId10"/>
                <a:stretch>
                  <a:fillRect l="-821" r="-123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3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75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9780"/>
            <a:ext cx="84445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as-IN" sz="2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43448"/>
            <a:ext cx="3809999" cy="1950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000" dirty="0"/>
          </a:p>
        </p:txBody>
      </p:sp>
      <p:sp>
        <p:nvSpPr>
          <p:cNvPr id="7" name="Rectangle 6"/>
          <p:cNvSpPr/>
          <p:nvPr/>
        </p:nvSpPr>
        <p:spPr>
          <a:xfrm>
            <a:off x="9659" y="3542180"/>
            <a:ext cx="3800340" cy="331582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bn-BD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1543448"/>
            <a:ext cx="5334000" cy="5314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0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40280" y="0"/>
            <a:ext cx="4267200" cy="4838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সূত্রের সাহায্যে বর্গ নির্ণয় 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22859" y="581962"/>
                <a:ext cx="2819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bn-BD" sz="2400" dirty="0" smtClean="0"/>
                  <a:t>ঘ)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59" y="581962"/>
                <a:ext cx="28194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240" t="-19737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400" y="1564023"/>
                <a:ext cx="4419600" cy="1752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bn-BD" sz="2000" dirty="0" smtClean="0"/>
                  <a:t>এর বর্গ</a:t>
                </a:r>
              </a:p>
              <a:p>
                <a:pPr lvl="0">
                  <a:lnSpc>
                    <a:spcPct val="130000"/>
                  </a:lnSpc>
                </a:pPr>
                <a:r>
                  <a:rPr lang="bn-BD" sz="2000" dirty="0" smtClean="0"/>
                  <a:t>=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2000" dirty="0" smtClean="0"/>
              </a:p>
              <a:p>
                <a:pPr lvl="0">
                  <a:lnSpc>
                    <a:spcPct val="130000"/>
                  </a:lnSpc>
                </a:pPr>
                <a:r>
                  <a:rPr lang="en-US" sz="2000" dirty="0" smtClean="0"/>
                  <a:t>=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+(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y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0">
                  <a:lnSpc>
                    <a:spcPct val="130000"/>
                  </a:lnSpc>
                </a:pPr>
                <a:r>
                  <a:rPr lang="en-US" sz="2000" dirty="0" smtClean="0"/>
                  <a:t>=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Ans.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64023"/>
                <a:ext cx="4419600" cy="1752275"/>
              </a:xfrm>
              <a:prstGeom prst="rect">
                <a:avLst/>
              </a:prstGeom>
              <a:blipFill rotWithShape="0">
                <a:blip r:embed="rId3"/>
                <a:stretch>
                  <a:fillRect l="-1379" t="-348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-27204" y="1066800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0" y="619780"/>
            <a:ext cx="0" cy="62382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62400" y="596908"/>
                <a:ext cx="40721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ঙ)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96908"/>
                <a:ext cx="407211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4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41365" y="1066800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-14620" y="3533764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dirty="0" smtClean="0"/>
              <a:t>জ) </a:t>
            </a:r>
            <a:r>
              <a:rPr lang="en-US" sz="2400" dirty="0" smtClean="0"/>
              <a:t>1007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-27204" y="3859804"/>
            <a:ext cx="110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8600" y="4280815"/>
                <a:ext cx="4343400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smtClean="0"/>
                  <a:t>1007 </a:t>
                </a:r>
                <a:r>
                  <a:rPr lang="bn-BD" sz="2000" dirty="0" smtClean="0"/>
                  <a:t>এর </a:t>
                </a:r>
                <a:r>
                  <a:rPr lang="bn-BD" sz="2000" dirty="0"/>
                  <a:t>বর্গ</a:t>
                </a:r>
              </a:p>
              <a:p>
                <a:pPr lvl="0">
                  <a:lnSpc>
                    <a:spcPct val="130000"/>
                  </a:lnSpc>
                </a:pPr>
                <a:r>
                  <a:rPr lang="bn-BD" sz="2000" dirty="0"/>
                  <a:t>=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1007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0">
                  <a:lnSpc>
                    <a:spcPct val="130000"/>
                  </a:lnSpc>
                </a:pPr>
                <a:r>
                  <a:rPr lang="en-US" sz="2000" dirty="0" smtClean="0"/>
                  <a:t>= (1000</a:t>
                </a:r>
                <a:r>
                  <a:rPr lang="bn-BD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0">
                  <a:lnSpc>
                    <a:spcPct val="130000"/>
                  </a:lnSpc>
                </a:pPr>
                <a:r>
                  <a:rPr lang="en-US" sz="2000" dirty="0" smtClean="0"/>
                  <a:t>=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1000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/>
                  <a:t>1000.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+(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0">
                  <a:lnSpc>
                    <a:spcPct val="130000"/>
                  </a:lnSpc>
                </a:pP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14000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49</m:t>
                    </m:r>
                  </m:oMath>
                </a14:m>
                <a:endParaRPr lang="en-US" sz="2000" dirty="0" smtClean="0"/>
              </a:p>
              <a:p>
                <a:pPr lvl="0">
                  <a:lnSpc>
                    <a:spcPct val="130000"/>
                  </a:lnSpc>
                </a:pPr>
                <a:r>
                  <a:rPr lang="en-US" sz="2000" dirty="0" smtClean="0"/>
                  <a:t>= 1014049 Ans.</a:t>
                </a:r>
                <a:endParaRPr lang="en-US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80815"/>
                <a:ext cx="4343400" cy="2492990"/>
              </a:xfrm>
              <a:prstGeom prst="rect">
                <a:avLst/>
              </a:prstGeom>
              <a:blipFill rotWithShape="0">
                <a:blip r:embed="rId5"/>
                <a:stretch>
                  <a:fillRect l="-1545" b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10000" y="1681877"/>
                <a:ext cx="54864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dirty="0">
                    <a:solidFill>
                      <a:schemeClr val="bg1"/>
                    </a:solidFill>
                  </a:rPr>
                  <a:t>এর </a:t>
                </a:r>
                <a:r>
                  <a:rPr lang="bn-BD" sz="2000" dirty="0" smtClean="0">
                    <a:solidFill>
                      <a:schemeClr val="bg1"/>
                    </a:solidFill>
                  </a:rPr>
                  <a:t>বর্গ</a:t>
                </a:r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=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{(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)−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bg1"/>
                  </a:solidFill>
                  <a:latin typeface="NikoshBAN" panose="020000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=  </a:t>
                </a:r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+(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bg1"/>
                  </a:solidFill>
                  <a:latin typeface="NikoshBAN" panose="02000000000000000000" pitchFamily="2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dirty="0" smtClean="0">
                  <a:solidFill>
                    <a:schemeClr val="bg1"/>
                  </a:solidFill>
                  <a:latin typeface="NikoshBAN" panose="02000000000000000000" pitchFamily="2" charset="0"/>
                </a:endParaRPr>
              </a:p>
              <a:p>
                <a:pPr lvl="0">
                  <a:lnSpc>
                    <a:spcPct val="20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Ans.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681877"/>
                <a:ext cx="5486400" cy="3785652"/>
              </a:xfrm>
              <a:prstGeom prst="rect">
                <a:avLst/>
              </a:prstGeom>
              <a:blipFill rotWithShape="0">
                <a:blip r:embed="rId6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2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750"/>
                            </p:stCondLst>
                            <p:childTnLst>
                              <p:par>
                                <p:cTn id="56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25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25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75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25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75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25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75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2329</TotalTime>
  <Words>324</Words>
  <Application>Microsoft Office PowerPoint</Application>
  <PresentationFormat>On-screen Show (4:3)</PresentationFormat>
  <Paragraphs>168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Nikosh</vt:lpstr>
      <vt:lpstr>NikoshBAN</vt:lpstr>
      <vt:lpstr>Vrinda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776</cp:revision>
  <dcterms:created xsi:type="dcterms:W3CDTF">2020-09-29T11:07:56Z</dcterms:created>
  <dcterms:modified xsi:type="dcterms:W3CDTF">2020-12-02T13:14:01Z</dcterms:modified>
</cp:coreProperties>
</file>