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20" r:id="rId3"/>
    <p:sldMasterId id="2147483773" r:id="rId4"/>
    <p:sldMasterId id="2147483790" r:id="rId5"/>
    <p:sldMasterId id="2147483802" r:id="rId6"/>
  </p:sldMasterIdLst>
  <p:sldIdLst>
    <p:sldId id="270" r:id="rId7"/>
    <p:sldId id="257" r:id="rId8"/>
    <p:sldId id="260" r:id="rId9"/>
    <p:sldId id="272" r:id="rId10"/>
    <p:sldId id="259" r:id="rId11"/>
    <p:sldId id="261" r:id="rId12"/>
    <p:sldId id="271" r:id="rId13"/>
    <p:sldId id="273" r:id="rId14"/>
    <p:sldId id="27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EC"/>
    <a:srgbClr val="FFFF99"/>
    <a:srgbClr val="FFA285"/>
    <a:srgbClr val="FF00FF"/>
    <a:srgbClr val="003366"/>
    <a:srgbClr val="0000FF"/>
    <a:srgbClr val="FF0066"/>
    <a:srgbClr val="66FFCC"/>
    <a:srgbClr val="0099FF"/>
    <a:srgbClr val="76A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095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812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458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08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032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8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301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295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243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782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81607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707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753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908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323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8105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773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718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221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59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246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9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315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4724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8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8823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507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612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189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4314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323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451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1155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5739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3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8838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5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76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0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1999"/>
            <a:ext cx="7924800" cy="54999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1454713"/>
            <a:ext cx="4648200" cy="411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57200"/>
            <a:ext cx="2819400" cy="7620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391400" cy="2057400"/>
          </a:xfr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নিস্ক্রিয়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4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নিস্ক্রিয়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গ্যাসগুলো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সারণির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143000" y="5562600"/>
            <a:ext cx="838200" cy="533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01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095500" y="5562600"/>
            <a:ext cx="838200" cy="533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02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733800"/>
            <a:ext cx="7315200" cy="954107"/>
          </a:xfrm>
          <a:prstGeom prst="rect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6টি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2। 18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FF"/>
            </a:gs>
            <a:gs pos="25000">
              <a:srgbClr val="FFA285"/>
            </a:gs>
            <a:gs pos="50000">
              <a:srgbClr val="FFFF99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609600"/>
            <a:ext cx="26670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476" y="4114800"/>
            <a:ext cx="7620000" cy="8382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নিষ্ক্রিয়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গ্যাসগুলোর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নিষ্ক্রিয়তার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991" y="1600200"/>
            <a:ext cx="3076747" cy="20511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1981200" y="5184775"/>
            <a:ext cx="5105400" cy="6064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ln w="1905"/>
                <a:solidFill>
                  <a:srgbClr val="0033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3600" b="1" dirty="0" smtClean="0">
                <a:ln w="1905"/>
                <a:solidFill>
                  <a:srgbClr val="0033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33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3600" b="1" dirty="0" smtClean="0">
                <a:ln w="1905"/>
                <a:solidFill>
                  <a:srgbClr val="0033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33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b="1" dirty="0">
              <a:ln w="1905"/>
              <a:solidFill>
                <a:srgbClr val="0033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1076159"/>
            <a:ext cx="5029200" cy="370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4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609600"/>
            <a:ext cx="2590800" cy="838200"/>
          </a:xfr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399"/>
            <a:ext cx="3657600" cy="1828801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মনিরুল</a:t>
            </a:r>
            <a:r>
              <a:rPr lang="en-US" sz="44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endParaRPr lang="en-US" sz="4400" dirty="0" smtClean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40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আফছার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dirty="0" smtClean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মহেশপুর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বাকেরগঞ্জ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বরিশাল</a:t>
            </a:r>
            <a:endParaRPr lang="en-US" sz="3200" dirty="0" smtClean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01720574751</a:t>
            </a:r>
            <a:endParaRPr lang="en-US" b="1" dirty="0" smtClean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ts val="0"/>
              </a:spcBef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03546"/>
            <a:ext cx="2133600" cy="2419974"/>
          </a:xfrm>
          <a:prstGeom prst="ellipse">
            <a:avLst/>
          </a:prstGeom>
          <a:ln w="190500" cap="rnd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971800" y="3838614"/>
            <a:ext cx="2971800" cy="50478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4567297"/>
            <a:ext cx="4572000" cy="20621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প্রথমপত্র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নিষ্ক্রিয়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গ্যাস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2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2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2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2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2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2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2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/>
      <p:bldP spid="6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2895600" cy="685800"/>
          </a:xfrm>
          <a:solidFill>
            <a:schemeClr val="bg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err="1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89" y="1752600"/>
            <a:ext cx="3882258" cy="38822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52600"/>
            <a:ext cx="3975508" cy="38822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5791200"/>
            <a:ext cx="3318611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হিলিয়াম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কণার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বিচ্ছুরণ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5778064"/>
            <a:ext cx="3318611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আর্গণ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কণার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বিচ্ছুরণ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3886200" cy="3886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89841"/>
            <a:ext cx="4191000" cy="3844159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124200" y="533400"/>
            <a:ext cx="2895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ছবিগুলো লক্ষ্য কর</a:t>
            </a:r>
            <a:endParaRPr lang="en-US" sz="3200" dirty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572780"/>
            <a:ext cx="3318611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কণার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বিচ্ছুরণ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562600"/>
            <a:ext cx="3318611" cy="5232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ক্রিপ্টন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কণার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বিচ্ছুরণ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62E35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762000"/>
            <a:ext cx="2667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543800" cy="2362200"/>
          </a:xfr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53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নিষ্ক্রিয়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 বলতে পারবে।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নিষ্ক্রিয়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গ্যাসগুলোর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নিষ্ক্রিয়তার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নিষ্ক্রিয়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গ্যাসগুলোর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None/>
            </a:pPr>
            <a:endParaRPr lang="bn-BD" sz="3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43200" y="381000"/>
            <a:ext cx="3581400" cy="685800"/>
          </a:xfr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নিষ্ক্রিয়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endParaRPr lang="en-US" sz="3200" dirty="0">
              <a:solidFill>
                <a:srgbClr val="0033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295400"/>
            <a:ext cx="8504238" cy="5105400"/>
          </a:xfrm>
          <a:ln w="28575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পর্যা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সারণির যেসব মৌলের পরমাণু সমূহ ইলেকট্রন আদান, প্রদান বা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শে</a:t>
            </a:r>
            <a:r>
              <a:rPr lang="en-US" sz="3700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রের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মাধ্যমে বন্ধন গঠন করে না তাদেরকে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নিষ্ক্রি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গ্যাস বলা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700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নিষ্ক্রি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গ্যাস বলতে 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পর্যা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সারণীর ১৮তম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 মৌলগুলোকে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কখনওবা একে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অষ্ট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শ্রেণী,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হিলি</a:t>
            </a:r>
            <a:r>
              <a:rPr lang="en-US" sz="3700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পরিবার বা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ন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পরিবার নামে ডাকা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ইংরেজিতে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Novel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 </a:t>
            </a:r>
            <a:r>
              <a:rPr lang="en-US" sz="3700" dirty="0">
                <a:latin typeface="NikoshBAN" pitchFamily="2" charset="0"/>
                <a:cs typeface="NikoshBAN" pitchFamily="2" charset="0"/>
              </a:rPr>
              <a:t>Gas 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হিসাবে অভিহিত। এই শ্রেণীতে অবস্থিত গ্যাসগুলো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রাসা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নিকভাবে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খুবই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নিষ্ক্রি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কারণ এদের পরমাণুর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সর্ববহি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স্থ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কক্ষপথে ইলেকট্রনের সংখ্যা পরমাণুর সর্বোচ্চ ধারণ ক্ষমতার সমান অর্থাৎ ৮টি। ইতিমধ্যে সুস্থিত ইলেক্ট্রণসমূহ অন্য কোন মৌলের সাথে সহজে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3700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চা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না। সাধারণ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এগুলো বর্ণহীন, গন্ধহীন এবং এক পরমাণুক 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37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উপরন্তু এগুলোর স্ফুটনাংক ও গলনাংক খুবই কাছাকাছি। আলোকসজ্জা,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3700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ল্ডিং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এবং মহাশূন্য প্রযুক্তিতে এই গ্যাসগুলোর প্রভূত ব্যবহার রয়েছে। 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নিষ্ক্রি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গ্যাসের সংখ্যা </a:t>
            </a:r>
            <a:r>
              <a:rPr lang="en-US" sz="3700" dirty="0" err="1" smtClean="0">
                <a:latin typeface="NikoshBAN" pitchFamily="2" charset="0"/>
                <a:cs typeface="NikoshBAN" pitchFamily="2" charset="0"/>
              </a:rPr>
              <a:t>ছয়টি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এগুলো হল: 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হিলি</a:t>
            </a:r>
            <a:r>
              <a:rPr lang="en-US" sz="3700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, 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ন</a:t>
            </a:r>
            <a:r>
              <a:rPr lang="bn-BD" sz="3700" dirty="0">
                <a:latin typeface="NikoshBAN" pitchFamily="2" charset="0"/>
                <a:cs typeface="NikoshBAN" pitchFamily="2" charset="0"/>
              </a:rPr>
              <a:t>, আর্গন, ক্রিপ্টন, জেনন, </a:t>
            </a:r>
            <a:r>
              <a:rPr lang="bn-BD" sz="3700" dirty="0" smtClean="0">
                <a:latin typeface="NikoshBAN" pitchFamily="2" charset="0"/>
                <a:cs typeface="NikoshBAN" pitchFamily="2" charset="0"/>
              </a:rPr>
              <a:t>র‌্যাডন</a:t>
            </a:r>
            <a:r>
              <a:rPr lang="en-US" sz="37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3700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600200"/>
            <a:ext cx="8001000" cy="4164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1s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(10)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[ He ]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(18)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[Ne] 3s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3p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3s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3p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Kr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(36)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] 3d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4s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4p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4s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4p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54)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[Kr] 4d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5s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5p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5s2 5p6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(86)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] 4f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5d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6s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6p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6s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6p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6s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6p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609600"/>
            <a:ext cx="5943600" cy="685800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নিষ্ক্রিয়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মৌলসমূহের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endParaRPr lang="en-US" sz="3200" dirty="0">
              <a:solidFill>
                <a:srgbClr val="0033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1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9EE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হিলিয়াম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AutoNum type="arabicParenBoth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বেলুন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ও আকাশ যানে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হিলি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ব্যবহৃত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(2)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হাঁপানী প্রভৃতি রোগে শ্বাসকার্যের সহায়তার জন্য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হিলি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মিশ্রিত অক্সিজেন ব্যবহৃত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400" dirty="0">
                <a:latin typeface="NikoshBAN" pitchFamily="2" charset="0"/>
                <a:cs typeface="NikoshBAN" pitchFamily="2" charset="0"/>
              </a:rPr>
            </a:b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নিম্ন তাপমাত্রা পরিমাপে ব্যবহৃত গ্যাস থার্মোমিটারে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হিলি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ব্যবহৃত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400" dirty="0">
                <a:latin typeface="NikoshBAN" pitchFamily="2" charset="0"/>
                <a:cs typeface="NikoshBAN" pitchFamily="2" charset="0"/>
              </a:rPr>
            </a:b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বায়ু অপেক্ষা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হিলি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হাল্কা বলে এটি বৃহদাকার আকাশ যানের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টা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রে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ব্যবহৃত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400" dirty="0">
                <a:latin typeface="NikoshBAN" pitchFamily="2" charset="0"/>
                <a:cs typeface="NikoshBAN" pitchFamily="2" charset="0"/>
              </a:rPr>
            </a:b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এর সান্দ্রতা (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viscosity )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একটু অধিক বলে কম্পাস ও নাবিকদের অন্যান্য যন্ত্রে এটি ড্যাম্পার (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damper)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হিসেবে ব্যবহৃত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400" dirty="0">
                <a:latin typeface="NikoshBAN" pitchFamily="2" charset="0"/>
                <a:cs typeface="NikoshBAN" pitchFamily="2" charset="0"/>
              </a:rPr>
            </a:b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6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এটি বৈদ্যুতিক ট্রান্সফরমার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টিউব লাইট ও রেডিও টিউবে ব্যবহৃত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400" dirty="0">
                <a:latin typeface="NikoshBAN" pitchFamily="2" charset="0"/>
                <a:cs typeface="NikoshBAN" pitchFamily="2" charset="0"/>
              </a:rPr>
            </a:b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7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মাটির নিচে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পেট্রোলি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স্থানান্তর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নির্দেশনা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ট্রেসার (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tracer)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গ্যাস হিসেবে এটি ব্যবহৃত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নিয়ন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১)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প্রধানত আলোক উৎপাদন ও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আলোকসজ্জা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ব্যবহৃত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ন-টিউবে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এটি অত্যুজ্জ্বল লাল আলো উৎপাদন করে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400" dirty="0">
                <a:latin typeface="NikoshBAN" pitchFamily="2" charset="0"/>
                <a:cs typeface="NikoshBAN" pitchFamily="2" charset="0"/>
              </a:rPr>
            </a:br>
            <a:r>
              <a:rPr lang="en-US" sz="24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২)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নের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সাহায্যে প্রতিপ্রভ নলে আলোর বৈচিত্র্য সৃষ্টি করে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ক্ষেত্রে রকমারি বিজ্ঞাপনে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যথেষ্ট পরিমাণে ব্যবহৃত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400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arenBoth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52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9EE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763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200" b="1" dirty="0">
                <a:latin typeface="NikoshBAN" pitchFamily="2" charset="0"/>
                <a:cs typeface="NikoshBAN" pitchFamily="2" charset="0"/>
              </a:rPr>
              <a:t>আর্গন</a:t>
            </a:r>
            <a:endParaRPr lang="en-US" sz="2200" dirty="0">
              <a:latin typeface="NikoshBAN" pitchFamily="2" charset="0"/>
              <a:cs typeface="NikoshBAN" pitchFamily="2" charset="0"/>
            </a:endParaRPr>
          </a:p>
          <a:p>
            <a:r>
              <a:rPr lang="en-US" sz="22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১) আর্গন প্রধানত ইলেকট্রিক বাল্ব পূরণে ব্যবহৃত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200" dirty="0">
                <a:latin typeface="NikoshBAN" pitchFamily="2" charset="0"/>
                <a:cs typeface="NikoshBAN" pitchFamily="2" charset="0"/>
              </a:rPr>
            </a:br>
            <a:r>
              <a:rPr lang="en-US" sz="22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২) রেডিও-এর বাল্ব ও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রেকটিফা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য়ারে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-এ 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আর্গন ব্যবহৃত হয়।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200" dirty="0">
                <a:latin typeface="NikoshBAN" pitchFamily="2" charset="0"/>
                <a:cs typeface="NikoshBAN" pitchFamily="2" charset="0"/>
              </a:rPr>
            </a:br>
            <a:r>
              <a:rPr lang="en-US" sz="22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৩) ঝালাই-এর কাজে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নিষ্ক্রি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পরিবেশ সৃষ্টি করতে আর্গন ব্যবহৃত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200" dirty="0">
                <a:latin typeface="NikoshBAN" pitchFamily="2" charset="0"/>
                <a:cs typeface="NikoshBAN" pitchFamily="2" charset="0"/>
              </a:rPr>
            </a:br>
            <a:r>
              <a:rPr lang="en-US" sz="22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৪) গ্যাস ক্লোমাটোগ্রাফীতেও এর ব্যবহার আছে।</a:t>
            </a:r>
            <a:endParaRPr lang="en-US" sz="2200" dirty="0">
              <a:latin typeface="NikoshBAN" pitchFamily="2" charset="0"/>
              <a:cs typeface="NikoshBAN" pitchFamily="2" charset="0"/>
            </a:endParaRPr>
          </a:p>
          <a:p>
            <a:r>
              <a:rPr lang="bn-BD" sz="2200" b="1" dirty="0">
                <a:latin typeface="NikoshBAN" pitchFamily="2" charset="0"/>
                <a:cs typeface="NikoshBAN" pitchFamily="2" charset="0"/>
              </a:rPr>
              <a:t>ক্রিপটন</a:t>
            </a:r>
            <a:endParaRPr lang="en-US" sz="2200" dirty="0">
              <a:latin typeface="NikoshBAN" pitchFamily="2" charset="0"/>
              <a:cs typeface="NikoshBAN" pitchFamily="2" charset="0"/>
            </a:endParaRPr>
          </a:p>
          <a:p>
            <a:r>
              <a:rPr lang="en-US" sz="22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১) আর্গনের মত ক্রিপটনও টিউব বাতিতে ব্যবহৃত হয়।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200" dirty="0">
                <a:latin typeface="NikoshBAN" pitchFamily="2" charset="0"/>
                <a:cs typeface="NikoshBAN" pitchFamily="2" charset="0"/>
              </a:rPr>
            </a:br>
            <a:r>
              <a:rPr lang="en-US" sz="22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২) কসমিক রশ্মি পরিমাপে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নীকরণ 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প্রকোষ্ঠে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ক্রিপটন 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ব্যবহৃত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200" dirty="0">
                <a:latin typeface="NikoshBAN" pitchFamily="2" charset="0"/>
                <a:cs typeface="NikoshBAN" pitchFamily="2" charset="0"/>
              </a:rPr>
            </a:b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খনি-শ্রমিকদের 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ক্যাপ-ল্যাম্পে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ক্রিপটন ব্যবহার করা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200" dirty="0">
              <a:latin typeface="NikoshBAN" pitchFamily="2" charset="0"/>
              <a:cs typeface="NikoshBAN" pitchFamily="2" charset="0"/>
            </a:endParaRPr>
          </a:p>
          <a:p>
            <a:r>
              <a:rPr lang="bn-BD" sz="2200" b="1" dirty="0">
                <a:latin typeface="NikoshBAN" pitchFamily="2" charset="0"/>
                <a:cs typeface="NikoshBAN" pitchFamily="2" charset="0"/>
              </a:rPr>
              <a:t>জেনন</a:t>
            </a:r>
            <a:endParaRPr lang="en-US" sz="2200" dirty="0">
              <a:latin typeface="NikoshBAN" pitchFamily="2" charset="0"/>
              <a:cs typeface="NikoshBAN" pitchFamily="2" charset="0"/>
            </a:endParaRPr>
          </a:p>
          <a:p>
            <a:r>
              <a:rPr lang="en-US" sz="22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১) দ্রুত গতিসম্পন্ন ফ্লাশ-লাইটে জেনন আছে।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200" dirty="0">
                <a:latin typeface="NikoshBAN" pitchFamily="2" charset="0"/>
                <a:cs typeface="NikoshBAN" pitchFamily="2" charset="0"/>
              </a:rPr>
            </a:br>
            <a:r>
              <a:rPr lang="en-US" sz="22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২) নিউট্রন 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Y-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রশ্মি ও নিরপেক্ষ মেসন (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meson) 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শনাক্তকরণে বুদ্বুদ্ প্রকোষ্ট (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Bubble chamber) 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তৈরি করতে এটি ব্যবহৃত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200" dirty="0">
              <a:latin typeface="NikoshBAN" pitchFamily="2" charset="0"/>
              <a:cs typeface="NikoshBAN" pitchFamily="2" charset="0"/>
            </a:endParaRPr>
          </a:p>
          <a:p>
            <a:r>
              <a:rPr lang="bn-BD" sz="2200" b="1" dirty="0">
                <a:latin typeface="NikoshBAN" pitchFamily="2" charset="0"/>
                <a:cs typeface="NikoshBAN" pitchFamily="2" charset="0"/>
              </a:rPr>
              <a:t>রেডন</a:t>
            </a:r>
            <a:endParaRPr lang="en-US" sz="2200" dirty="0">
              <a:latin typeface="NikoshBAN" pitchFamily="2" charset="0"/>
              <a:cs typeface="NikoshBAN" pitchFamily="2" charset="0"/>
            </a:endParaRPr>
          </a:p>
          <a:p>
            <a:r>
              <a:rPr lang="en-US" sz="22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১) রেডিও-থ্যারাপি চিকিৎসায় শরীরে ক্ষতিকর বৃদ্ধি নাশে এটি ব্যবহৃত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200" dirty="0">
                <a:latin typeface="NikoshBAN" pitchFamily="2" charset="0"/>
                <a:cs typeface="NikoshBAN" pitchFamily="2" charset="0"/>
              </a:rPr>
            </a:br>
            <a:r>
              <a:rPr lang="en-US" sz="22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২) ক্যানসারের মত দুরারোগ্য ব্যাধি নিরসনেও রেডন ব্যবহৃত 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2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22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5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197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Civic</vt:lpstr>
      <vt:lpstr>Office Theme</vt:lpstr>
      <vt:lpstr>1_Civic</vt:lpstr>
      <vt:lpstr>Facet</vt:lpstr>
      <vt:lpstr>Integral</vt:lpstr>
      <vt:lpstr>1_Office Theme</vt:lpstr>
      <vt:lpstr>PowerPoint Presentation</vt:lpstr>
      <vt:lpstr>পরিচিতি</vt:lpstr>
      <vt:lpstr>ছবিগুলো লক্ষ্য কর</vt:lpstr>
      <vt:lpstr>PowerPoint Presentation</vt:lpstr>
      <vt:lpstr>শিখনফল</vt:lpstr>
      <vt:lpstr>নিষ্ক্রিয় গ্যাস</vt:lpstr>
      <vt:lpstr>PowerPoint Presentation</vt:lpstr>
      <vt:lpstr>PowerPoint Presentation</vt:lpstr>
      <vt:lpstr>PowerPoint Presentation</vt:lpstr>
      <vt:lpstr>একক মূল্যায়ন</vt:lpstr>
      <vt:lpstr>বাড়ির কাজ</vt:lpstr>
      <vt:lpstr>সকলকে আন্তরিক 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Excellent</dc:creator>
  <cp:lastModifiedBy>USER</cp:lastModifiedBy>
  <cp:revision>410</cp:revision>
  <dcterms:created xsi:type="dcterms:W3CDTF">2006-08-16T00:00:00Z</dcterms:created>
  <dcterms:modified xsi:type="dcterms:W3CDTF">2020-12-02T10:57:00Z</dcterms:modified>
</cp:coreProperties>
</file>