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71" r:id="rId13"/>
    <p:sldId id="259" r:id="rId14"/>
    <p:sldId id="270" r:id="rId15"/>
    <p:sldId id="269" r:id="rId16"/>
    <p:sldId id="261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2T00:39:18.677" idx="1">
    <p:pos x="3616" y="1969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C6DBAD-07CB-4C58-A5D3-9ED70ED851E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0314AE-22B3-47A2-808E-494FCB324511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শ্রমজীবী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316A45-0A40-43CF-9556-A3EF42FCE0CB}" type="parTrans" cxnId="{1EF9DCAB-7932-4B93-BAED-86FF90042239}">
      <dgm:prSet/>
      <dgm:spPr/>
      <dgm:t>
        <a:bodyPr/>
        <a:lstStyle/>
        <a:p>
          <a:endParaRPr lang="en-US"/>
        </a:p>
      </dgm:t>
    </dgm:pt>
    <dgm:pt modelId="{E2ED489B-F08B-4107-B756-0279EF64794D}" type="sibTrans" cxnId="{1EF9DCAB-7932-4B93-BAED-86FF90042239}">
      <dgm:prSet/>
      <dgm:spPr/>
      <dgm:t>
        <a:bodyPr/>
        <a:lstStyle/>
        <a:p>
          <a:endParaRPr lang="en-US"/>
        </a:p>
      </dgm:t>
    </dgm:pt>
    <dgm:pt modelId="{5A5725F6-CBAD-43C9-A69B-9C002751E587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কারখানার ছবি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39EF15-0CAD-4BC4-AE3E-EC9D9A6C043D}" type="parTrans" cxnId="{44BC01B7-FA38-475C-B9D5-BE4C17CEDB66}">
      <dgm:prSet/>
      <dgm:spPr/>
      <dgm:t>
        <a:bodyPr/>
        <a:lstStyle/>
        <a:p>
          <a:endParaRPr lang="en-US"/>
        </a:p>
      </dgm:t>
    </dgm:pt>
    <dgm:pt modelId="{EA390C3A-BEB3-4BDB-A3C4-92C66B68EF62}" type="sibTrans" cxnId="{44BC01B7-FA38-475C-B9D5-BE4C17CEDB66}">
      <dgm:prSet/>
      <dgm:spPr/>
      <dgm:t>
        <a:bodyPr/>
        <a:lstStyle/>
        <a:p>
          <a:endParaRPr lang="en-US"/>
        </a:p>
      </dgm:t>
    </dgm:pt>
    <dgm:pt modelId="{713F1348-E4FC-4B3C-9366-BA1DF708581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পরিচ্ছন্নতাকর্মী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C0E29-38B2-4B42-81F6-560E83AE5864}" type="parTrans" cxnId="{7CD7C59B-26B9-4A1A-B95F-0CB2E3088D2F}">
      <dgm:prSet/>
      <dgm:spPr/>
      <dgm:t>
        <a:bodyPr/>
        <a:lstStyle/>
        <a:p>
          <a:endParaRPr lang="en-US"/>
        </a:p>
      </dgm:t>
    </dgm:pt>
    <dgm:pt modelId="{51609C34-D76E-400B-AAB3-2759D8AF7B30}" type="sibTrans" cxnId="{7CD7C59B-26B9-4A1A-B95F-0CB2E3088D2F}">
      <dgm:prSet/>
      <dgm:spPr/>
      <dgm:t>
        <a:bodyPr/>
        <a:lstStyle/>
        <a:p>
          <a:endParaRPr lang="en-US"/>
        </a:p>
      </dgm:t>
    </dgm:pt>
    <dgm:pt modelId="{F2C1C5E9-843B-46D4-8C6D-15302FB3FFC5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 শ্রমিক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4A86EF-2C26-4D77-8B8B-AB577DED0F9C}" type="parTrans" cxnId="{8C4FDF46-9A83-47B9-883B-BC868A73E557}">
      <dgm:prSet/>
      <dgm:spPr/>
      <dgm:t>
        <a:bodyPr/>
        <a:lstStyle/>
        <a:p>
          <a:endParaRPr lang="en-US"/>
        </a:p>
      </dgm:t>
    </dgm:pt>
    <dgm:pt modelId="{23176DF5-B4E1-4857-BAB5-9A4613F71B11}" type="sibTrans" cxnId="{8C4FDF46-9A83-47B9-883B-BC868A73E557}">
      <dgm:prSet/>
      <dgm:spPr/>
      <dgm:t>
        <a:bodyPr/>
        <a:lstStyle/>
        <a:p>
          <a:endParaRPr lang="en-US"/>
        </a:p>
      </dgm:t>
    </dgm:pt>
    <dgm:pt modelId="{C53E5A5D-15DC-4FDF-8526-7DED5BFF5C32}" type="pres">
      <dgm:prSet presAssocID="{DBC6DBAD-07CB-4C58-A5D3-9ED70ED851E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B361848-E905-4A7A-A035-50BBF44A33C1}" type="pres">
      <dgm:prSet presAssocID="{040314AE-22B3-47A2-808E-494FCB324511}" presName="singleCycle" presStyleCnt="0"/>
      <dgm:spPr/>
    </dgm:pt>
    <dgm:pt modelId="{458DD813-2E5E-4F9A-9F3C-948E075F5EF3}" type="pres">
      <dgm:prSet presAssocID="{040314AE-22B3-47A2-808E-494FCB324511}" presName="singleCenter" presStyleLbl="node1" presStyleIdx="0" presStyleCnt="4" custLinFactNeighborX="0" custLinFactNeighborY="-6675">
        <dgm:presLayoutVars>
          <dgm:chMax val="7"/>
          <dgm:chPref val="7"/>
        </dgm:presLayoutVars>
      </dgm:prSet>
      <dgm:spPr/>
    </dgm:pt>
    <dgm:pt modelId="{2CC365C3-176E-4E6B-9B54-571BE0474418}" type="pres">
      <dgm:prSet presAssocID="{7939EF15-0CAD-4BC4-AE3E-EC9D9A6C043D}" presName="Name56" presStyleLbl="parChTrans1D2" presStyleIdx="0" presStyleCnt="3"/>
      <dgm:spPr/>
    </dgm:pt>
    <dgm:pt modelId="{85ADDAA7-8B36-4819-A486-2F3B999D3019}" type="pres">
      <dgm:prSet presAssocID="{5A5725F6-CBAD-43C9-A69B-9C002751E587}" presName="text0" presStyleLbl="node1" presStyleIdx="1" presStyleCnt="4" custScaleX="178935">
        <dgm:presLayoutVars>
          <dgm:bulletEnabled val="1"/>
        </dgm:presLayoutVars>
      </dgm:prSet>
      <dgm:spPr/>
    </dgm:pt>
    <dgm:pt modelId="{D5DDE1BC-FD7D-4E3A-AF54-EA2EBB501586}" type="pres">
      <dgm:prSet presAssocID="{D45C0E29-38B2-4B42-81F6-560E83AE5864}" presName="Name56" presStyleLbl="parChTrans1D2" presStyleIdx="1" presStyleCnt="3"/>
      <dgm:spPr/>
    </dgm:pt>
    <dgm:pt modelId="{A1F9A883-B455-4099-B856-7D2C5BD2C665}" type="pres">
      <dgm:prSet presAssocID="{713F1348-E4FC-4B3C-9366-BA1DF708581F}" presName="text0" presStyleLbl="node1" presStyleIdx="2" presStyleCnt="4" custScaleX="143008" custRadScaleRad="97418" custRadScaleInc="-17832">
        <dgm:presLayoutVars>
          <dgm:bulletEnabled val="1"/>
        </dgm:presLayoutVars>
      </dgm:prSet>
      <dgm:spPr/>
    </dgm:pt>
    <dgm:pt modelId="{8C21A493-6D6E-4B33-ADB1-CC8D2EE11E73}" type="pres">
      <dgm:prSet presAssocID="{F74A86EF-2C26-4D77-8B8B-AB577DED0F9C}" presName="Name56" presStyleLbl="parChTrans1D2" presStyleIdx="2" presStyleCnt="3"/>
      <dgm:spPr/>
    </dgm:pt>
    <dgm:pt modelId="{15970EFC-06D8-4833-B41E-AD9D5FC70D1A}" type="pres">
      <dgm:prSet presAssocID="{F2C1C5E9-843B-46D4-8C6D-15302FB3FFC5}" presName="text0" presStyleLbl="node1" presStyleIdx="3" presStyleCnt="4" custRadScaleRad="96159" custRadScaleInc="17394">
        <dgm:presLayoutVars>
          <dgm:bulletEnabled val="1"/>
        </dgm:presLayoutVars>
      </dgm:prSet>
      <dgm:spPr/>
    </dgm:pt>
  </dgm:ptLst>
  <dgm:cxnLst>
    <dgm:cxn modelId="{7A740C2E-77B0-40D4-93AF-4D20B346B1CD}" type="presOf" srcId="{DBC6DBAD-07CB-4C58-A5D3-9ED70ED851E6}" destId="{C53E5A5D-15DC-4FDF-8526-7DED5BFF5C32}" srcOrd="0" destOrd="0" presId="urn:microsoft.com/office/officeart/2008/layout/RadialCluster"/>
    <dgm:cxn modelId="{119DDF35-4944-47E3-A626-6D4B9F66E1E9}" type="presOf" srcId="{713F1348-E4FC-4B3C-9366-BA1DF708581F}" destId="{A1F9A883-B455-4099-B856-7D2C5BD2C665}" srcOrd="0" destOrd="0" presId="urn:microsoft.com/office/officeart/2008/layout/RadialCluster"/>
    <dgm:cxn modelId="{C5004F44-75E3-46BD-AEC5-9D56AC433032}" type="presOf" srcId="{F74A86EF-2C26-4D77-8B8B-AB577DED0F9C}" destId="{8C21A493-6D6E-4B33-ADB1-CC8D2EE11E73}" srcOrd="0" destOrd="0" presId="urn:microsoft.com/office/officeart/2008/layout/RadialCluster"/>
    <dgm:cxn modelId="{8C4FDF46-9A83-47B9-883B-BC868A73E557}" srcId="{040314AE-22B3-47A2-808E-494FCB324511}" destId="{F2C1C5E9-843B-46D4-8C6D-15302FB3FFC5}" srcOrd="2" destOrd="0" parTransId="{F74A86EF-2C26-4D77-8B8B-AB577DED0F9C}" sibTransId="{23176DF5-B4E1-4857-BAB5-9A4613F71B11}"/>
    <dgm:cxn modelId="{C500664E-E289-4C6A-A581-B80354DF9FDB}" type="presOf" srcId="{040314AE-22B3-47A2-808E-494FCB324511}" destId="{458DD813-2E5E-4F9A-9F3C-948E075F5EF3}" srcOrd="0" destOrd="0" presId="urn:microsoft.com/office/officeart/2008/layout/RadialCluster"/>
    <dgm:cxn modelId="{8AA63759-4595-430E-8578-578E797C795C}" type="presOf" srcId="{D45C0E29-38B2-4B42-81F6-560E83AE5864}" destId="{D5DDE1BC-FD7D-4E3A-AF54-EA2EBB501586}" srcOrd="0" destOrd="0" presId="urn:microsoft.com/office/officeart/2008/layout/RadialCluster"/>
    <dgm:cxn modelId="{7CD7C59B-26B9-4A1A-B95F-0CB2E3088D2F}" srcId="{040314AE-22B3-47A2-808E-494FCB324511}" destId="{713F1348-E4FC-4B3C-9366-BA1DF708581F}" srcOrd="1" destOrd="0" parTransId="{D45C0E29-38B2-4B42-81F6-560E83AE5864}" sibTransId="{51609C34-D76E-400B-AAB3-2759D8AF7B30}"/>
    <dgm:cxn modelId="{1EF9DCAB-7932-4B93-BAED-86FF90042239}" srcId="{DBC6DBAD-07CB-4C58-A5D3-9ED70ED851E6}" destId="{040314AE-22B3-47A2-808E-494FCB324511}" srcOrd="0" destOrd="0" parTransId="{7B316A45-0A40-43CF-9556-A3EF42FCE0CB}" sibTransId="{E2ED489B-F08B-4107-B756-0279EF64794D}"/>
    <dgm:cxn modelId="{4257CFB4-1EBC-457D-AE8B-112A60840CB4}" type="presOf" srcId="{5A5725F6-CBAD-43C9-A69B-9C002751E587}" destId="{85ADDAA7-8B36-4819-A486-2F3B999D3019}" srcOrd="0" destOrd="0" presId="urn:microsoft.com/office/officeart/2008/layout/RadialCluster"/>
    <dgm:cxn modelId="{44BC01B7-FA38-475C-B9D5-BE4C17CEDB66}" srcId="{040314AE-22B3-47A2-808E-494FCB324511}" destId="{5A5725F6-CBAD-43C9-A69B-9C002751E587}" srcOrd="0" destOrd="0" parTransId="{7939EF15-0CAD-4BC4-AE3E-EC9D9A6C043D}" sibTransId="{EA390C3A-BEB3-4BDB-A3C4-92C66B68EF62}"/>
    <dgm:cxn modelId="{39C3DDC9-69E8-4120-AF57-342295688E86}" type="presOf" srcId="{7939EF15-0CAD-4BC4-AE3E-EC9D9A6C043D}" destId="{2CC365C3-176E-4E6B-9B54-571BE0474418}" srcOrd="0" destOrd="0" presId="urn:microsoft.com/office/officeart/2008/layout/RadialCluster"/>
    <dgm:cxn modelId="{3F3F57E3-14D6-4C29-B8EF-34AB72B4EB33}" type="presOf" srcId="{F2C1C5E9-843B-46D4-8C6D-15302FB3FFC5}" destId="{15970EFC-06D8-4833-B41E-AD9D5FC70D1A}" srcOrd="0" destOrd="0" presId="urn:microsoft.com/office/officeart/2008/layout/RadialCluster"/>
    <dgm:cxn modelId="{C8270A0F-C844-43FE-B451-4ECF7FD05D0D}" type="presParOf" srcId="{C53E5A5D-15DC-4FDF-8526-7DED5BFF5C32}" destId="{CB361848-E905-4A7A-A035-50BBF44A33C1}" srcOrd="0" destOrd="0" presId="urn:microsoft.com/office/officeart/2008/layout/RadialCluster"/>
    <dgm:cxn modelId="{6C8F3FD7-75A7-4481-982C-0501A3825CEA}" type="presParOf" srcId="{CB361848-E905-4A7A-A035-50BBF44A33C1}" destId="{458DD813-2E5E-4F9A-9F3C-948E075F5EF3}" srcOrd="0" destOrd="0" presId="urn:microsoft.com/office/officeart/2008/layout/RadialCluster"/>
    <dgm:cxn modelId="{547942A7-5B5C-4820-81EC-890E2384D62E}" type="presParOf" srcId="{CB361848-E905-4A7A-A035-50BBF44A33C1}" destId="{2CC365C3-176E-4E6B-9B54-571BE0474418}" srcOrd="1" destOrd="0" presId="urn:microsoft.com/office/officeart/2008/layout/RadialCluster"/>
    <dgm:cxn modelId="{83DCA6DA-AEDA-4611-AC94-2F4E8295FFCE}" type="presParOf" srcId="{CB361848-E905-4A7A-A035-50BBF44A33C1}" destId="{85ADDAA7-8B36-4819-A486-2F3B999D3019}" srcOrd="2" destOrd="0" presId="urn:microsoft.com/office/officeart/2008/layout/RadialCluster"/>
    <dgm:cxn modelId="{88081283-B1C8-4820-AA84-09DB256B705B}" type="presParOf" srcId="{CB361848-E905-4A7A-A035-50BBF44A33C1}" destId="{D5DDE1BC-FD7D-4E3A-AF54-EA2EBB501586}" srcOrd="3" destOrd="0" presId="urn:microsoft.com/office/officeart/2008/layout/RadialCluster"/>
    <dgm:cxn modelId="{0F0FB2AD-BD66-41DE-80DE-9FF9809D41D1}" type="presParOf" srcId="{CB361848-E905-4A7A-A035-50BBF44A33C1}" destId="{A1F9A883-B455-4099-B856-7D2C5BD2C665}" srcOrd="4" destOrd="0" presId="urn:microsoft.com/office/officeart/2008/layout/RadialCluster"/>
    <dgm:cxn modelId="{C4493DED-BA2A-4DDF-B111-6DE4963EADCB}" type="presParOf" srcId="{CB361848-E905-4A7A-A035-50BBF44A33C1}" destId="{8C21A493-6D6E-4B33-ADB1-CC8D2EE11E73}" srcOrd="5" destOrd="0" presId="urn:microsoft.com/office/officeart/2008/layout/RadialCluster"/>
    <dgm:cxn modelId="{9A2AF343-551D-4FFC-BB4B-94A6D2C6E61C}" type="presParOf" srcId="{CB361848-E905-4A7A-A035-50BBF44A33C1}" destId="{15970EFC-06D8-4833-B41E-AD9D5FC70D1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DD813-2E5E-4F9A-9F3C-948E075F5EF3}">
      <dsp:nvSpPr>
        <dsp:cNvPr id="0" name=""/>
        <dsp:cNvSpPr/>
      </dsp:nvSpPr>
      <dsp:spPr>
        <a:xfrm>
          <a:off x="4919088" y="2768569"/>
          <a:ext cx="2057400" cy="205740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শ্রমজীবী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19522" y="2869003"/>
        <a:ext cx="1856532" cy="1856532"/>
      </dsp:txXfrm>
    </dsp:sp>
    <dsp:sp modelId="{2CC365C3-176E-4E6B-9B54-571BE0474418}">
      <dsp:nvSpPr>
        <dsp:cNvPr id="0" name=""/>
        <dsp:cNvSpPr/>
      </dsp:nvSpPr>
      <dsp:spPr>
        <a:xfrm rot="16200000">
          <a:off x="5437202" y="2257983"/>
          <a:ext cx="10211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11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DDAA7-8B36-4819-A486-2F3B999D3019}">
      <dsp:nvSpPr>
        <dsp:cNvPr id="0" name=""/>
        <dsp:cNvSpPr/>
      </dsp:nvSpPr>
      <dsp:spPr>
        <a:xfrm>
          <a:off x="4714516" y="368938"/>
          <a:ext cx="2466543" cy="137845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কারখানার ছবি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807" y="436229"/>
        <a:ext cx="2331961" cy="1243876"/>
      </dsp:txXfrm>
    </dsp:sp>
    <dsp:sp modelId="{D5DDE1BC-FD7D-4E3A-AF54-EA2EBB501586}">
      <dsp:nvSpPr>
        <dsp:cNvPr id="0" name=""/>
        <dsp:cNvSpPr/>
      </dsp:nvSpPr>
      <dsp:spPr>
        <a:xfrm rot="1581256">
          <a:off x="6924753" y="4527864"/>
          <a:ext cx="9955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55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A883-B455-4099-B856-7D2C5BD2C665}">
      <dsp:nvSpPr>
        <dsp:cNvPr id="0" name=""/>
        <dsp:cNvSpPr/>
      </dsp:nvSpPr>
      <dsp:spPr>
        <a:xfrm>
          <a:off x="7868546" y="4547904"/>
          <a:ext cx="1971305" cy="1378458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পরিচ্ছন্নতাকর্মী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35837" y="4615195"/>
        <a:ext cx="1836723" cy="1243876"/>
      </dsp:txXfrm>
    </dsp:sp>
    <dsp:sp modelId="{8C21A493-6D6E-4B33-ADB1-CC8D2EE11E73}">
      <dsp:nvSpPr>
        <dsp:cNvPr id="0" name=""/>
        <dsp:cNvSpPr/>
      </dsp:nvSpPr>
      <dsp:spPr>
        <a:xfrm rot="9198661">
          <a:off x="3704460" y="4602525"/>
          <a:ext cx="12829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29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970EFC-06D8-4833-B41E-AD9D5FC70D1A}">
      <dsp:nvSpPr>
        <dsp:cNvPr id="0" name=""/>
        <dsp:cNvSpPr/>
      </dsp:nvSpPr>
      <dsp:spPr>
        <a:xfrm>
          <a:off x="2394348" y="4547898"/>
          <a:ext cx="1378458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পরিবহন শ্রমিক</a:t>
          </a:r>
          <a:endParaRPr lang="en-US" sz="33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1639" y="4615189"/>
        <a:ext cx="1243876" cy="124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61EC-1F54-4768-A14A-871735951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AB3B3-5147-47BC-A20A-0323C164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CEDD2-34B5-4B4B-BD3C-A423D65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1C44C-CC98-4E3C-A990-7994A9FB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6A5B8-D2A8-4F9B-A367-048CBFE6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394F-CA44-400F-A2C1-28165EEB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6EE7B-EFF9-4B60-A6AB-6D0A8AF6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50EE7-A12E-489D-92A6-F53D5FA1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2DE50-DF24-42C3-A8FB-6F9C7CB2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E5E54-9438-40EA-8A1F-0326C7C9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1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4E7A8-E194-4C12-8DFB-E8536504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F7EC2-270A-4A93-9B9E-086020E70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80476-7A5C-4672-97F3-D3EE1414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E4675-E8F7-413D-9CC4-E62D7A13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78404-E0F4-4A04-AFCE-7CE9FEB3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5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F3A3-DCE3-4864-A80D-008732B8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4E5DF-768C-4B6D-A4ED-41707733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15F5-FD01-4964-9C0F-5889674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EE12F-706D-49B1-8D38-DEBA0D55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DEBB1-8377-4716-9172-6B6846F3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2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54385-C544-41E7-A563-BAF4505A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A49D7-F6D9-4C2B-9E2B-7F0A24DCE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4AC12-3DB4-4256-AEF9-10C4FBE4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89DD-6AE0-4266-9593-6A14D683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4C5E2-4F3A-4A41-8401-55188C76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0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B2AB-55E0-4690-9DE9-D55F030F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10DE5-E15D-441C-BCFE-A72B868B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419B3-FF9D-4D24-88B4-3F23B1646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7FFA2-471B-42A2-83B8-C2A32E74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C557C-A208-4D97-87FD-CD0BA2F6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BEA82-8854-4481-845B-D3813F14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6EDB-9BBE-4AB6-AE3C-B503C557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1B933-E740-4A30-848A-D7BC52D6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DB406-D42A-4273-B6F1-54736B8B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F6A4C-B498-49AA-BEAE-512010183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8B142-6A52-4D43-823F-7F85F529EF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53CF47-F092-4784-BABE-5EF373214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18282F-5498-44C2-A185-29162303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378BA-E54E-441E-A9FF-3592E919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7A018-FFC1-4348-BC4D-52736804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F95EF-16C5-4414-B510-CE2D71CC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6876-5556-4517-84D0-67932C52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95D87-A019-4D58-B071-0AAED6C6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3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238CD-AC70-473A-9FA1-165EBCAA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DD4B3-F88C-4BC9-81F0-DF27F63FE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707C-1CD8-444E-911B-079DA407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F25C-0230-41BC-9668-188A6188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1102-A8BE-473A-84AA-5D336EE9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1FDE4-2388-4FC5-A669-27E37885D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4AA3C-6637-4DEB-8141-894983AA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32F03-0C75-44D8-871F-9ACF6C2C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D1789-58CB-477D-BC60-3594FEC4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4E00E-D9CC-4063-9F7F-5ADDB6FC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6DDCA-EFB3-4CF2-AF65-FB75186B3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EE319-42F6-4B2F-860A-7F2B86E1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3242F-09CF-4EF8-AA04-B957C600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E3B38-14E4-4E45-96F6-BC320040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FA7D7-D322-4B48-8321-484CAC8C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6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4A276-E1E4-4FAF-BA10-8E53E0C23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4D513-B21C-4BFF-A39E-6BF1A722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86808-557C-4BBE-83D9-17E1D2C45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430E-3F75-491A-8E4F-49BAE7E5588A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86DB-6C7E-46E5-8C40-E12AD527B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20991-7B15-4F73-95FE-B06CF7601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F429-A033-476B-A52F-556A7C835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122CF-7FD8-42C6-B582-0D616118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8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BD431-9E56-4F26-883C-D6621F517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4" y="151007"/>
            <a:ext cx="5548975" cy="2335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75095-6FD1-4A87-B6DB-323382039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2" y="133201"/>
            <a:ext cx="5548975" cy="2335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061A3E-4B3E-460D-8F80-AF5208CE8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40" y="2647803"/>
            <a:ext cx="5548975" cy="2641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8B8E93-5E2C-42FD-9AAF-F3F8E84BA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85" y="2647802"/>
            <a:ext cx="5548974" cy="2641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052B62-0717-4F78-AA8C-4772D1AF5A5D}"/>
              </a:ext>
            </a:extLst>
          </p:cNvPr>
          <p:cNvSpPr txBox="1"/>
          <p:nvPr/>
        </p:nvSpPr>
        <p:spPr>
          <a:xfrm>
            <a:off x="165584" y="5450789"/>
            <a:ext cx="11932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পরিচ্ছন্নতাকর্মীগণ বিদ্যালয়,অফিস,হাসপাতাল এবং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রাস্তা পরিষ্কার করে পরিবেশ পরিচ্ছন্ন ও নিরাপদ রাখে।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5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-1259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3D9B7-FE1F-4145-9E9B-196CA355E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" y="104773"/>
            <a:ext cx="5617112" cy="2916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703A6-89C2-4B5D-A92B-F8A55056B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5" y="3126122"/>
            <a:ext cx="5617111" cy="2529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C99D4-FDDD-493C-B860-D24B505EA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4" y="2686050"/>
            <a:ext cx="5617110" cy="298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8C39F0-B51B-4C28-9453-922917D94C7E}"/>
              </a:ext>
            </a:extLst>
          </p:cNvPr>
          <p:cNvSpPr txBox="1"/>
          <p:nvPr/>
        </p:nvSpPr>
        <p:spPr>
          <a:xfrm>
            <a:off x="122505" y="5671989"/>
            <a:ext cx="11946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একস্থান থেকে অন্য স্থানে চলাচলের জন্য এবং মালামাল আনা-নেওয়ার জন্য আমরা যানবাহন ব্যবহার করি। যেমন নৌকা,রকশা,বাস,রেলগাড়ি,ট্রাক এবং ট্যাক্সি।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B2D4B0-713E-4775-978B-C3DCBD1D3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3" y="104773"/>
            <a:ext cx="5617111" cy="258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76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18CA5-0111-439B-9F3C-9DAEA36A7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51" y="532447"/>
            <a:ext cx="5219114" cy="3422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056E1-BCC4-492E-9D5F-BA6591D19871}"/>
              </a:ext>
            </a:extLst>
          </p:cNvPr>
          <p:cNvSpPr txBox="1"/>
          <p:nvPr/>
        </p:nvSpPr>
        <p:spPr>
          <a:xfrm>
            <a:off x="0" y="4389120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যানবাহনের জন্য চালকের প্রয়োজন।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পেশাগুলোর সাথে জড়িত লোকজন হলো পরিবহন শ্রমিক।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FA9E3-4861-4275-B805-77ED28B2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2" y="532447"/>
            <a:ext cx="5663547" cy="3422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247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17F1F8-4C5B-4D28-8D2E-E094191E4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48353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9302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/>
              <a:t>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663A1-7735-48D3-801F-31D5438B1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313" y="110783"/>
            <a:ext cx="5680302" cy="31916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4C065DEA-E4CC-4B52-94D0-5967082E2E1B}"/>
              </a:ext>
            </a:extLst>
          </p:cNvPr>
          <p:cNvSpPr/>
          <p:nvPr/>
        </p:nvSpPr>
        <p:spPr>
          <a:xfrm>
            <a:off x="661951" y="602273"/>
            <a:ext cx="3826412" cy="220862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23269FA6-15E7-4458-87F0-7CD4F8BF48ED}"/>
              </a:ext>
            </a:extLst>
          </p:cNvPr>
          <p:cNvSpPr/>
          <p:nvPr/>
        </p:nvSpPr>
        <p:spPr>
          <a:xfrm>
            <a:off x="98475" y="3892356"/>
            <a:ext cx="2644726" cy="651509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4D292FB5-A8EF-4AEA-8A48-B43D1ADEA12D}"/>
              </a:ext>
            </a:extLst>
          </p:cNvPr>
          <p:cNvSpPr/>
          <p:nvPr/>
        </p:nvSpPr>
        <p:spPr>
          <a:xfrm>
            <a:off x="98475" y="5242851"/>
            <a:ext cx="2644726" cy="538532"/>
          </a:xfrm>
          <a:prstGeom prst="flowChartDela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BA8684EB-CB52-4F29-8CFF-E05049C32656}"/>
              </a:ext>
            </a:extLst>
          </p:cNvPr>
          <p:cNvSpPr/>
          <p:nvPr/>
        </p:nvSpPr>
        <p:spPr>
          <a:xfrm>
            <a:off x="2912012" y="3742006"/>
            <a:ext cx="9073662" cy="801859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শ্রমজীবীদের সম্পর্কে ৩টি বাক্য লিখ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995B7BE3-D420-4EAC-B8E3-D2482B58C8D0}"/>
              </a:ext>
            </a:extLst>
          </p:cNvPr>
          <p:cNvSpPr/>
          <p:nvPr/>
        </p:nvSpPr>
        <p:spPr>
          <a:xfrm>
            <a:off x="2912012" y="5074041"/>
            <a:ext cx="9073662" cy="975067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শ্রমিকদের সম্পর্কে ৩টি বাক্য লিখ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54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-70338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0292030-38E6-4F31-9D10-06C04D98BD95}"/>
              </a:ext>
            </a:extLst>
          </p:cNvPr>
          <p:cNvSpPr/>
          <p:nvPr/>
        </p:nvSpPr>
        <p:spPr>
          <a:xfrm>
            <a:off x="2082018" y="160605"/>
            <a:ext cx="7962314" cy="1443112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D37172A-A6CF-43EE-AEC9-668CF2933F06}"/>
              </a:ext>
            </a:extLst>
          </p:cNvPr>
          <p:cNvSpPr/>
          <p:nvPr/>
        </p:nvSpPr>
        <p:spPr>
          <a:xfrm>
            <a:off x="182879" y="2096086"/>
            <a:ext cx="11816863" cy="1223889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কারখানার শ্রমিক বলতে কি বুঝ?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9E7D9961-0F12-450D-B9E4-51564A78CFFE}"/>
              </a:ext>
            </a:extLst>
          </p:cNvPr>
          <p:cNvSpPr/>
          <p:nvPr/>
        </p:nvSpPr>
        <p:spPr>
          <a:xfrm>
            <a:off x="182879" y="3538026"/>
            <a:ext cx="11816863" cy="1314155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পরিচ্ছন্নতা কর্মী কোথায় কাজ করে?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DAC8CA6B-B94E-43C7-99B6-D68CE630BBD8}"/>
              </a:ext>
            </a:extLst>
          </p:cNvPr>
          <p:cNvSpPr/>
          <p:nvPr/>
        </p:nvSpPr>
        <p:spPr>
          <a:xfrm>
            <a:off x="182881" y="5190978"/>
            <a:ext cx="11816862" cy="1055077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কাদের পরিবহন শ্রমিক বলা হয়?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46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BE572-C6F2-479E-AD67-56231CE6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0" y="394921"/>
            <a:ext cx="3057599" cy="2854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B940BA94-E4CC-496B-8708-ECD550EA402C}"/>
              </a:ext>
            </a:extLst>
          </p:cNvPr>
          <p:cNvSpPr/>
          <p:nvPr/>
        </p:nvSpPr>
        <p:spPr>
          <a:xfrm>
            <a:off x="3763107" y="215558"/>
            <a:ext cx="4825218" cy="303407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id="{4AE73655-D786-4D65-9739-69F89D620299}"/>
              </a:ext>
            </a:extLst>
          </p:cNvPr>
          <p:cNvSpPr/>
          <p:nvPr/>
        </p:nvSpPr>
        <p:spPr>
          <a:xfrm>
            <a:off x="253218" y="3429000"/>
            <a:ext cx="11844997" cy="3323492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কাজে পুরুষের সাথে নারীরাও অংশগ্রহণ করেন।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পেশাগুলো আমাদের প্রয়োজন কেন?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8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A9EE5-9D60-43DB-9919-8FFFA56C6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7" y="522519"/>
            <a:ext cx="8314006" cy="41008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CF53C4-AA04-41C3-BDC4-E164CFE163C6}"/>
              </a:ext>
            </a:extLst>
          </p:cNvPr>
          <p:cNvSpPr txBox="1"/>
          <p:nvPr/>
        </p:nvSpPr>
        <p:spPr>
          <a:xfrm>
            <a:off x="0" y="514584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5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AEA0A-4CCF-48A7-AB55-D41FF4FC9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03" y="366753"/>
            <a:ext cx="6845793" cy="3710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3FD1C-D711-421E-9C0F-080744418F6C}"/>
              </a:ext>
            </a:extLst>
          </p:cNvPr>
          <p:cNvSpPr txBox="1"/>
          <p:nvPr/>
        </p:nvSpPr>
        <p:spPr>
          <a:xfrm>
            <a:off x="1322363" y="4867422"/>
            <a:ext cx="920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15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7AB6D4-5B90-4684-A41D-71085A93EADE}"/>
              </a:ext>
            </a:extLst>
          </p:cNvPr>
          <p:cNvSpPr/>
          <p:nvPr/>
        </p:nvSpPr>
        <p:spPr>
          <a:xfrm>
            <a:off x="1055077" y="324112"/>
            <a:ext cx="3559126" cy="194134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E59C0-26B4-4AEB-B038-BDD864266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83" y="324112"/>
            <a:ext cx="3395137" cy="2985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FC854-2234-47DF-92A0-F338D2085AA2}"/>
              </a:ext>
            </a:extLst>
          </p:cNvPr>
          <p:cNvSpPr/>
          <p:nvPr/>
        </p:nvSpPr>
        <p:spPr>
          <a:xfrm>
            <a:off x="4093698" y="3633538"/>
            <a:ext cx="7906044" cy="2985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কৃষ্ণপদ বর্মন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বাদামতলা ডি.এন.সরকারি প্রাথমিক বিদ্যালয়।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দাকোপ,খুলনা।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686BFB-84E5-4DC0-8864-FDCE262FB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" y="2377441"/>
            <a:ext cx="3520714" cy="415644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770614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9FBC61-81D1-49A5-B73F-95D5B352AB2C}"/>
              </a:ext>
            </a:extLst>
          </p:cNvPr>
          <p:cNvSpPr/>
          <p:nvPr/>
        </p:nvSpPr>
        <p:spPr>
          <a:xfrm>
            <a:off x="3488786" y="397414"/>
            <a:ext cx="4445391" cy="998806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33DC7-86D3-4715-9D26-FA113C8EF719}"/>
              </a:ext>
            </a:extLst>
          </p:cNvPr>
          <p:cNvSpPr/>
          <p:nvPr/>
        </p:nvSpPr>
        <p:spPr>
          <a:xfrm>
            <a:off x="618978" y="1761977"/>
            <a:ext cx="10494499" cy="469860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বাংলাদেশ ও বিশ্বপরিচয়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৭ (কাজের মর্যাদা )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বিষয়বস্তু- শ্রমজীবী</a:t>
            </a:r>
          </a:p>
          <a:p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7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AE734441-28BD-498B-88E5-CCD9FE45423A}"/>
              </a:ext>
            </a:extLst>
          </p:cNvPr>
          <p:cNvSpPr/>
          <p:nvPr/>
        </p:nvSpPr>
        <p:spPr>
          <a:xfrm>
            <a:off x="3746695" y="1252025"/>
            <a:ext cx="4698609" cy="1350497"/>
          </a:xfrm>
          <a:prstGeom prst="hexagon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শিক্ষণফল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ED9EF-D495-450B-9B46-DBA7EECAE819}"/>
              </a:ext>
            </a:extLst>
          </p:cNvPr>
          <p:cNvSpPr txBox="1"/>
          <p:nvPr/>
        </p:nvSpPr>
        <p:spPr>
          <a:xfrm>
            <a:off x="267287" y="3429000"/>
            <a:ext cx="12037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৬.১.১ শ্রমের গুরুত্ব বলতে পারবে।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৬.৩.১  নিজের হাতে কাজ করার গুরুত্ব উল্লেখ করতে পারবে।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৬.৩.২  দুই তিন ধরণের পেশাজীবীর কাজের বর্ণনা দিতে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2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83FE4-C6EA-4F76-BFD4-E97F05E6DE3D}"/>
              </a:ext>
            </a:extLst>
          </p:cNvPr>
          <p:cNvSpPr txBox="1"/>
          <p:nvPr/>
        </p:nvSpPr>
        <p:spPr>
          <a:xfrm>
            <a:off x="3671668" y="54513"/>
            <a:ext cx="4107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দেখি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760F7-600B-46CF-89D0-9F584E1C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2" y="3565925"/>
            <a:ext cx="5555273" cy="311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229EE0-E19E-4B30-8FCC-F6A1FED64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" y="702856"/>
            <a:ext cx="5555273" cy="272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EB5DD-3F90-4B5C-96AD-4D21AB3A9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3" y="3565925"/>
            <a:ext cx="5555273" cy="311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F42F87-B4AA-47DB-B604-3DF3FA2B9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31" y="702856"/>
            <a:ext cx="5555274" cy="272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74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  </a:t>
            </a:r>
            <a:endParaRPr lang="en-US" dirty="0"/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3E370304-0E56-419F-9C72-31A503492329}"/>
              </a:ext>
            </a:extLst>
          </p:cNvPr>
          <p:cNvSpPr/>
          <p:nvPr/>
        </p:nvSpPr>
        <p:spPr>
          <a:xfrm>
            <a:off x="3577882" y="182879"/>
            <a:ext cx="5036234" cy="2799471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33C1A32-C6D6-4CB1-BECB-EA92B7A79E06}"/>
              </a:ext>
            </a:extLst>
          </p:cNvPr>
          <p:cNvSpPr/>
          <p:nvPr/>
        </p:nvSpPr>
        <p:spPr>
          <a:xfrm>
            <a:off x="1875692" y="3140612"/>
            <a:ext cx="8440615" cy="321095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239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DCD34-D952-4436-92EF-7333D00DC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19" y="182879"/>
            <a:ext cx="3254430" cy="2799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870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D5B27-D428-40D4-8DBF-23007804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94" y="143680"/>
            <a:ext cx="3515604" cy="35420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7E50D1-075C-4BF7-95BB-E8B13D35A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43680"/>
            <a:ext cx="3613492" cy="354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E9809-FC50-4BAB-8206-0572DB7A9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2" y="143680"/>
            <a:ext cx="4157296" cy="3542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B0DD64-56A7-4A23-89E4-D4F46E037884}"/>
              </a:ext>
            </a:extLst>
          </p:cNvPr>
          <p:cNvSpPr txBox="1"/>
          <p:nvPr/>
        </p:nvSpPr>
        <p:spPr>
          <a:xfrm>
            <a:off x="226402" y="3871483"/>
            <a:ext cx="1196559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েশার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থাকেন।এই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শ্রমজীবীগণ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ৈনন্দিন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করেন।তাই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র্যাদা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82887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107B6F-6304-44F8-8451-BFA5355840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471F33-32B0-4835-9D2F-2BEE76C02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09" y="364000"/>
            <a:ext cx="5554852" cy="40813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1F26C-BD44-4233-AE90-59BA955CE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9" y="364000"/>
            <a:ext cx="5405218" cy="40813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6B6556-304A-40EB-A3F4-D259D38F8661}"/>
              </a:ext>
            </a:extLst>
          </p:cNvPr>
          <p:cNvSpPr txBox="1"/>
          <p:nvPr/>
        </p:nvSpPr>
        <p:spPr>
          <a:xfrm>
            <a:off x="618978" y="4823456"/>
            <a:ext cx="1097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একটি কারখানায় পোশাক শ্রমিকদের দেখা যাচ্ছে।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দীর্ঘ সময় কাজ করে রপ্তানির জন্য পোশাক তৈরি করেন।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এটি আমাদের একটি অন্যতম গুরুত্বপূর্ণ শিল্প।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7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300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122</cp:revision>
  <dcterms:created xsi:type="dcterms:W3CDTF">2020-12-01T16:16:23Z</dcterms:created>
  <dcterms:modified xsi:type="dcterms:W3CDTF">2020-12-02T00:33:09Z</dcterms:modified>
</cp:coreProperties>
</file>