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16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tags+xml" PartName="/ppt/tags/tag1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12192000"/>
  <p:notesSz cx="6858000" cy="9144000"/>
  <p:custDataLst>
    <p:tags r:id="rId23"/>
  </p:custDataLst>
  <p:defaultTextStyle>
    <a:defPPr lvl="0">
      <a:defRPr lang="en-US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6.xml"/><Relationship Id="rId22" Type="http://schemas.openxmlformats.org/officeDocument/2006/relationships/slide" Target="slides/slide19.xml"/><Relationship Id="rId10" Type="http://schemas.openxmlformats.org/officeDocument/2006/relationships/slide" Target="slides/slide5.xml"/><Relationship Id="rId21" Type="http://schemas.openxmlformats.org/officeDocument/2006/relationships/slide" Target="slides/slide18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tags" Target="tags/tag1.xml"/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3F25C-5E5F-4A40-9D0D-50D6E9F2A22A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D831D-202D-4996-A440-69BADE75D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92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D831D-202D-4996-A440-69BADE75DB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83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D831D-202D-4996-A440-69BADE75DB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19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F692F-4404-4698-9EDB-54FE03DC6A0F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1F20-9ED8-4A0B-A385-58D3FB328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055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F692F-4404-4698-9EDB-54FE03DC6A0F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1F20-9ED8-4A0B-A385-58D3FB328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31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F692F-4404-4698-9EDB-54FE03DC6A0F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1F20-9ED8-4A0B-A385-58D3FB328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332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F692F-4404-4698-9EDB-54FE03DC6A0F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1F20-9ED8-4A0B-A385-58D3FB328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017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F692F-4404-4698-9EDB-54FE03DC6A0F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1F20-9ED8-4A0B-A385-58D3FB328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568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F692F-4404-4698-9EDB-54FE03DC6A0F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1F20-9ED8-4A0B-A385-58D3FB328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75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F692F-4404-4698-9EDB-54FE03DC6A0F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1F20-9ED8-4A0B-A385-58D3FB328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48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F692F-4404-4698-9EDB-54FE03DC6A0F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1F20-9ED8-4A0B-A385-58D3FB328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06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F692F-4404-4698-9EDB-54FE03DC6A0F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1F20-9ED8-4A0B-A385-58D3FB328B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60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F692F-4404-4698-9EDB-54FE03DC6A0F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1F20-9ED8-4A0B-A385-58D3FB328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48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F692F-4404-4698-9EDB-54FE03DC6A0F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1F20-9ED8-4A0B-A385-58D3FB328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92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F692F-4404-4698-9EDB-54FE03DC6A0F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C1F20-9ED8-4A0B-A385-58D3FB328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954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8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1"/>
          <p:cNvSpPr txBox="1"/>
          <p:nvPr/>
        </p:nvSpPr>
        <p:spPr>
          <a:xfrm>
            <a:off x="697524" y="0"/>
            <a:ext cx="10797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6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সবাইকে স্বাগতম</a:t>
            </a:r>
            <a:endParaRPr sz="6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0" name="Google Shape;1030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974826" y="1015800"/>
            <a:ext cx="6450875" cy="562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1878" y="526673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ভাস্কর্যটি কাদের স্মৃতি বহন করে ? </a:t>
            </a:r>
            <a:endParaRPr lang="en-US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878" y="252413"/>
            <a:ext cx="8005796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469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9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p7"/>
          <p:cNvSpPr txBox="1"/>
          <p:nvPr/>
        </p:nvSpPr>
        <p:spPr>
          <a:xfrm>
            <a:off x="1972137" y="199788"/>
            <a:ext cx="8171100" cy="64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একক কাজঃ-</a:t>
            </a:r>
            <a:endParaRPr sz="3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1" name="Google Shape;1051;p7"/>
          <p:cNvSpPr txBox="1"/>
          <p:nvPr/>
        </p:nvSpPr>
        <p:spPr>
          <a:xfrm>
            <a:off x="321850" y="1644428"/>
            <a:ext cx="11471700" cy="15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আমাদের জীবনে ভাষা আন্দোলনের গুরুত্ব কি ?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sz="4800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2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p8"/>
          <p:cNvSpPr txBox="1"/>
          <p:nvPr/>
        </p:nvSpPr>
        <p:spPr>
          <a:xfrm>
            <a:off x="1880753" y="328247"/>
            <a:ext cx="8659200" cy="8310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১৯৫২</a:t>
            </a:r>
            <a:r>
              <a:rPr lang="en-US" sz="4800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 সালের ভাষা আন্দোলনঃ-</a:t>
            </a:r>
            <a:endParaRPr sz="4800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4" name="Google Shape;1054;p8"/>
          <p:cNvSpPr txBox="1"/>
          <p:nvPr/>
        </p:nvSpPr>
        <p:spPr>
          <a:xfrm>
            <a:off x="149735" y="1553841"/>
            <a:ext cx="11769300" cy="50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উত্তরঃ ১৯৪৭ সালের ১ ডিসেম্বর পাকিস্তানের শিক্ষা সম্মেলনে উর্দুকে পাকিস্তানের রাষ্ট্র ভাষা করার প্রস্তাব গৃহিত হয়। ১৯৪৮ সালের ২৩ ফ্রেরুয়ারী পাকিস্তানের গনপরিষদের প্রথম অধিবেশনে ধীরেন্দ্রনাথ দত্ত প্রস্তাব করেন যে, উর্দু ও ইংরেজীর সাথে বাংলাকে ও গনপরিষদের ভাষা হিসেবে গ্রহন করা হোক। অবশেষে নানা গঠনা প্রবাহের পর ১৯৫২ সালের ২১ ফ্রেরুয়ারী পূর্ব-বাংলার ছাত্রদের আন্দোলনের চাপের মুখে বাংলাকে পূর্ব- বাংলার রাষ্ট্র ভাষা হিসেবে স্বীকার করে ,১৯৫৬  সালের সংবিধানে বাংলাকে পূর্ব-বাংলার রাষ্ট্র ভাষা হিসেবে স্বীকৃতি প্রদান করেন। ১৯৯৯  সালে ১৭ নভেম্বর জাতি সংঘের ইউনেস্কো বাংলা ভাষাকে আন্তর্জাতিক রাষ্ট্রভাষার মর্যাদা দান করে।</a:t>
            </a:r>
            <a:endParaRPr sz="3200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5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p9"/>
          <p:cNvSpPr txBox="1"/>
          <p:nvPr/>
        </p:nvSpPr>
        <p:spPr>
          <a:xfrm>
            <a:off x="512619" y="306932"/>
            <a:ext cx="10917300" cy="1015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ভাষা আন্দোলনের গঠনা প্রবাহঃ-</a:t>
            </a:r>
            <a:endParaRPr sz="600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7" name="Google Shape;1057;p9"/>
          <p:cNvSpPr txBox="1"/>
          <p:nvPr/>
        </p:nvSpPr>
        <p:spPr>
          <a:xfrm>
            <a:off x="2652487" y="2151750"/>
            <a:ext cx="7658700" cy="25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১। নাজিম উদ্দীনের ঘোষণা।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২।রাষ্ট্র ভাষা সংগ্রাম কমিটি।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৩। ১৪৪ ধারা ভঙ্গ।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৪। রাষ্ট্র ভাষার মর্যাদা লাভ।</a:t>
            </a:r>
            <a:endParaRPr sz="4000">
              <a:solidFill>
                <a:srgbClr val="95373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9876" y="262171"/>
            <a:ext cx="82999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কাজঃ-</a:t>
            </a:r>
            <a:endParaRPr lang="en-US" sz="6000" dirty="0">
              <a:solidFill>
                <a:schemeClr val="accent3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8973" y="1754199"/>
            <a:ext cx="116516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৩টি দলে বিভক্ত হয়ে নিন্মের প্রশ্নের উত্তর দাও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দলঃ- ভাষা আন্দোলন বলতে কি বুঝ ?</a:t>
            </a:r>
            <a:endParaRPr lang="en-US" sz="3600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খ।  দলঃ- তমদ্দুন মজলিস বলতে কি বুঝ ?</a:t>
            </a:r>
            <a:endParaRPr lang="en-US" sz="3600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গ।  দলঃ- রাষ্ট্র ভাষা সংগ্রাম পরিষদ বলতে কি বুঝ ? </a:t>
            </a:r>
          </a:p>
          <a:p>
            <a:endParaRPr lang="en-US" sz="36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75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8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p10"/>
          <p:cNvSpPr txBox="1"/>
          <p:nvPr>
            <p:ph type="title"/>
          </p:nvPr>
        </p:nvSpPr>
        <p:spPr>
          <a:xfrm>
            <a:off x="2392608" y="220540"/>
            <a:ext cx="6558000" cy="1582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2DADA"/>
              </a:buClr>
              <a:buSzPts val="8000"/>
              <a:buFont typeface="Arial"/>
              <a:buNone/>
            </a:pPr>
            <a:r>
              <a:rPr lang="en-US" sz="8000">
                <a:solidFill>
                  <a:srgbClr val="F2DADA"/>
                </a:solidFill>
                <a:latin typeface="Arial"/>
                <a:ea typeface="Arial"/>
                <a:cs typeface="Arial"/>
                <a:sym typeface="Arial"/>
              </a:rPr>
              <a:t>দলীয় কাজঃ-</a:t>
            </a:r>
            <a:endParaRPr sz="3200">
              <a:solidFill>
                <a:srgbClr val="F2DAD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0" name="Google Shape;1060;p10"/>
          <p:cNvSpPr txBox="1"/>
          <p:nvPr>
            <p:ph idx="1" type="body"/>
          </p:nvPr>
        </p:nvSpPr>
        <p:spPr>
          <a:xfrm>
            <a:off x="392189" y="2096067"/>
            <a:ext cx="11277600" cy="28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000"/>
              <a:buNone/>
            </a:pPr>
            <a:r>
              <a:rPr lang="en-US" sz="40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ক দলঃ ভাষা আন্দোলন বলতে কি বুঝ?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rgbClr val="00B050"/>
              </a:buClr>
              <a:buSzPts val="4000"/>
              <a:buNone/>
            </a:pPr>
            <a:r>
              <a:rPr lang="en-US" sz="40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খ দলঃভাষা আন্দোলনের গুরুত্ব মূল্যায়ন কর?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rgbClr val="00B050"/>
              </a:buClr>
              <a:buSzPts val="4000"/>
              <a:buNone/>
            </a:pPr>
            <a:r>
              <a:rPr lang="en-US" sz="40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           </a:t>
            </a:r>
            <a:endParaRPr sz="400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3000">
        <p14:shred dir="out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11"/>
          <p:cNvSpPr txBox="1"/>
          <p:nvPr>
            <p:ph type="title"/>
          </p:nvPr>
        </p:nvSpPr>
        <p:spPr>
          <a:xfrm>
            <a:off x="3387971" y="228069"/>
            <a:ext cx="6206700" cy="1620900"/>
          </a:xfrm>
          <a:prstGeom prst="rect">
            <a:avLst/>
          </a:prstGeom>
          <a:solidFill>
            <a:srgbClr val="DDD9C3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8000"/>
              <a:buFont typeface="Arial"/>
              <a:buNone/>
            </a:pPr>
            <a:r>
              <a:rPr lang="en-US" sz="8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বাড়ির কাজঃ-</a:t>
            </a:r>
            <a:endParaRPr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3" name="Google Shape;1063;p11"/>
          <p:cNvSpPr txBox="1"/>
          <p:nvPr>
            <p:ph idx="1" type="body"/>
          </p:nvPr>
        </p:nvSpPr>
        <p:spPr>
          <a:xfrm>
            <a:off x="148137" y="2252962"/>
            <a:ext cx="11790300" cy="19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4400"/>
              <a:buChar char="•"/>
            </a:pPr>
            <a:r>
              <a:rPr lang="en-US" sz="4400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আমাদের জীবনে ভাষা আন্দোলনে কি প্রভাব বিস্তার করে, তা লিখে জমা দিবা।</a:t>
            </a:r>
            <a:endParaRPr sz="4400">
              <a:solidFill>
                <a:srgbClr val="95373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4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p12"/>
          <p:cNvSpPr txBox="1"/>
          <p:nvPr/>
        </p:nvSpPr>
        <p:spPr>
          <a:xfrm>
            <a:off x="4266979" y="-591712"/>
            <a:ext cx="6287100" cy="22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6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ধন্যবাদ</a:t>
            </a:r>
            <a:endParaRPr sz="6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6" name="Google Shape;1066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78531" y="1316188"/>
            <a:ext cx="9434945" cy="55418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10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2"/>
          <p:cNvSpPr/>
          <p:nvPr/>
        </p:nvSpPr>
        <p:spPr>
          <a:xfrm>
            <a:off x="3048000" y="2551837"/>
            <a:ext cx="6096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3" name="Google Shape;1033;p2"/>
          <p:cNvSpPr txBox="1"/>
          <p:nvPr/>
        </p:nvSpPr>
        <p:spPr>
          <a:xfrm>
            <a:off x="2152073" y="841158"/>
            <a:ext cx="9190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4" name="Google Shape;1034;p2"/>
          <p:cNvSpPr txBox="1"/>
          <p:nvPr/>
        </p:nvSpPr>
        <p:spPr>
          <a:xfrm>
            <a:off x="1010300" y="530249"/>
            <a:ext cx="10171500" cy="5243400"/>
          </a:xfrm>
          <a:prstGeom prst="rect">
            <a:avLst/>
          </a:prstGeom>
          <a:noFill/>
          <a:ln cap="flat" cmpd="sng" w="666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sng" cap="none" strike="noStrike">
                <a:solidFill>
                  <a:srgbClr val="000000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শিক্ষক পরিচিতি</a:t>
            </a:r>
            <a:endParaRPr b="0" i="0" sz="4800" u="sng" cap="none" strike="noStrike">
              <a:solidFill>
                <a:srgbClr val="000000"/>
              </a:solidFill>
              <a:effectLst>
                <a:outerShdw blurRad="38100" algn="tl" dir="2700000" dist="38100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5" name="Google Shape;1035;p2"/>
          <p:cNvSpPr/>
          <p:nvPr/>
        </p:nvSpPr>
        <p:spPr>
          <a:xfrm>
            <a:off x="5756031" y="1824860"/>
            <a:ext cx="4677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C000"/>
              </a:solidFill>
              <a:effectLst>
                <a:glow rad="139700">
                  <a:srgbClr val="54849A">
                    <a:satMod val="175000"/>
                    <a:alpha val="40000"/>
                  </a:srgbClr>
                </a:glo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6" name="Google Shape;1036;p2"/>
          <p:cNvSpPr/>
          <p:nvPr/>
        </p:nvSpPr>
        <p:spPr>
          <a:xfrm>
            <a:off x="5021938" y="2459550"/>
            <a:ext cx="6764100" cy="19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সিরাজুল ইসলাম</a:t>
            </a:r>
            <a:r>
              <a:rPr b="1" i="1" lang="en-US" sz="2000">
                <a:latin typeface="Calibri"/>
                <a:ea typeface="Calibri"/>
                <a:cs typeface="Calibri"/>
                <a:sym typeface="Calibri"/>
              </a:rPr>
              <a:t> </a:t>
            </a:r>
            <a:endParaRPr b="1" i="1"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প্রভাষক, ইতিহাস বিভাগ</a:t>
            </a:r>
            <a:endParaRPr b="1" i="1"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>
                <a:latin typeface="Calibri"/>
                <a:ea typeface="Calibri"/>
                <a:cs typeface="Calibri"/>
                <a:sym typeface="Calibri"/>
              </a:rPr>
              <a:t>শ্রীপুর মুক্তিযোদ্ধা রহমত আলী  </a:t>
            </a:r>
            <a:r>
              <a:rPr b="1" i="1"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সরকারি কলেজ</a:t>
            </a:r>
            <a:endParaRPr b="1" i="1"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>
                <a:latin typeface="Calibri"/>
                <a:ea typeface="Calibri"/>
                <a:cs typeface="Calibri"/>
                <a:sym typeface="Calibri"/>
              </a:rPr>
              <a:t>শ্রীপুর, গাজীপুর।</a:t>
            </a:r>
            <a:endParaRPr b="1" i="1"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/>
          </a:p>
        </p:txBody>
      </p:sp>
      <p:pic>
        <p:nvPicPr>
          <p:cNvPr id="1037" name="Google Shape;1037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10300" y="1297952"/>
            <a:ext cx="4677525" cy="42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0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8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3"/>
          <p:cNvSpPr txBox="1"/>
          <p:nvPr/>
        </p:nvSpPr>
        <p:spPr>
          <a:xfrm>
            <a:off x="1343025" y="1171575"/>
            <a:ext cx="9729900" cy="4841400"/>
          </a:xfrm>
          <a:prstGeom prst="rect">
            <a:avLst/>
          </a:prstGeom>
          <a:noFill/>
          <a:ln cap="flat" cmpd="sng" w="666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 u="sng">
                <a:solidFill>
                  <a:srgbClr val="FF00FF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</a:rPr>
              <a:t>পাঠ পরিচিতি</a:t>
            </a:r>
            <a:endParaRPr b="1">
              <a:solidFill>
                <a:srgbClr val="FF00FF"/>
              </a:solidFill>
            </a:endParaRPr>
          </a:p>
          <a:p>
            <a:pPr indent="-342900" lvl="0" marL="342900" marR="0" rtl="0" algn="l">
              <a:spcBef>
                <a:spcPts val="88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4F032E"/>
                </a:solidFill>
                <a:latin typeface="Arial"/>
                <a:ea typeface="Arial"/>
                <a:cs typeface="Arial"/>
                <a:sym typeface="Arial"/>
              </a:rPr>
              <a:t>শ্রেণীঃ একাদশ</a:t>
            </a:r>
            <a:endParaRPr b="1" sz="4400">
              <a:solidFill>
                <a:srgbClr val="4F032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88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4F032E"/>
                </a:solidFill>
                <a:latin typeface="Arial"/>
                <a:ea typeface="Arial"/>
                <a:cs typeface="Arial"/>
                <a:sym typeface="Arial"/>
              </a:rPr>
              <a:t>বিষয়ঃ ইতিহাস (প্রথম পত্র)</a:t>
            </a:r>
            <a:endParaRPr b="1" sz="4400">
              <a:solidFill>
                <a:srgbClr val="4F032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88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4F032E"/>
                </a:solidFill>
                <a:latin typeface="Arial"/>
                <a:ea typeface="Arial"/>
                <a:cs typeface="Arial"/>
                <a:sym typeface="Arial"/>
              </a:rPr>
              <a:t>অধ্যায়ঃ চতুর্থ   </a:t>
            </a:r>
            <a:endParaRPr/>
          </a:p>
          <a:p>
            <a:pPr indent="-342900" lvl="0" marL="342900" marR="0" rtl="0" algn="l">
              <a:spcBef>
                <a:spcPts val="88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4F032E"/>
                </a:solidFill>
                <a:latin typeface="Arial"/>
                <a:ea typeface="Arial"/>
                <a:cs typeface="Arial"/>
                <a:sym typeface="Arial"/>
              </a:rPr>
              <a:t>তারিখঃ </a:t>
            </a:r>
            <a:r>
              <a:rPr b="1" lang="en-US" sz="4400">
                <a:solidFill>
                  <a:srgbClr val="4F032E"/>
                </a:solidFill>
              </a:rPr>
              <a:t>০২/১২/</a:t>
            </a:r>
            <a:r>
              <a:rPr b="1" lang="en-US" sz="4400">
                <a:solidFill>
                  <a:srgbClr val="4F032E"/>
                </a:solidFill>
                <a:latin typeface="Arial"/>
                <a:ea typeface="Arial"/>
                <a:cs typeface="Arial"/>
                <a:sym typeface="Arial"/>
              </a:rPr>
              <a:t>২০২০ </a:t>
            </a:r>
            <a:endParaRPr/>
          </a:p>
          <a:p>
            <a:pPr indent="-342900" lvl="0" marL="342900" marR="0" rtl="0" algn="l">
              <a:spcBef>
                <a:spcPts val="88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rgbClr val="4F032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spcBef>
                <a:spcPts val="880"/>
              </a:spcBef>
              <a:spcAft>
                <a:spcPts val="0"/>
              </a:spcAft>
              <a:buNone/>
            </a:pPr>
            <a:r>
              <a:t/>
            </a:r>
            <a:endParaRPr b="1" sz="4400" u="sng">
              <a:solidFill>
                <a:srgbClr val="4F032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2800" u="sng">
              <a:solidFill>
                <a:srgbClr val="4F032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spcBef>
                <a:spcPts val="220"/>
              </a:spcBef>
              <a:spcAft>
                <a:spcPts val="0"/>
              </a:spcAft>
              <a:buNone/>
            </a:pPr>
            <a:r>
              <a:t/>
            </a:r>
            <a:endParaRPr b="1" sz="1100" u="sng">
              <a:solidFill>
                <a:srgbClr val="4F032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3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3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3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3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3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3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0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p4"/>
          <p:cNvSpPr txBox="1"/>
          <p:nvPr/>
        </p:nvSpPr>
        <p:spPr>
          <a:xfrm>
            <a:off x="1191490" y="2387768"/>
            <a:ext cx="10002900" cy="1015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ভাষা আন্দোলনের গুরুত্ব </a:t>
            </a:r>
            <a:endParaRPr sz="6000" u="sng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2" name="Google Shape;1042;p4"/>
          <p:cNvSpPr txBox="1"/>
          <p:nvPr/>
        </p:nvSpPr>
        <p:spPr>
          <a:xfrm>
            <a:off x="2064327" y="1025236"/>
            <a:ext cx="8257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পাঠের বিষয় -    </a:t>
            </a:r>
            <a:endParaRPr sz="5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3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p5"/>
          <p:cNvSpPr txBox="1"/>
          <p:nvPr>
            <p:ph type="title"/>
          </p:nvPr>
        </p:nvSpPr>
        <p:spPr>
          <a:xfrm>
            <a:off x="3483010" y="276258"/>
            <a:ext cx="4612200" cy="1141200"/>
          </a:xfrm>
          <a:prstGeom prst="rect">
            <a:avLst/>
          </a:prstGeom>
          <a:solidFill>
            <a:srgbClr val="17365D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DE9D8"/>
              </a:buClr>
              <a:buSzPts val="6600"/>
              <a:buFont typeface="Arial"/>
              <a:buNone/>
            </a:pPr>
            <a:r>
              <a:rPr lang="en-US" sz="6600">
                <a:solidFill>
                  <a:srgbClr val="FDE9D8"/>
                </a:solidFill>
                <a:latin typeface="Arial"/>
                <a:ea typeface="Arial"/>
                <a:cs typeface="Arial"/>
                <a:sym typeface="Arial"/>
              </a:rPr>
              <a:t>শিখন ফলঃ-</a:t>
            </a:r>
            <a:endParaRPr sz="6600">
              <a:solidFill>
                <a:srgbClr val="FDE9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5" name="Google Shape;1045;p5"/>
          <p:cNvSpPr txBox="1"/>
          <p:nvPr/>
        </p:nvSpPr>
        <p:spPr>
          <a:xfrm>
            <a:off x="471054" y="1716992"/>
            <a:ext cx="11374500" cy="31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7F6F2"/>
              </a:buClr>
              <a:buSzPts val="2960"/>
              <a:buFont typeface="Noto Sans Symbols"/>
              <a:buChar char="►"/>
            </a:pPr>
            <a:r>
              <a:rPr b="0" i="0" lang="en-US" sz="3700">
                <a:solidFill>
                  <a:srgbClr val="00B05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এই পাঠের শেষে -</a:t>
            </a:r>
            <a:endParaRPr b="0" i="0" sz="3700">
              <a:solidFill>
                <a:srgbClr val="00B05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F7F6F2"/>
              </a:buClr>
              <a:buSzPts val="2960"/>
              <a:buFont typeface="Noto Sans Symbols"/>
              <a:buChar char="►"/>
            </a:pPr>
            <a:r>
              <a:rPr b="0" i="0" lang="en-US" sz="3700">
                <a:solidFill>
                  <a:srgbClr val="00B05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ভাষা আন্দোলন কি তা বলতে পারবে । </a:t>
            </a:r>
            <a:endParaRPr>
              <a:highlight>
                <a:srgbClr val="FFFF00"/>
              </a:highlight>
            </a:endParaRP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F7F6F2"/>
              </a:buClr>
              <a:buSzPts val="2960"/>
              <a:buFont typeface="Noto Sans Symbols"/>
              <a:buChar char="►"/>
            </a:pPr>
            <a:r>
              <a:rPr b="0" i="0" lang="en-US" sz="3700">
                <a:solidFill>
                  <a:srgbClr val="00B05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ভাষা আন্দোলনের ঘটনা সমূহ ব্যাখ্যা করতে পারবে । </a:t>
            </a:r>
            <a:endParaRPr>
              <a:highlight>
                <a:srgbClr val="FFFF00"/>
              </a:highlight>
            </a:endParaRP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F7F6F2"/>
              </a:buClr>
              <a:buSzPts val="2960"/>
              <a:buFont typeface="Noto Sans Symbols"/>
              <a:buChar char="►"/>
            </a:pPr>
            <a:r>
              <a:rPr b="0" i="0" lang="en-US" sz="3700">
                <a:solidFill>
                  <a:srgbClr val="00B05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ভাষা আন্দোলনের গুরুত্ব কি তা মূল্যায়ন করতে পারবে</a:t>
            </a:r>
            <a:r>
              <a:rPr b="0" i="0" lang="en-US" sz="4070">
                <a:solidFill>
                  <a:srgbClr val="00B05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।</a:t>
            </a:r>
            <a:endParaRPr b="0" i="0" sz="4070">
              <a:solidFill>
                <a:srgbClr val="00B05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150114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ছবিতে আমরা  কি দেখতে পাই ? 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856" y="95250"/>
            <a:ext cx="8839200" cy="593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0247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31817" y="5715907"/>
            <a:ext cx="9878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 দুজন কারা ?  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070" y="236480"/>
            <a:ext cx="3272257" cy="3930926"/>
          </a:xfrm>
          <a:prstGeom prst="round2Diag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7" r="4265"/>
          <a:stretch/>
        </p:blipFill>
        <p:spPr>
          <a:xfrm>
            <a:off x="7654634" y="306815"/>
            <a:ext cx="3479184" cy="3790255"/>
          </a:xfrm>
          <a:prstGeom prst="round2Diag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1840070" y="4577386"/>
            <a:ext cx="30572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মোহাম্মদ আলী জিন্নাহ</a:t>
            </a:r>
            <a:endParaRPr lang="en-US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39528" y="4586315"/>
            <a:ext cx="27093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খাজা নাজিম উদ্দীন</a:t>
            </a:r>
            <a:endParaRPr lang="en-US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806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90246" y="6020688"/>
            <a:ext cx="9249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ছবি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 আমরা</a:t>
            </a: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কি 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 পাচ্ছি 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143" y="487422"/>
            <a:ext cx="8853713" cy="5260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497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6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" name="Google Shape;1047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2213" y="173818"/>
            <a:ext cx="8793726" cy="5054674"/>
          </a:xfrm>
          <a:prstGeom prst="rect">
            <a:avLst/>
          </a:prstGeom>
          <a:noFill/>
          <a:ln>
            <a:noFill/>
          </a:ln>
        </p:spPr>
      </p:pic>
      <p:sp>
        <p:nvSpPr>
          <p:cNvPr id="1048" name="Google Shape;1048;p6"/>
          <p:cNvSpPr txBox="1"/>
          <p:nvPr/>
        </p:nvSpPr>
        <p:spPr>
          <a:xfrm>
            <a:off x="3045532" y="5603742"/>
            <a:ext cx="6822900" cy="4617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উপরের ছবিগুলোর পরিচয় কি তোমরা জানো ?  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>
  <p:tag name="may_ignore_ucw" val="true"/>
  <p:tag name="ppt/slides/slide4.xml" val="440124727"/>
  <p:tag name="ppt/slides/slide12.xml" val="4111428374"/>
  <p:tag name="ppt/slides/slide9.xml" val="1351800306"/>
  <p:tag name="ppt/slides/slide3.xml" val="1052096929"/>
  <p:tag name="ppt/slides/slide16.xml" val="1612500741"/>
  <p:tag name="ppt/slides/slide1.xml" val="2826472009"/>
  <p:tag name="ppt/slides/slide5.xml" val="1028597021"/>
  <p:tag name="ppt/slides/slide11.xml" val="1003079658"/>
  <p:tag name="ppt/slides/slide18.xml" val="4003608548"/>
  <p:tag name="ppt/slides/slide19.xml" val="4266390719"/>
  <p:tag name="ppt/slides/slide13.xml" val="194717654"/>
  <p:tag name="ppt/slides/slide2.xml" val="4075255849"/>
  <p:tag name="ppt/slides/slide8.xml" val="3884237754"/>
  <p:tag name="ppt/slides/slide7.xml" val="4274402896"/>
  <p:tag name="ppt/slides/slide6.xml" val="2168615162"/>
  <p:tag name="ppt/slides/slide10.xml" val="374570865"/>
  <p:tag name="ppt/slides/slide14.xml" val="1151635863"/>
  <p:tag name="ppt/slideMasters/slideMaster1.xml" val="1983584723"/>
  <p:tag name="ppt/slideLayouts/slideLayout6.xml" val="3501389772"/>
  <p:tag name="ppt/slideLayouts/slideLayout7.xml" val="1634103242"/>
  <p:tag name="ppt/slideLayouts/slideLayout8.xml" val="3887926768"/>
  <p:tag name="ppt/slideLayouts/slideLayout9.xml" val="121501831"/>
  <p:tag name="ppt/slideLayouts/slideLayout5.xml" val="1254091741"/>
  <p:tag name="ppt/slideLayouts/slideLayout4.xml" val="1117419903"/>
  <p:tag name="ppt/slideLayouts/slideLayout3.xml" val="1444637592"/>
  <p:tag name="ppt/slideLayouts/slideLayout2.xml" val="3322976558"/>
  <p:tag name="ppt/slideLayouts/slideLayout1.xml" val="3404765640"/>
  <p:tag name="ppt/slideLayouts/slideLayout10.xml" val="232261706"/>
  <p:tag name="ppt/slideLayouts/slideLayout11.xml" val="4282979193"/>
  <p:tag name="ppt/notesSlides/notesSlide2.xml" val="419720022"/>
  <p:tag name="ppt/notesSlides/notesSlide1.xml" val="543984548"/>
  <p:tag name="ppt/theme/theme1.xml" val="1945010105"/>
  <p:tag name="ppt/notesMasters/notesMaster1.xml" val="850279976"/>
  <p:tag name="ppt/media/image3.jpg" val="1626345725"/>
  <p:tag name="ppt/media/image8.png" val="2531365627"/>
  <p:tag name="ppt/media/image7.jpg" val="450423700"/>
  <p:tag name="ppt/media/image6.png" val="3559001201"/>
  <p:tag name="ppt/media/image5.jpeg" val="3331534578"/>
  <p:tag name="ppt/media/image4.jpg" val="3047982770"/>
  <p:tag name="ppt/theme/theme2.xml" val="1945010105"/>
  <p:tag name="ppt/media/image9.jpg" val="248844566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