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7" Type="http://schemas.openxmlformats.org/officeDocument/2006/relationships/slide" Target="slides/slide2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oogle Shape;2074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1014" y="277004"/>
            <a:ext cx="6716275" cy="47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1"/>
          <p:cNvSpPr txBox="1"/>
          <p:nvPr/>
        </p:nvSpPr>
        <p:spPr>
          <a:xfrm>
            <a:off x="914399" y="550249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সবাইকে স্বাগতম </a:t>
            </a:r>
            <a:endParaRPr b="1" sz="4000">
              <a:solidFill>
                <a:srgbClr val="FF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4953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শিল্পবিপ্লবের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7848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ইংল্যান্ডে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মূলত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বস্ত্রশিল্পকে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কেন্দ্র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১৭৬০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থেকে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১৭৮০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খ্রিস্টাব্দের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মধ্যবর্তী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সময়ে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শিল্প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বিপ্লবের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সূচনা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। 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276600"/>
            <a:ext cx="7848600" cy="1447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smtClean="0"/>
          </a:p>
          <a:p>
            <a:r>
              <a:rPr lang="en-US" sz="3200" smtClean="0"/>
              <a:t>যদিও</a:t>
            </a:r>
            <a:r>
              <a:rPr lang="en-US" sz="3200" dirty="0" smtClean="0"/>
              <a:t> ১৭৮০-১৮২০ </a:t>
            </a:r>
            <a:r>
              <a:rPr lang="en-US" sz="3200" dirty="0" err="1" smtClean="0"/>
              <a:t>খ্রিস্টাব্দের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মধ্যবর্তী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শিল্পবিপ্লবের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উন্নতির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।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67" y="946583"/>
            <a:ext cx="203835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964057"/>
            <a:ext cx="1981200" cy="224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3211957"/>
            <a:ext cx="1676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চার্লস ব্যাবেজ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83" y="3206151"/>
            <a:ext cx="1943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জেমস ওয়াট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73" y="4208462"/>
            <a:ext cx="2581275" cy="1771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987" y="4208462"/>
            <a:ext cx="2584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509346" y="3695577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13664" y="3695577"/>
            <a:ext cx="51667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845" y="934860"/>
            <a:ext cx="20431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6462" y="3194483"/>
            <a:ext cx="275588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আলেকজান্ডার গ্রাহামবেল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584" y="4128412"/>
            <a:ext cx="2157256" cy="21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408195" y="3638974"/>
            <a:ext cx="484197" cy="50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63214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স্টিম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বাষ্পচালিত</a:t>
            </a:r>
            <a:r>
              <a:rPr lang="en-US" dirty="0" smtClean="0"/>
              <a:t> </a:t>
            </a:r>
            <a:r>
              <a:rPr lang="en-US" dirty="0" err="1" smtClean="0"/>
              <a:t>ইঞ্জিন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3214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কম্পিউটার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2846" y="6495365"/>
            <a:ext cx="22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টেলিফোন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304800"/>
            <a:ext cx="69342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কিছু ছবি ও আবিস্কারকদের দেখি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893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5" grpId="0" animBg="1"/>
      <p:bldP spid="6" grpId="0" animBg="1"/>
      <p:bldP spid="7" grpId="0" animBg="1"/>
      <p:bldP spid="4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3633520">
            <a:off x="5545900" y="4097537"/>
            <a:ext cx="746958" cy="74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985531">
            <a:off x="2518098" y="4084993"/>
            <a:ext cx="155362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2590800" y="28194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751123">
            <a:off x="2667249" y="1918013"/>
            <a:ext cx="143514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759162">
            <a:off x="5567262" y="2210704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962400" y="22860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019800" y="31242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ecagon 3"/>
          <p:cNvSpPr/>
          <p:nvPr/>
        </p:nvSpPr>
        <p:spPr>
          <a:xfrm>
            <a:off x="6781800" y="2514600"/>
            <a:ext cx="2057400" cy="1981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রেনেসাঁর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ecagon 4"/>
          <p:cNvSpPr/>
          <p:nvPr/>
        </p:nvSpPr>
        <p:spPr>
          <a:xfrm>
            <a:off x="6172200" y="533400"/>
            <a:ext cx="2286000" cy="17526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কৃষি বিপ্লব </a:t>
            </a:r>
            <a:endParaRPr lang="en-US" sz="2800" dirty="0"/>
          </a:p>
        </p:txBody>
      </p:sp>
      <p:sp>
        <p:nvSpPr>
          <p:cNvPr id="6" name="Decagon 5"/>
          <p:cNvSpPr/>
          <p:nvPr/>
        </p:nvSpPr>
        <p:spPr>
          <a:xfrm>
            <a:off x="3276600" y="0"/>
            <a:ext cx="2590800" cy="1981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বৈজ্ঞানিক আবিষ্কার  </a:t>
            </a:r>
            <a:endParaRPr lang="en-US" sz="2800" dirty="0"/>
          </a:p>
        </p:txBody>
      </p:sp>
      <p:sp>
        <p:nvSpPr>
          <p:cNvPr id="8" name="Decagon 7"/>
          <p:cNvSpPr/>
          <p:nvPr/>
        </p:nvSpPr>
        <p:spPr>
          <a:xfrm>
            <a:off x="304800" y="4267200"/>
            <a:ext cx="2438400" cy="2362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যোগাযোগ ব্যবস্থা</a:t>
            </a:r>
            <a:r>
              <a:rPr lang="en-US" sz="2800" dirty="0" smtClean="0"/>
              <a:t>র </a:t>
            </a:r>
            <a:r>
              <a:rPr lang="en-US" sz="2800" dirty="0" err="1" smtClean="0"/>
              <a:t>উন্নয়ন</a:t>
            </a:r>
            <a:r>
              <a:rPr lang="bn-BD" sz="2800" dirty="0" smtClean="0"/>
              <a:t> </a:t>
            </a:r>
            <a:endParaRPr lang="en-US" sz="2800" dirty="0" smtClean="0"/>
          </a:p>
          <a:p>
            <a:pPr algn="ctr"/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ecagon 8"/>
          <p:cNvSpPr/>
          <p:nvPr/>
        </p:nvSpPr>
        <p:spPr>
          <a:xfrm>
            <a:off x="5715000" y="4572000"/>
            <a:ext cx="2895600" cy="17526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অর্থনৈতিক অবস্থা</a:t>
            </a:r>
            <a:r>
              <a:rPr lang="en-US" sz="2800" dirty="0" smtClean="0"/>
              <a:t>র </a:t>
            </a:r>
            <a:r>
              <a:rPr lang="en-US" sz="2800" dirty="0" err="1" smtClean="0"/>
              <a:t>উন্নতি</a:t>
            </a:r>
            <a:endParaRPr lang="en-US" sz="2800" dirty="0"/>
          </a:p>
        </p:txBody>
      </p:sp>
      <p:sp>
        <p:nvSpPr>
          <p:cNvPr id="10" name="Decagon 9"/>
          <p:cNvSpPr/>
          <p:nvPr/>
        </p:nvSpPr>
        <p:spPr>
          <a:xfrm>
            <a:off x="533400" y="2286000"/>
            <a:ext cx="1905000" cy="1676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পুঁজির সংস্থান </a:t>
            </a:r>
            <a:endParaRPr lang="en-US" sz="2800" dirty="0"/>
          </a:p>
        </p:txBody>
      </p:sp>
      <p:sp>
        <p:nvSpPr>
          <p:cNvPr id="18" name="Action Button: Home 17">
            <a:hlinkClick r:id="" action="ppaction://noaction" highlightClick="1"/>
          </p:cNvPr>
          <p:cNvSpPr/>
          <p:nvPr/>
        </p:nvSpPr>
        <p:spPr>
          <a:xfrm>
            <a:off x="8153400" y="2286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>
            <a:off x="762000" y="152400"/>
            <a:ext cx="2286000" cy="19050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বাণি</a:t>
            </a:r>
            <a:r>
              <a:rPr lang="en-US" sz="2800" dirty="0" err="1" smtClean="0"/>
              <a:t>জ্যের</a:t>
            </a:r>
            <a:r>
              <a:rPr lang="bn-BD" sz="2800" dirty="0" smtClean="0"/>
              <a:t> </a:t>
            </a:r>
            <a:r>
              <a:rPr lang="en-US" sz="2800" dirty="0" err="1" smtClean="0"/>
              <a:t>প্রসার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971800" y="2590800"/>
            <a:ext cx="2971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শিল্পবিপ্লবের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4572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2743200" y="5181600"/>
            <a:ext cx="2895600" cy="1676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স্থিতিশীলতা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11" grpId="0" animBg="1"/>
      <p:bldP spid="1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2" grpId="0" animBg="1"/>
      <p:bldP spid="23" grpId="0" animBg="1"/>
      <p:bldP spid="19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610" y="1064731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6705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</a:rPr>
              <a:t> শিল্প বিপ্লবের কারন বিশ্লেষণ কর ।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4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3352800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962400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889" y="3962400"/>
            <a:ext cx="3231173" cy="251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398" y="1219200"/>
            <a:ext cx="3450248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Google Shape;206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1638300"/>
            <a:ext cx="4724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638300"/>
            <a:ext cx="38862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18288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সামন্ততান্ত্রিক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ব্যবস্থা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দুর্বল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ফলে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রাজার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ঔপনিবেশিক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সাম্রাজ্য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বিস্তারের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প্রতিযোগিতা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শুরু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মধ্যবিত্ত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উত্থানের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জাতীয়তাবাদের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বিকাশ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752600"/>
            <a:ext cx="17526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কারিগরি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মনে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আতঙ্ক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ফলে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প্রথমদিকে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প্রতিবাদ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জানায়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লুডাইট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আনেদালন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নামে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পরিচিত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রাজনৈতিক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ফলাফল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52600"/>
            <a:ext cx="18288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পুঁজিবাদী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ব্যবস্থার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উত্থান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মালিক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শ্রমিক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বৈষম্য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ঔপনিবেশিক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বাজার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প্রতিষ্ঠার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প্রতিযোগিতা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শুরু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1752600"/>
            <a:ext cx="19812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ব্যবস্থা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উন্নতি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0"/>
            <a:ext cx="2133600" cy="3352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শিল্প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সমাজের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উদ্ভব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ঘটে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ফলে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ভিন্ন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সম্পর্ক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মূল্যবোধের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জন্ম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দেয়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শিল্প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শহরের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উত্থান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ঘটে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শহরগুলোতে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সমস্যার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সৃষ্টি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হয়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1752600"/>
            <a:ext cx="18288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শহরগুলোতে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সমস্যার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সৃষ্টি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হয়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2"/>
          <p:cNvSpPr txBox="1"/>
          <p:nvPr/>
        </p:nvSpPr>
        <p:spPr>
          <a:xfrm>
            <a:off x="0" y="2558600"/>
            <a:ext cx="5410200" cy="26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</a:rPr>
              <a:t>সিরাজুল ইসলাম </a:t>
            </a:r>
            <a:endParaRPr b="1" sz="3800"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প্রভাষক , ইতিহাস</a:t>
            </a:r>
            <a:r>
              <a:rPr lang="en-US" sz="2000"/>
              <a:t>   </a:t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 শ্রীপুর মুক্তিযোদ্ধা রহমত আলী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সরকারি কলেজ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গাজীপুর।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056" name="Google Shape;2056;p2"/>
          <p:cNvSpPr txBox="1"/>
          <p:nvPr/>
        </p:nvSpPr>
        <p:spPr>
          <a:xfrm>
            <a:off x="1371600" y="762000"/>
            <a:ext cx="5562600" cy="12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7" name="Google Shape;205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0200" y="2114742"/>
            <a:ext cx="3276601" cy="359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5"/>
          <p:cNvSpPr/>
          <p:nvPr/>
        </p:nvSpPr>
        <p:spPr>
          <a:xfrm>
            <a:off x="838200" y="1676400"/>
            <a:ext cx="1828800" cy="27432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সমাজতান্ত্রিক চিন্তাধারার উদ্ভব ঘটে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5" name="Google Shape;2065;p5"/>
          <p:cNvSpPr/>
          <p:nvPr/>
        </p:nvSpPr>
        <p:spPr>
          <a:xfrm>
            <a:off x="3200400" y="1676400"/>
            <a:ext cx="1752600" cy="27432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ঔপনিবেশিক ব্যবস্থা ভিন্ন সাংস্তৃতিক অবস্থার জন্ম দেয়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6" name="Google Shape;2066;p5"/>
          <p:cNvSpPr/>
          <p:nvPr/>
        </p:nvSpPr>
        <p:spPr>
          <a:xfrm>
            <a:off x="5486400" y="1676400"/>
            <a:ext cx="1828800" cy="27432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বাস্তববাদের উদ্ভব ঘটে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7" name="Google Shape;2067;p5"/>
          <p:cNvSpPr/>
          <p:nvPr/>
        </p:nvSpPr>
        <p:spPr>
          <a:xfrm>
            <a:off x="2362200" y="228600"/>
            <a:ext cx="3657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সাংস্কৃতিক ফলাফল  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904" y="685800"/>
            <a:ext cx="30353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475856"/>
            <a:ext cx="8382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ক দলঃ ইংল্যান্ডে শিল্প বিপ্লব কেন হয়েছিল ব্যাখ্যা কর ।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খ দলঃ  </a:t>
            </a:r>
            <a:r>
              <a:rPr lang="en-US" sz="2400" b="1" dirty="0" err="1">
                <a:solidFill>
                  <a:srgbClr val="002060"/>
                </a:solidFill>
              </a:rPr>
              <a:t>কিছু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আবিস্কার</a:t>
            </a:r>
            <a:r>
              <a:rPr lang="en-US" sz="2400" b="1" dirty="0">
                <a:solidFill>
                  <a:srgbClr val="002060"/>
                </a:solidFill>
              </a:rPr>
              <a:t> ও </a:t>
            </a:r>
            <a:r>
              <a:rPr lang="bn-BD" sz="2400" b="1" dirty="0">
                <a:solidFill>
                  <a:srgbClr val="002060"/>
                </a:solidFill>
              </a:rPr>
              <a:t>আবিস্কারকদের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নাম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লিখ</a:t>
            </a:r>
            <a:r>
              <a:rPr lang="en-US" sz="2400" b="1" dirty="0">
                <a:solidFill>
                  <a:srgbClr val="002060"/>
                </a:solidFill>
              </a:rPr>
              <a:t> 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7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2000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85800"/>
            <a:ext cx="4450862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429000"/>
            <a:ext cx="8382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ক) </a:t>
            </a:r>
            <a:r>
              <a:rPr lang="bn-BD" dirty="0" smtClean="0"/>
              <a:t>বাষ্প</a:t>
            </a:r>
            <a:r>
              <a:rPr lang="en-US" dirty="0" err="1" smtClean="0"/>
              <a:t>ীয়</a:t>
            </a:r>
            <a:r>
              <a:rPr lang="en-US" dirty="0" smtClean="0"/>
              <a:t> </a:t>
            </a:r>
            <a:r>
              <a:rPr lang="bn-BD" dirty="0" smtClean="0"/>
              <a:t>ইঞ্জিন কে আবিষ্কার করেন ?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     খ) </a:t>
            </a:r>
            <a:r>
              <a:rPr lang="en-US" dirty="0" err="1" smtClean="0"/>
              <a:t>কৃষিবিপ্লব</a:t>
            </a:r>
            <a:r>
              <a:rPr lang="en-US" dirty="0" smtClean="0"/>
              <a:t> </a:t>
            </a:r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শিল্পবিপ্লবকে</a:t>
            </a:r>
            <a:r>
              <a:rPr lang="en-US" dirty="0" smtClean="0"/>
              <a:t> </a:t>
            </a:r>
            <a:r>
              <a:rPr lang="en-US" dirty="0" err="1" smtClean="0"/>
              <a:t>প্রভাবিত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গ) 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১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আলোকে</a:t>
            </a:r>
            <a:r>
              <a:rPr lang="en-US" dirty="0" smtClean="0"/>
              <a:t> </a:t>
            </a:r>
            <a:r>
              <a:rPr lang="en-US" dirty="0" err="1" smtClean="0"/>
              <a:t>শিল্পবিপ্লবের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ঘ) 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২ </a:t>
            </a:r>
            <a:r>
              <a:rPr lang="en-US" dirty="0" err="1" smtClean="0"/>
              <a:t>উপনিবেশবাদ</a:t>
            </a:r>
            <a:r>
              <a:rPr lang="en-US" dirty="0" smtClean="0"/>
              <a:t> </a:t>
            </a:r>
            <a:r>
              <a:rPr lang="en-US" dirty="0" err="1" smtClean="0"/>
              <a:t>বিকাশের</a:t>
            </a:r>
            <a:r>
              <a:rPr lang="en-US" dirty="0" smtClean="0"/>
              <a:t> </a:t>
            </a:r>
            <a:r>
              <a:rPr lang="en-US" dirty="0" err="1" smtClean="0"/>
              <a:t>পথ</a:t>
            </a:r>
            <a:r>
              <a:rPr lang="en-US" dirty="0" smtClean="0"/>
              <a:t> </a:t>
            </a:r>
            <a:r>
              <a:rPr lang="en-US" dirty="0" err="1" smtClean="0"/>
              <a:t>প্রশস্ত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?       	</a:t>
            </a:r>
            <a:r>
              <a:rPr lang="en-US" dirty="0" err="1" smtClean="0"/>
              <a:t>উত্তরের</a:t>
            </a:r>
            <a:r>
              <a:rPr lang="en-US" dirty="0" smtClean="0"/>
              <a:t> </a:t>
            </a:r>
            <a:r>
              <a:rPr lang="en-US" dirty="0" err="1" smtClean="0"/>
              <a:t>স্বপক্ষে</a:t>
            </a:r>
            <a:r>
              <a:rPr lang="en-US" dirty="0" smtClean="0"/>
              <a:t> </a:t>
            </a:r>
            <a:r>
              <a:rPr lang="en-US" dirty="0" err="1" smtClean="0"/>
              <a:t>যুক্তি</a:t>
            </a:r>
            <a:r>
              <a:rPr lang="en-US" dirty="0" smtClean="0"/>
              <a:t> </a:t>
            </a:r>
            <a:r>
              <a:rPr lang="en-US" dirty="0" err="1" smtClean="0"/>
              <a:t>দেখাও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মূল্যায়ন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610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726" y="609600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239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</a:rPr>
              <a:t>শিল্প বিপ্লবের ফ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লে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ইউরোপে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আর্থসামাজিক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পরিবর্তন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সম্পর্কে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তোমার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মতামত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ব্যাক্ত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কর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6"/>
          <p:cNvSpPr txBox="1"/>
          <p:nvPr/>
        </p:nvSpPr>
        <p:spPr>
          <a:xfrm>
            <a:off x="3886200" y="5791200"/>
            <a:ext cx="243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70" name="Google Shape;2070;p6"/>
          <p:cNvSpPr/>
          <p:nvPr/>
        </p:nvSpPr>
        <p:spPr>
          <a:xfrm>
            <a:off x="1084650" y="5371512"/>
            <a:ext cx="69747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সবাইকে বিজয় দিবসের শুভেচ্ছা। আল্লাহ হাফেজ। 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071" name="Google Shape;20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4575" y="491600"/>
            <a:ext cx="6974850" cy="4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"/>
          <p:cNvSpPr/>
          <p:nvPr/>
        </p:nvSpPr>
        <p:spPr>
          <a:xfrm>
            <a:off x="304800" y="152400"/>
            <a:ext cx="8077200" cy="6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শ্রেণীঃ একাদশ</a:t>
            </a:r>
            <a:endParaRPr b="1" sz="72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বিষয়ঃ ইতিহাস (দ্বিতীয় পত্র)</a:t>
            </a:r>
            <a:endParaRPr b="1" sz="72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অধ্যায়ঃ প্রথম    </a:t>
            </a:r>
            <a:endParaRPr/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তারিখঃ </a:t>
            </a:r>
            <a:r>
              <a:rPr b="1" lang="en-US" sz="7200">
                <a:solidFill>
                  <a:srgbClr val="4F032E"/>
                </a:solidFill>
              </a:rPr>
              <a:t>03</a:t>
            </a: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lang="en-US" sz="7200">
                <a:solidFill>
                  <a:srgbClr val="4F032E"/>
                </a:solidFill>
              </a:rPr>
              <a:t>12</a:t>
            </a:r>
            <a:r>
              <a:rPr b="1" lang="en-US" sz="72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/2020</a:t>
            </a:r>
            <a:endParaRPr b="1" sz="72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057400"/>
            <a:ext cx="289560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685800"/>
            <a:ext cx="6477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ছবিগুলো</a:t>
            </a:r>
            <a:r>
              <a:rPr lang="en-US" sz="5400" dirty="0" smtClean="0"/>
              <a:t> </a:t>
            </a:r>
            <a:r>
              <a:rPr lang="bn-BD" sz="5400" dirty="0" smtClean="0"/>
              <a:t>লক্ষ্য ক</a:t>
            </a:r>
            <a:r>
              <a:rPr lang="en-US" sz="5400" dirty="0" smtClean="0"/>
              <a:t>র</a:t>
            </a:r>
            <a:endParaRPr lang="en-US" sz="5400" dirty="0"/>
          </a:p>
        </p:txBody>
      </p:sp>
      <p:pic>
        <p:nvPicPr>
          <p:cNvPr id="11" name="Picture 10" descr="images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3131820" cy="2994660"/>
          </a:xfrm>
          <a:prstGeom prst="rect">
            <a:avLst/>
          </a:prstGeom>
        </p:spPr>
      </p:pic>
      <p:pic>
        <p:nvPicPr>
          <p:cNvPr id="12" name="Content Placeholder 4" descr="images (6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2895600" cy="30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0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7924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9600" b="1" u="sng" dirty="0" smtClean="0">
                <a:solidFill>
                  <a:srgbClr val="0070C0"/>
                </a:solidFill>
              </a:rPr>
              <a:t>শিল্প বিপ্লব</a:t>
            </a:r>
            <a:endParaRPr lang="en-US" sz="96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1000"/>
            <a:ext cx="4724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473778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048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 ফলঃ-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পাঠ শেষে শিক্ষার্থীরা –</a:t>
            </a:r>
          </a:p>
          <a:p>
            <a:endParaRPr lang="bn-BD" sz="2000" b="1" dirty="0" smtClean="0">
              <a:solidFill>
                <a:srgbClr val="002060"/>
              </a:solidFill>
            </a:endParaRPr>
          </a:p>
          <a:p>
            <a:endParaRPr lang="bn-BD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শিল্প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বিপ্লব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তা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 ।</a:t>
            </a:r>
            <a:endParaRPr lang="bn-BD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 শিল্প বিপ্লবের প্রধান আবিষ্কার সমূহ চিহ্নিত করতে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 শিল্প বিপ্লবের কার</a:t>
            </a:r>
            <a:r>
              <a:rPr lang="en-US" sz="2000" b="1" dirty="0" smtClean="0">
                <a:solidFill>
                  <a:srgbClr val="002060"/>
                </a:solidFill>
              </a:rPr>
              <a:t>ণ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পারবে ।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শিল্প বিপ্লবের </a:t>
            </a:r>
            <a:r>
              <a:rPr lang="en-US" sz="2000" b="1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বলতে</a:t>
            </a:r>
            <a:r>
              <a:rPr lang="bn-BD" sz="2000" b="1" dirty="0" smtClean="0">
                <a:solidFill>
                  <a:srgbClr val="002060"/>
                </a:solidFill>
              </a:rPr>
              <a:t> 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  <a:endParaRPr lang="bn-BD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শিল্প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বিপ্লবের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ফলাফল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 । </a:t>
            </a:r>
            <a:endParaRPr lang="bn-BD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526" y="685800"/>
            <a:ext cx="282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66294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C000"/>
                </a:solidFill>
              </a:rPr>
              <a:t>শিল্প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বিপ্লব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বোযায়</a:t>
            </a:r>
            <a:r>
              <a:rPr lang="en-US" sz="3200" dirty="0" smtClean="0">
                <a:solidFill>
                  <a:srgbClr val="FFC000"/>
                </a:solidFill>
              </a:rPr>
              <a:t> ? 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6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495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বিপ্লব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828800"/>
            <a:ext cx="6096000" cy="2971800"/>
          </a:xfrm>
          <a:prstGeom prst="rect">
            <a:avLst/>
          </a:prstGeom>
          <a:solidFill>
            <a:schemeClr val="bg1"/>
          </a:solidFill>
          <a:ln w="762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১৭৮০-১৮২০ </a:t>
            </a:r>
            <a:r>
              <a:rPr lang="en-US" sz="2400" dirty="0" err="1" smtClean="0">
                <a:solidFill>
                  <a:srgbClr val="FF0000"/>
                </a:solidFill>
              </a:rPr>
              <a:t>খিষ্টাব্দের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ইংল্যান্ডে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ব্যবস্থা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অর্থনীতিতে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মৌলিক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সাধিত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তাকেই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আর্নল্ড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টয়েনবি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বিপ্লব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আখ্যা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দিয়েছেন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90600"/>
            <a:ext cx="3733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হাতিয়ার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 Tools </a:t>
            </a:r>
            <a:r>
              <a:rPr lang="en-US" dirty="0" err="1" smtClean="0"/>
              <a:t>নির্ভর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2209800"/>
            <a:ext cx="3962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কারিগরদের</a:t>
            </a:r>
            <a:r>
              <a:rPr lang="en-US" dirty="0" smtClean="0"/>
              <a:t> </a:t>
            </a:r>
            <a:r>
              <a:rPr lang="en-US" dirty="0" err="1" smtClean="0"/>
              <a:t>বাড়িতেই</a:t>
            </a:r>
            <a:r>
              <a:rPr lang="en-US" dirty="0" smtClean="0"/>
              <a:t> </a:t>
            </a:r>
            <a:r>
              <a:rPr lang="en-US" dirty="0" err="1" smtClean="0"/>
              <a:t>উৎপাদি</a:t>
            </a:r>
            <a:r>
              <a:rPr lang="en-US" dirty="0" smtClean="0"/>
              <a:t> ত </a:t>
            </a:r>
            <a:r>
              <a:rPr lang="en-US" dirty="0" err="1" smtClean="0"/>
              <a:t>হতো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057400"/>
            <a:ext cx="355962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সুবিধাজনক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 </a:t>
            </a:r>
            <a:r>
              <a:rPr lang="en-US" dirty="0" err="1" smtClean="0"/>
              <a:t>কারখানা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হতো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990600"/>
            <a:ext cx="33528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</a:rPr>
              <a:t>যন্ত্র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নির্ভর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পদ্ধতি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429000"/>
            <a:ext cx="3962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কারিগরদেরই</a:t>
            </a:r>
            <a:r>
              <a:rPr lang="en-US" dirty="0" smtClean="0"/>
              <a:t> </a:t>
            </a:r>
            <a:r>
              <a:rPr lang="en-US" dirty="0" err="1" smtClean="0"/>
              <a:t>মালিকানা</a:t>
            </a:r>
            <a:r>
              <a:rPr lang="en-US" dirty="0" smtClean="0"/>
              <a:t> </a:t>
            </a:r>
            <a:r>
              <a:rPr lang="en-US" dirty="0" err="1" smtClean="0"/>
              <a:t>ছিলো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429000"/>
            <a:ext cx="3657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মালিকানা</a:t>
            </a:r>
            <a:r>
              <a:rPr lang="en-US" dirty="0" smtClean="0"/>
              <a:t> </a:t>
            </a:r>
            <a:r>
              <a:rPr lang="en-US" dirty="0" err="1" smtClean="0"/>
              <a:t>প্রতিষ্ঠিত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পুঁজিপতি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495800"/>
            <a:ext cx="3962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কারিগরেরা</a:t>
            </a:r>
            <a:r>
              <a:rPr lang="en-US" dirty="0" smtClean="0"/>
              <a:t> </a:t>
            </a:r>
            <a:r>
              <a:rPr lang="en-US" dirty="0" err="1" smtClean="0"/>
              <a:t>অন্য</a:t>
            </a:r>
            <a:r>
              <a:rPr lang="en-US" dirty="0" smtClean="0"/>
              <a:t> </a:t>
            </a:r>
            <a:r>
              <a:rPr lang="en-US" dirty="0" err="1" smtClean="0"/>
              <a:t>জীবিকার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অবসরে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করতো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4495800"/>
            <a:ext cx="3657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নিবিড়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শ্রমিকের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বিকল্প</a:t>
            </a:r>
            <a:r>
              <a:rPr lang="en-US" dirty="0" smtClean="0"/>
              <a:t> </a:t>
            </a:r>
            <a:r>
              <a:rPr lang="en-US" dirty="0" err="1" smtClean="0"/>
              <a:t>থাকেনা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"/>
            <a:ext cx="2590800" cy="36933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152400"/>
            <a:ext cx="2590800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1752600" y="533400"/>
            <a:ext cx="381000" cy="4572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324600" y="533400"/>
            <a:ext cx="381000" cy="4572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6" grpId="0" animBg="1"/>
      <p:bldP spid="17" grpId="0" animBg="1"/>
      <p:bldP spid="19" grpId="1" animBg="1"/>
      <p:bldP spid="20" grpId="0" animBg="1"/>
      <p:bldP spid="21" grpId="0" animBg="1"/>
      <p:bldP spid="25" grpId="0" animBg="1"/>
      <p:bldP spid="26" grpId="0" animBg="1"/>
      <p:bldP spid="28" grpId="1" animBg="1"/>
      <p:bldP spid="29" grpId="1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