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91" autoAdjust="0"/>
    <p:restoredTop sz="94660"/>
  </p:normalViewPr>
  <p:slideViewPr>
    <p:cSldViewPr snapToGrid="0">
      <p:cViewPr>
        <p:scale>
          <a:sx n="62" d="100"/>
          <a:sy n="62" d="100"/>
        </p:scale>
        <p:origin x="948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51308-0FED-4181-A62B-D5A393E199EE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E0A63-B847-4816-A272-8BF3CD686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88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E29A3-E610-434E-B754-C5F3A5BDC37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918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4C09-BF03-44A0-B077-E4DB3FF16C1D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03EE-0FA7-47D5-A820-7CACB6AB7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9374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ageCurlDouble"/>
        <p:sndAc>
          <p:stSnd>
            <p:snd r:embed="rId1" name="chimes.wav"/>
          </p:stSnd>
        </p:sndAc>
      </p:transition>
    </mc:Choice>
    <mc:Fallback>
      <p:transition spd="slow" advClick="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4C09-BF03-44A0-B077-E4DB3FF16C1D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03EE-0FA7-47D5-A820-7CACB6AB7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017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ageCurlDouble"/>
        <p:sndAc>
          <p:stSnd>
            <p:snd r:embed="rId1" name="chimes.wav"/>
          </p:stSnd>
        </p:sndAc>
      </p:transition>
    </mc:Choice>
    <mc:Fallback>
      <p:transition spd="slow" advClick="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4C09-BF03-44A0-B077-E4DB3FF16C1D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03EE-0FA7-47D5-A820-7CACB6AB7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0265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ageCurlDouble"/>
        <p:sndAc>
          <p:stSnd>
            <p:snd r:embed="rId1" name="chimes.wav"/>
          </p:stSnd>
        </p:sndAc>
      </p:transition>
    </mc:Choice>
    <mc:Fallback>
      <p:transition spd="slow" advClick="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A7D67-B28B-4F38-9404-2512A6121E15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414297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ageCurlDouble"/>
        <p:sndAc>
          <p:stSnd>
            <p:snd r:embed="rId1" name="chimes.wav"/>
          </p:stSnd>
        </p:sndAc>
      </p:transition>
    </mc:Choice>
    <mc:Fallback>
      <p:transition spd="slow" advClick="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4C09-BF03-44A0-B077-E4DB3FF16C1D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03EE-0FA7-47D5-A820-7CACB6AB7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1307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ageCurlDouble"/>
        <p:sndAc>
          <p:stSnd>
            <p:snd r:embed="rId1" name="chimes.wav"/>
          </p:stSnd>
        </p:sndAc>
      </p:transition>
    </mc:Choice>
    <mc:Fallback>
      <p:transition spd="slow" advClick="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4C09-BF03-44A0-B077-E4DB3FF16C1D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03EE-0FA7-47D5-A820-7CACB6AB7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506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ageCurlDouble"/>
        <p:sndAc>
          <p:stSnd>
            <p:snd r:embed="rId1" name="chimes.wav"/>
          </p:stSnd>
        </p:sndAc>
      </p:transition>
    </mc:Choice>
    <mc:Fallback>
      <p:transition spd="slow" advClick="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4C09-BF03-44A0-B077-E4DB3FF16C1D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03EE-0FA7-47D5-A820-7CACB6AB7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4928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ageCurlDouble"/>
        <p:sndAc>
          <p:stSnd>
            <p:snd r:embed="rId1" name="chimes.wav"/>
          </p:stSnd>
        </p:sndAc>
      </p:transition>
    </mc:Choice>
    <mc:Fallback>
      <p:transition spd="slow" advClick="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4C09-BF03-44A0-B077-E4DB3FF16C1D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03EE-0FA7-47D5-A820-7CACB6AB7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2527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ageCurlDouble"/>
        <p:sndAc>
          <p:stSnd>
            <p:snd r:embed="rId1" name="chimes.wav"/>
          </p:stSnd>
        </p:sndAc>
      </p:transition>
    </mc:Choice>
    <mc:Fallback>
      <p:transition spd="slow" advClick="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4C09-BF03-44A0-B077-E4DB3FF16C1D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03EE-0FA7-47D5-A820-7CACB6AB7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6235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ageCurlDouble"/>
        <p:sndAc>
          <p:stSnd>
            <p:snd r:embed="rId1" name="chimes.wav"/>
          </p:stSnd>
        </p:sndAc>
      </p:transition>
    </mc:Choice>
    <mc:Fallback>
      <p:transition spd="slow" advClick="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4C09-BF03-44A0-B077-E4DB3FF16C1D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03EE-0FA7-47D5-A820-7CACB6AB7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28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ageCurlDouble"/>
        <p:sndAc>
          <p:stSnd>
            <p:snd r:embed="rId1" name="chimes.wav"/>
          </p:stSnd>
        </p:sndAc>
      </p:transition>
    </mc:Choice>
    <mc:Fallback>
      <p:transition spd="slow" advClick="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4C09-BF03-44A0-B077-E4DB3FF16C1D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03EE-0FA7-47D5-A820-7CACB6AB7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5614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ageCurlDouble"/>
        <p:sndAc>
          <p:stSnd>
            <p:snd r:embed="rId1" name="chimes.wav"/>
          </p:stSnd>
        </p:sndAc>
      </p:transition>
    </mc:Choice>
    <mc:Fallback>
      <p:transition spd="slow" advClick="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4C09-BF03-44A0-B077-E4DB3FF16C1D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03EE-0FA7-47D5-A820-7CACB6AB7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9064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ageCurlDouble"/>
        <p:sndAc>
          <p:stSnd>
            <p:snd r:embed="rId1" name="chimes.wav"/>
          </p:stSnd>
        </p:sndAc>
      </p:transition>
    </mc:Choice>
    <mc:Fallback>
      <p:transition spd="slow" advClick="0">
        <p:fade/>
        <p:sndAc>
          <p:stSnd>
            <p:snd r:embed="rId1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F4C09-BF03-44A0-B077-E4DB3FF16C1D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C03EE-0FA7-47D5-A820-7CACB6AB7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40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ageCurlDouble"/>
        <p:sndAc>
          <p:stSnd>
            <p:snd r:embed="rId14" name="chimes.wav"/>
          </p:stSnd>
        </p:sndAc>
      </p:transition>
    </mc:Choice>
    <mc:Fallback>
      <p:transition spd="slow" advClick="0">
        <p:fade/>
        <p:sndAc>
          <p:stSnd>
            <p:snd r:embed="rId14" name="chimes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45.png"/><Relationship Id="rId3" Type="http://schemas.openxmlformats.org/officeDocument/2006/relationships/audio" Target="../media/audio1.wav"/><Relationship Id="rId7" Type="http://schemas.openxmlformats.org/officeDocument/2006/relationships/oleObject" Target="../embeddings/oleObject3.bin"/><Relationship Id="rId12" Type="http://schemas.openxmlformats.org/officeDocument/2006/relationships/image" Target="../media/image4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7.bin"/><Relationship Id="rId5" Type="http://schemas.openxmlformats.org/officeDocument/2006/relationships/image" Target="../media/image43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98732" cy="28987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444" y="361245"/>
            <a:ext cx="6869888" cy="66810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0514" y="2672477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NikoshBAN"/>
              </a:rPr>
              <a:t>তেজস্ক্রিয়তা</a:t>
            </a:r>
            <a:r>
              <a:rPr lang="en-US" b="1" dirty="0">
                <a:solidFill>
                  <a:srgbClr val="0000FF"/>
                </a:solidFill>
                <a:latin typeface="NikoshBAN"/>
              </a:rPr>
              <a:t> </a:t>
            </a:r>
            <a:r>
              <a:rPr lang="en-US" b="1" dirty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6600" b="1" dirty="0">
                <a:solidFill>
                  <a:srgbClr val="0000FF"/>
                </a:solidFill>
                <a:latin typeface="NikoshBAN"/>
              </a:rPr>
              <a:t>Radioactivity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19" y="-41015"/>
            <a:ext cx="12359640" cy="696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286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ageCurlDouble"/>
        <p:sndAc>
          <p:stSnd>
            <p:snd r:embed="rId2" name="chimes.wav"/>
          </p:stSnd>
        </p:sndAc>
      </p:transition>
    </mc:Choice>
    <mc:Fallback>
      <p:transition spd="slow" advClick="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7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1999" cy="2075543"/>
          </a:xfrm>
          <a:solidFill>
            <a:srgbClr val="C00000"/>
          </a:solidFill>
          <a:ln w="57150">
            <a:solidFill>
              <a:srgbClr val="C00000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 eaLnBrk="1" hangingPunct="1"/>
            <a:r>
              <a:rPr lang="bn-IN" altLang="en-US" sz="13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ঘোষণা</a:t>
            </a:r>
            <a:endParaRPr lang="en-US" altLang="en-US" sz="13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538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1" y="2075543"/>
            <a:ext cx="12191998" cy="4782457"/>
          </a:xfrm>
          <a:pattFill prst="lgGrid">
            <a:fgClr>
              <a:srgbClr val="008000"/>
            </a:fgClr>
            <a:bgClr>
              <a:schemeClr val="bg1"/>
            </a:bgClr>
          </a:pattFill>
          <a:ln w="57150">
            <a:solidFill>
              <a:srgbClr val="FFC000"/>
            </a:solidFill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bn-IN" altLang="en-US" sz="2700" b="1" dirty="0">
              <a:solidFill>
                <a:srgbClr val="FF0000"/>
              </a:solidFill>
              <a:latin typeface="NikoshBAN" pitchFamily="2" charset="0"/>
            </a:endParaRP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bn-IN" altLang="en-US" sz="60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আলোচ্য বিষয়  ------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bn-IN" altLang="en-US" sz="675" dirty="0">
                <a:latin typeface="NikoshBAN" pitchFamily="2" charset="0"/>
              </a:rPr>
              <a:t>					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bn-IN" altLang="en-US" sz="675" dirty="0">
                <a:latin typeface="NikoshBAN" pitchFamily="2" charset="0"/>
              </a:rPr>
              <a:t>					</a:t>
            </a:r>
            <a:endParaRPr lang="bn-IN" altLang="en-US" dirty="0" smtClean="0">
              <a:latin typeface="NikoshBAN" pitchFamily="2" charset="0"/>
            </a:endParaRPr>
          </a:p>
          <a:p>
            <a:pPr marL="1714500" lvl="5" indent="0">
              <a:buNone/>
              <a:defRPr/>
            </a:pPr>
            <a:endParaRPr lang="en-US" sz="1500" b="1" dirty="0">
              <a:latin typeface="SutonnyMJ" pitchFamily="2" charset="0"/>
              <a:cs typeface="NikoshBAN" pitchFamily="2" charset="0"/>
            </a:endParaRPr>
          </a:p>
          <a:p>
            <a:pPr marL="0" indent="0">
              <a:buClr>
                <a:srgbClr val="FF0000"/>
              </a:buClr>
              <a:buNone/>
              <a:defRPr/>
            </a:pPr>
            <a:r>
              <a:rPr lang="bn-IN" sz="96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NikoshBAN"/>
              </a:rPr>
              <a:t>তেজস্ক্রিয়তা</a:t>
            </a:r>
            <a: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>
                <a:solidFill>
                  <a:srgbClr val="0000FF"/>
                </a:solidFill>
                <a:latin typeface="NikoshBAN"/>
              </a:rPr>
              <a:t>Radioactivity </a:t>
            </a:r>
            <a:r>
              <a:rPr lang="bn-IN" altLang="en-US" sz="675" dirty="0">
                <a:latin typeface="NikoshBAN" pitchFamily="2" charset="0"/>
              </a:rPr>
              <a:t>					</a:t>
            </a:r>
            <a:endParaRPr lang="en-US" altLang="en-US" sz="2700" dirty="0">
              <a:latin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" y="0"/>
            <a:ext cx="12192000" cy="6858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8" y="-30480"/>
            <a:ext cx="12192002" cy="691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3392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ageCurlDouble"/>
        <p:sndAc>
          <p:stSnd>
            <p:snd r:embed="rId2" name="chimes.wav"/>
          </p:stSnd>
        </p:sndAc>
      </p:transition>
    </mc:Choice>
    <mc:Fallback>
      <p:transition spd="slow" advClick="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5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3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2253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253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98" decel="100000" fill="hold"/>
                                        <p:tgtEl>
                                          <p:spTgt spid="22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2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22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2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98" decel="100000" fill="hold"/>
                                        <p:tgtEl>
                                          <p:spTgt spid="22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2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5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5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98" decel="100000" fill="hold"/>
                                        <p:tgtEl>
                                          <p:spTgt spid="225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25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7" grpId="0" animBg="1"/>
      <p:bldP spid="22538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68" y="0"/>
            <a:ext cx="12192000" cy="1138773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just">
              <a:tabLst>
                <a:tab pos="520700" algn="l"/>
              </a:tabLst>
            </a:pPr>
            <a:r>
              <a:rPr lang="bn-IN" sz="32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3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তেজস্ক্রিয়তা</a:t>
            </a:r>
            <a:r>
              <a:rPr lang="en-US" sz="3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IN" sz="3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পদার্থ হতে স্বতঃস্ফূর্তভাবে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কণা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রশ্মি নির্গত হওয়ার প্রক্রিয়াকে 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pPr algn="just">
              <a:tabLst>
                <a:tab pos="520700" algn="l"/>
              </a:tabLst>
            </a:pP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তেজস্ক্রিয়তা </a:t>
            </a:r>
            <a:r>
              <a:rPr lang="bn-BD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বলে। </a:t>
            </a:r>
            <a:endParaRPr lang="en-US" sz="3200" b="1" dirty="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791" y="1528876"/>
            <a:ext cx="6077243" cy="385234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87" y="1528877"/>
            <a:ext cx="3840480" cy="385234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5" name="Content Placeholder 6"/>
          <p:cNvSpPr txBox="1">
            <a:spLocks/>
          </p:cNvSpPr>
          <p:nvPr/>
        </p:nvSpPr>
        <p:spPr>
          <a:xfrm>
            <a:off x="14068" y="5894434"/>
            <a:ext cx="12177931" cy="963566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v"/>
            </a:pPr>
            <a: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হেনরি বেকেরেল (১৮৫২-১৯০৮)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bn-BD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১৮৯৬ সালে তেজস্ক্রিয়তা আবিষ্কার </a:t>
            </a:r>
            <a:r>
              <a:rPr lang="bn-BD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করেন।</a:t>
            </a:r>
            <a:endParaRPr lang="bn-BD" sz="3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4069" y="0"/>
            <a:ext cx="12206068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98" y="-137160"/>
            <a:ext cx="12234206" cy="713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21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ageCurlDouble"/>
        <p:sndAc>
          <p:stSnd>
            <p:snd r:embed="rId2" name="chimes.wav"/>
          </p:stSnd>
        </p:sndAc>
      </p:transition>
    </mc:Choice>
    <mc:Fallback>
      <p:transition spd="slow" advClick="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772529"/>
          </a:xfrm>
          <a:solidFill>
            <a:srgbClr val="FF0000"/>
          </a:solidFill>
        </p:spPr>
        <p:txBody>
          <a:bodyPr>
            <a:noAutofit/>
          </a:bodyPr>
          <a:lstStyle/>
          <a:p>
            <a:pPr algn="ctr"/>
            <a:r>
              <a:rPr lang="bn-BD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তেজস্ক্রিয়তা</a:t>
            </a:r>
            <a:endParaRPr lang="en-US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0" y="5340626"/>
            <a:ext cx="12191999" cy="1517374"/>
          </a:xfrm>
          <a:solidFill>
            <a:srgbClr val="FF00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       </a:t>
            </a:r>
            <a:endParaRPr lang="en-US" sz="4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n 2"/>
          <p:cNvSpPr/>
          <p:nvPr/>
        </p:nvSpPr>
        <p:spPr>
          <a:xfrm>
            <a:off x="4152315" y="2039815"/>
            <a:ext cx="4018350" cy="3107788"/>
          </a:xfrm>
          <a:prstGeom prst="sun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36536" y="17253"/>
            <a:ext cx="12192000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36" y="-121920"/>
            <a:ext cx="12243776" cy="699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7078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ageCurlDouble"/>
        <p:sndAc>
          <p:stSnd>
            <p:snd r:embed="rId2" name="chimes.wav"/>
          </p:stSnd>
        </p:sndAc>
      </p:transition>
    </mc:Choice>
    <mc:Fallback>
      <p:transition spd="slow" advClick="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build="p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772529"/>
          </a:xfrm>
          <a:solidFill>
            <a:srgbClr val="FF0000"/>
          </a:solidFill>
        </p:spPr>
        <p:txBody>
          <a:bodyPr>
            <a:noAutofit/>
          </a:bodyPr>
          <a:lstStyle/>
          <a:p>
            <a:pPr algn="ctr"/>
            <a:r>
              <a:rPr lang="bn-BD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তেজস্ক্রিয়তা</a:t>
            </a:r>
            <a:endParaRPr lang="en-US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0" y="5340626"/>
            <a:ext cx="12191999" cy="1517374"/>
          </a:xfrm>
          <a:solidFill>
            <a:srgbClr val="FF00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       </a:t>
            </a:r>
            <a:endParaRPr lang="en-US" sz="4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n 2"/>
          <p:cNvSpPr/>
          <p:nvPr/>
        </p:nvSpPr>
        <p:spPr>
          <a:xfrm>
            <a:off x="4152315" y="2039815"/>
            <a:ext cx="4018350" cy="3107788"/>
          </a:xfrm>
          <a:prstGeom prst="sun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" y="0"/>
            <a:ext cx="12191999" cy="1794294"/>
          </a:xfrm>
          <a:prstGeom prst="rect">
            <a:avLst/>
          </a:prstGeom>
          <a:solidFill>
            <a:srgbClr val="00B0F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</a:t>
            </a:r>
            <a:r>
              <a:rPr lang="bn-BD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তেজস্ক্রিয়তা</a:t>
            </a:r>
            <a:endParaRPr lang="en-US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94295"/>
            <a:ext cx="12191998" cy="50637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2" y="-68907"/>
            <a:ext cx="12298681" cy="692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5455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ageCurlDouble"/>
        <p:sndAc>
          <p:stSnd>
            <p:snd r:embed="rId2" name="chimes.wav"/>
          </p:stSnd>
        </p:sndAc>
      </p:transition>
    </mc:Choice>
    <mc:Fallback>
      <p:transition spd="slow" advClick="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build="p" animBg="1"/>
      <p:bldP spid="3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37957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bn-BD" sz="7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কৃত্রিম তেজস্ক্রিয়তা</a:t>
            </a:r>
            <a:endParaRPr lang="en-US" sz="72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28" y="1589650"/>
            <a:ext cx="11451101" cy="398115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4077" y="5795889"/>
            <a:ext cx="12192000" cy="1062111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60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39" y="0"/>
            <a:ext cx="12196077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896" y="-44988"/>
            <a:ext cx="12260552" cy="691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426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ageCurlDouble"/>
        <p:sndAc>
          <p:stSnd>
            <p:snd r:embed="rId2" name="chimes.wav"/>
          </p:stSnd>
        </p:sndAc>
      </p:transition>
    </mc:Choice>
    <mc:Fallback>
      <p:transition spd="slow" advClick="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43690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bn-BD" sz="7200" b="1" dirty="0"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তেজস্ক্রিয়তার ব্যবহার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pic>
        <p:nvPicPr>
          <p:cNvPr id="7" name="Picture 2" descr="G:\Flower\535142_2866708672299_1397265268_32141079_1344807237_n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234" y="1684621"/>
            <a:ext cx="5369686" cy="2182944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8" name="Picture 3" descr="G:\pollination\3d_chick5_lungs.jpg"/>
          <p:cNvPicPr>
            <a:picLocks noChangeAspect="1" noChangeArrowheads="1"/>
          </p:cNvPicPr>
          <p:nvPr/>
        </p:nvPicPr>
        <p:blipFill rotWithShape="1">
          <a:blip r:embed="rId4"/>
          <a:srcRect b="3792"/>
          <a:stretch/>
        </p:blipFill>
        <p:spPr bwMode="auto">
          <a:xfrm>
            <a:off x="6420471" y="1684621"/>
            <a:ext cx="5255714" cy="212667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grpSp>
        <p:nvGrpSpPr>
          <p:cNvPr id="10" name="Group 9"/>
          <p:cNvGrpSpPr/>
          <p:nvPr/>
        </p:nvGrpSpPr>
        <p:grpSpPr>
          <a:xfrm>
            <a:off x="464234" y="4389121"/>
            <a:ext cx="5369685" cy="2038230"/>
            <a:chOff x="4648200" y="4191000"/>
            <a:chExt cx="3276600" cy="1905000"/>
          </a:xfrm>
          <a:solidFill>
            <a:schemeClr val="tx1"/>
          </a:solidFill>
        </p:grpSpPr>
        <p:sp>
          <p:nvSpPr>
            <p:cNvPr id="11" name="Donut 10"/>
            <p:cNvSpPr/>
            <p:nvPr/>
          </p:nvSpPr>
          <p:spPr>
            <a:xfrm>
              <a:off x="6096000" y="4191000"/>
              <a:ext cx="1828800" cy="1905000"/>
            </a:xfrm>
            <a:prstGeom prst="donu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Flowchart: Stored Data 11"/>
            <p:cNvSpPr/>
            <p:nvPr/>
          </p:nvSpPr>
          <p:spPr>
            <a:xfrm>
              <a:off x="4648200" y="4495800"/>
              <a:ext cx="1828800" cy="1295400"/>
            </a:xfrm>
            <a:prstGeom prst="flowChartOnlineStorag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Donut 12"/>
            <p:cNvSpPr/>
            <p:nvPr/>
          </p:nvSpPr>
          <p:spPr>
            <a:xfrm>
              <a:off x="6553200" y="4648200"/>
              <a:ext cx="990600" cy="990600"/>
            </a:xfrm>
            <a:prstGeom prst="donu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Donut 13"/>
            <p:cNvSpPr/>
            <p:nvPr/>
          </p:nvSpPr>
          <p:spPr>
            <a:xfrm>
              <a:off x="6934200" y="5029200"/>
              <a:ext cx="228600" cy="228600"/>
            </a:xfrm>
            <a:prstGeom prst="donu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b="70503"/>
          <a:stretch/>
        </p:blipFill>
        <p:spPr>
          <a:xfrm>
            <a:off x="6420471" y="4394071"/>
            <a:ext cx="5255714" cy="203328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6538689" y="1838085"/>
            <a:ext cx="1443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endParaRPr lang="en-US" sz="36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72555" y="4489396"/>
            <a:ext cx="1534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endParaRPr lang="en-US" sz="36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0114" y="2161250"/>
            <a:ext cx="838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endParaRPr lang="en-US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2268" y="5085070"/>
            <a:ext cx="80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36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-28136"/>
            <a:ext cx="12192000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-47329"/>
            <a:ext cx="12252960" cy="690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8364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ageCurlDouble"/>
        <p:sndAc>
          <p:stSnd>
            <p:snd r:embed="rId2" name="chimes.wav"/>
          </p:stSnd>
        </p:sndAc>
      </p:transition>
    </mc:Choice>
    <mc:Fallback>
      <p:transition spd="slow" advClick="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388"/>
            <a:ext cx="12192000" cy="566674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TextBox 5"/>
          <p:cNvSpPr txBox="1"/>
          <p:nvPr/>
        </p:nvSpPr>
        <p:spPr>
          <a:xfrm>
            <a:off x="0" y="-45720"/>
            <a:ext cx="12192000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15240" y="-87868"/>
            <a:ext cx="12237720" cy="10972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Alpha, Beta and Gamma Radiation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680" y="1175782"/>
            <a:ext cx="12009120" cy="557784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4311970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ageCurlDouble"/>
        <p:sndAc>
          <p:stSnd>
            <p:snd r:embed="rId4" name="chimes.wav"/>
          </p:stSnd>
        </p:sndAc>
      </p:transition>
    </mc:Choice>
    <mc:Fallback>
      <p:transition spd="slow" advClick="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1999" cy="1183068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bn-BD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তেজস্ক্রিয় রশ্মির ধর্ম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46" y="1638300"/>
            <a:ext cx="10972800" cy="3581400"/>
          </a:xfrm>
          <a:ln>
            <a:solidFill>
              <a:srgbClr val="002060"/>
            </a:solidFill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" y="5674932"/>
            <a:ext cx="12191999" cy="1183068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0"/>
            <a:ext cx="12191999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714" y="-64753"/>
            <a:ext cx="12261954" cy="698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5985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ageCurlDouble"/>
        <p:sndAc>
          <p:stSnd>
            <p:snd r:embed="rId2" name="chimes.wav"/>
          </p:stSnd>
        </p:sndAc>
      </p:transition>
    </mc:Choice>
    <mc:Fallback>
      <p:transition spd="slow" advClick="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94" y="1323439"/>
            <a:ext cx="12192000" cy="5553856"/>
          </a:xfrm>
          <a:ln w="57150">
            <a:solidFill>
              <a:srgbClr val="FF000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-74951" y="0"/>
            <a:ext cx="12321915" cy="132343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বিটা </a:t>
            </a:r>
            <a:r>
              <a:rPr lang="bn-BD" sz="8000" b="1" dirty="0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রশ্মি</a:t>
            </a:r>
            <a:endParaRPr lang="en-US" sz="8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9987" y="19295"/>
            <a:ext cx="12266951" cy="6858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473" y="-80570"/>
            <a:ext cx="12287438" cy="699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4631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ageCurlDouble"/>
        <p:sndAc>
          <p:stSnd>
            <p:snd r:embed="rId2" name="chimes.wav"/>
          </p:stSnd>
        </p:sndAc>
      </p:transition>
    </mc:Choice>
    <mc:Fallback>
      <p:transition spd="slow" advClick="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105" y="1908122"/>
            <a:ext cx="9908497" cy="44433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892" y="4129789"/>
            <a:ext cx="1923738" cy="167009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2192000" cy="144655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bn-BD" sz="8800" b="1" dirty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তেজস্ক্রিয় রশ্মি 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408"/>
            <a:ext cx="12192000" cy="693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6796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ageCurlDouble"/>
        <p:sndAc>
          <p:stSnd>
            <p:snd r:embed="rId2" name="chimes.wav"/>
          </p:stSnd>
        </p:sndAc>
      </p:transition>
    </mc:Choice>
    <mc:Fallback>
      <p:transition spd="slow" advClick="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7786"/>
            <a:ext cx="12192001" cy="1862048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SutonnyMJ" pitchFamily="2" charset="0"/>
              </a:rPr>
              <a:t>¯^vMZg</a:t>
            </a:r>
            <a:endParaRPr lang="en-US" sz="11500" b="1" dirty="0">
              <a:solidFill>
                <a:schemeClr val="accent4">
                  <a:lumMod val="20000"/>
                  <a:lumOff val="80000"/>
                </a:schemeClr>
              </a:solidFill>
              <a:latin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" y="-137786"/>
            <a:ext cx="12192001" cy="6995786"/>
          </a:xfrm>
          <a:prstGeom prst="rect">
            <a:avLst/>
          </a:prstGeom>
          <a:noFill/>
          <a:ln w="7620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9691" y="361288"/>
            <a:ext cx="13301932" cy="64967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07306"/>
            <a:ext cx="12206694" cy="699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447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ageCurlDouble"/>
        <p:sndAc>
          <p:stSnd>
            <p:snd r:embed="rId2" name="chimes.wav"/>
          </p:stSnd>
        </p:sndAc>
      </p:transition>
    </mc:Choice>
    <mc:Fallback>
      <p:transition spd="slow" advClick="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0"/>
            <a:ext cx="12209983" cy="1780093"/>
          </a:xfrm>
          <a:prstGeom prst="rect">
            <a:avLst/>
          </a:prstGeom>
          <a:solidFill>
            <a:srgbClr val="0000FF"/>
          </a:solidFill>
          <a:ln w="3175">
            <a:solidFill>
              <a:srgbClr val="0070C0"/>
            </a:solidFill>
          </a:ln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altLang="en-US" sz="8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গানিতিক সমীকরন সমূহ</a:t>
            </a:r>
            <a:endParaRPr lang="en-US" altLang="en-US" sz="80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>
            <p:extLst/>
          </p:nvPr>
        </p:nvGraphicFramePr>
        <p:xfrm>
          <a:off x="8039100" y="2916949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7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9100" y="2916949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9"/>
          <p:cNvGraphicFramePr>
            <a:graphicFrameLocks noChangeAspect="1"/>
          </p:cNvGraphicFramePr>
          <p:nvPr>
            <p:extLst/>
          </p:nvPr>
        </p:nvGraphicFramePr>
        <p:xfrm>
          <a:off x="6038850" y="3469399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8"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469399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4"/>
          <p:cNvGraphicFramePr>
            <a:graphicFrameLocks noChangeAspect="1"/>
          </p:cNvGraphicFramePr>
          <p:nvPr>
            <p:extLst/>
          </p:nvPr>
        </p:nvGraphicFramePr>
        <p:xfrm>
          <a:off x="6038850" y="3469399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" name="Equation" r:id="rId7" imgW="114151" imgH="215619" progId="Equation.3">
                  <p:embed/>
                </p:oleObj>
              </mc:Choice>
              <mc:Fallback>
                <p:oleObj name="Equation" r:id="rId7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469399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0"/>
          <p:cNvGraphicFramePr>
            <a:graphicFrameLocks noChangeAspect="1"/>
          </p:cNvGraphicFramePr>
          <p:nvPr>
            <p:extLst/>
          </p:nvPr>
        </p:nvGraphicFramePr>
        <p:xfrm>
          <a:off x="3689350" y="1835863"/>
          <a:ext cx="62230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" name="Equation" r:id="rId8" imgW="114151" imgH="215619" progId="Equation.3">
                  <p:embed/>
                </p:oleObj>
              </mc:Choice>
              <mc:Fallback>
                <p:oleObj name="Equation" r:id="rId8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9350" y="1835863"/>
                        <a:ext cx="622300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1"/>
          <p:cNvGraphicFramePr>
            <a:graphicFrameLocks noChangeAspect="1"/>
          </p:cNvGraphicFramePr>
          <p:nvPr>
            <p:extLst/>
          </p:nvPr>
        </p:nvGraphicFramePr>
        <p:xfrm>
          <a:off x="6038850" y="3469399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" name="Equation" r:id="rId9" imgW="114151" imgH="215619" progId="Equation.3">
                  <p:embed/>
                </p:oleObj>
              </mc:Choice>
              <mc:Fallback>
                <p:oleObj name="Equation" r:id="rId9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469399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5"/>
          <p:cNvGraphicFramePr>
            <a:graphicFrameLocks noChangeAspect="1"/>
          </p:cNvGraphicFramePr>
          <p:nvPr>
            <p:extLst/>
          </p:nvPr>
        </p:nvGraphicFramePr>
        <p:xfrm>
          <a:off x="6038850" y="3469399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" name="Equation" r:id="rId10" imgW="114151" imgH="215619" progId="Equation.3">
                  <p:embed/>
                </p:oleObj>
              </mc:Choice>
              <mc:Fallback>
                <p:oleObj name="Equation" r:id="rId10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469399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0"/>
          <p:cNvGraphicFramePr>
            <a:graphicFrameLocks noChangeAspect="1"/>
          </p:cNvGraphicFramePr>
          <p:nvPr>
            <p:extLst/>
          </p:nvPr>
        </p:nvGraphicFramePr>
        <p:xfrm>
          <a:off x="4267200" y="5158499"/>
          <a:ext cx="5651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3" name="Equation" r:id="rId11" imgW="114151" imgH="215619" progId="Equation.3">
                  <p:embed/>
                </p:oleObj>
              </mc:Choice>
              <mc:Fallback>
                <p:oleObj name="Equation" r:id="rId11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5158499"/>
                        <a:ext cx="56515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4990" y="1807031"/>
                <a:ext cx="12192000" cy="5031827"/>
              </a:xfrm>
              <a:prstGeom prst="rect">
                <a:avLst/>
              </a:prstGeom>
              <a:noFill/>
              <a:ln w="57150">
                <a:solidFill>
                  <a:srgbClr val="0000CC"/>
                </a:solidFill>
                <a:prstDash val="solid"/>
              </a:ln>
            </p:spPr>
            <p:txBody>
              <a:bodyPr wrap="square" rtlCol="0">
                <a:spAutoFit/>
              </a:bodyPr>
              <a:lstStyle/>
              <a:p>
                <a:pPr marL="508000" lvl="2"/>
                <a:endParaRPr lang="en-US" sz="3600" b="1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1427163" lvl="2" indent="-919163"/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      </m:t>
                    </m:r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𝒀</m:t>
                    </m:r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𝑿</m:t>
                    </m:r>
                    <m:d>
                      <m:d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𝒀</m:t>
                    </m:r>
                  </m:oMath>
                </a14:m>
                <a:r>
                  <a:rPr lang="en-US" sz="4000" b="1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</a:t>
                </a:r>
                <a:endParaRPr lang="bn-IN" sz="4000" b="1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512763" lvl="2" indent="-4763"/>
                <a:endParaRPr lang="en-US" sz="1600" b="1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512763" lvl="2" indent="-4763"/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      </m:t>
                    </m:r>
                    <m:sPre>
                      <m:sPre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𝟗𝟐</m:t>
                        </m:r>
                      </m:sub>
                      <m:sup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𝟐𝟑𝟓</m:t>
                        </m:r>
                      </m:sup>
                      <m:e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Pre>
                          <m:sPrePr>
                            <m:ctrlPr>
                              <a:rPr lang="en-US" sz="4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US" sz="4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en-US" sz="4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  <m:e>
                            <m:r>
                              <a:rPr lang="en-US" sz="4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4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⟶</m:t>
                            </m:r>
                            <m:sSup>
                              <m:sSupPr>
                                <m:ctrlPr>
                                  <a:rPr lang="en-US" sz="4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4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Pre>
                                      <m:sPrePr>
                                        <m:ctrlPr>
                                          <a:rPr lang="en-US" sz="40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PrePr>
                                      <m:sub>
                                        <m:r>
                                          <a:rPr lang="en-US" sz="40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𝟗𝟐</m:t>
                                        </m:r>
                                      </m:sub>
                                      <m:sup>
                                        <m:r>
                                          <a:rPr lang="en-US" sz="40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𝟐𝟑𝟔</m:t>
                                        </m:r>
                                      </m:sup>
                                      <m:e>
                                        <m:r>
                                          <a:rPr lang="en-US" sz="40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𝑼</m:t>
                                        </m:r>
                                      </m:e>
                                    </m:sPre>
                                  </m:e>
                                </m:d>
                              </m:e>
                              <m:sup>
                                <m:r>
                                  <a:rPr lang="en-US" sz="4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sPre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⟶</m:t>
                        </m:r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𝑿</m:t>
                        </m:r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𝒀</m:t>
                        </m:r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</m:e>
                    </m:sPre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+ </a:t>
                </a:r>
                <a:r>
                  <a:rPr lang="bn-IN" sz="40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নিউট্রন </a:t>
                </a:r>
                <a:r>
                  <a:rPr lang="en-US" sz="40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0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:r>
                  <a:rPr lang="en-US" sz="40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0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শক্তি</a:t>
                </a:r>
                <a:r>
                  <a:rPr lang="en-US" sz="4000" b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</a:t>
                </a:r>
                <a:endParaRPr lang="en-US" sz="4000" b="1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512763" lvl="2" indent="-4763">
                  <a:tabLst>
                    <a:tab pos="1427163" algn="l"/>
                  </a:tabLst>
                </a:pPr>
                <a:endParaRPr lang="en-US" sz="1400" b="1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512763" lvl="2" indent="-4763">
                  <a:tabLst>
                    <a:tab pos="1427163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      </m:t>
                      </m:r>
                      <m:r>
                        <a:rPr lang="en-US" sz="4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4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=∆</m:t>
                      </m:r>
                      <m:r>
                        <a:rPr lang="en-US" sz="4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sSup>
                        <m:sSup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000" b="1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512763" lvl="2" indent="-4763"/>
                <a:endParaRPr lang="en-US" sz="1200" b="1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512763" lvl="2" indent="-476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      </m:t>
                      </m:r>
                      <m:sPre>
                        <m:sPre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</m:sPre>
                      <m:r>
                        <a:rPr lang="en-US" sz="4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sPre>
                      <m:r>
                        <a:rPr lang="en-US" sz="4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sPre>
                        <m:sPre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  <m:e>
                          <m: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</m:sPre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  <a:latin typeface="NikoshBAN" panose="02000000000000000000" pitchFamily="2" charset="0"/>
                </a:endParaRPr>
              </a:p>
              <a:p>
                <a:pPr marL="512763" lvl="2" indent="-4763"/>
                <a:endParaRPr lang="en-US" sz="3200" b="1" dirty="0" smtClean="0">
                  <a:solidFill>
                    <a:srgbClr val="FF0000"/>
                  </a:solidFill>
                  <a:latin typeface="NikoshBAN" panose="02000000000000000000" pitchFamily="2" charset="0"/>
                </a:endParaRPr>
              </a:p>
              <a:p>
                <a:pPr marL="512763" lvl="2" indent="-4763"/>
                <a:endParaRPr lang="bn-IN" sz="2400" b="1" dirty="0">
                  <a:solidFill>
                    <a:srgbClr val="FF0000"/>
                  </a:solidFill>
                  <a:latin typeface="NikoshBAN" panose="02000000000000000000" pitchFamily="2" charset="0"/>
                </a:endParaRPr>
              </a:p>
              <a:p>
                <a:pPr marL="509587" lvl="2"/>
                <a:endParaRPr lang="en-US" sz="1400" b="1" dirty="0">
                  <a:solidFill>
                    <a:srgbClr val="FF0000"/>
                  </a:solidFill>
                  <a:latin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0" y="1807031"/>
                <a:ext cx="12192000" cy="5031827"/>
              </a:xfrm>
              <a:prstGeom prst="rect">
                <a:avLst/>
              </a:prstGeom>
              <a:blipFill rotWithShape="0">
                <a:blip r:embed="rId12"/>
                <a:stretch>
                  <a:fillRect r="-50"/>
                </a:stretch>
              </a:blipFill>
              <a:ln w="57150">
                <a:solidFill>
                  <a:srgbClr val="0000CC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-132348" y="2971801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5787"/>
            <a:ext cx="12192000" cy="6869635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970" y="-51132"/>
            <a:ext cx="12219942" cy="695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9749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ageCurlDouble"/>
        <p:sndAc>
          <p:stSnd>
            <p:snd r:embed="rId3" name="chimes.wav"/>
          </p:stSnd>
        </p:sndAc>
      </p:transition>
    </mc:Choice>
    <mc:Fallback>
      <p:transition spd="slow" advClick="0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-1970" y="0"/>
            <a:ext cx="12192000" cy="1371600"/>
          </a:xfrm>
          <a:solidFill>
            <a:srgbClr val="006600"/>
          </a:solidFill>
          <a:ln w="38100">
            <a:solidFill>
              <a:srgbClr val="002060"/>
            </a:solidFill>
          </a:ln>
        </p:spPr>
        <p:txBody>
          <a:bodyPr>
            <a:noAutofit/>
          </a:bodyPr>
          <a:lstStyle/>
          <a:p>
            <a:pPr algn="ctr" eaLnBrk="1" hangingPunct="1"/>
            <a:r>
              <a:rPr lang="bn-IN" altLang="en-US" sz="7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altLang="en-US" sz="7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970" y="1371600"/>
            <a:ext cx="12190030" cy="5486400"/>
          </a:xfr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bn-IN" altLang="en-US" sz="88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দল-----০১</a:t>
            </a:r>
          </a:p>
          <a:p>
            <a:pPr marL="0" indent="0" algn="ctr">
              <a:buNone/>
              <a:defRPr/>
            </a:pPr>
            <a:endParaRPr lang="bn-IN" sz="4400" dirty="0">
              <a:latin typeface="NikoshBAN" pitchFamily="2" charset="0"/>
            </a:endParaRPr>
          </a:p>
          <a:p>
            <a:pPr>
              <a:buClr>
                <a:srgbClr val="3333CC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  </a:t>
            </a:r>
            <a:r>
              <a:rPr lang="bn-BD" sz="6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চৌম্বক </a:t>
            </a:r>
            <a:r>
              <a:rPr lang="bn-BD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 প্রয়োগ করে তেজস্ক্রিয় রশ্মির </a:t>
            </a:r>
            <a:r>
              <a:rPr lang="bn-IN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বিক্ষেপন চিহ্নিত চিত্র অংকন করে দেখাও।</a:t>
            </a:r>
            <a:endParaRPr lang="bn-IN" sz="6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Clr>
                <a:srgbClr val="3333CC"/>
              </a:buClr>
              <a:buSzPct val="100000"/>
              <a:buFont typeface="Wingdings" panose="05000000000000000000" pitchFamily="2" charset="2"/>
              <a:buChar char="Ø"/>
            </a:pPr>
            <a:r>
              <a:rPr lang="bn-IN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6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বেকেরে</a:t>
            </a:r>
            <a:r>
              <a:rPr lang="bn-IN" sz="6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লের সংজ্ঞা </a:t>
            </a:r>
            <a:r>
              <a:rPr lang="bn-IN" sz="6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6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Clr>
                <a:srgbClr val="3333CC"/>
              </a:buClr>
              <a:buSzPct val="100000"/>
              <a:buFont typeface="Wingdings" panose="05000000000000000000" pitchFamily="2" charset="2"/>
              <a:buChar char="Ø"/>
            </a:pPr>
            <a:endParaRPr lang="bn-BD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7713" indent="0">
              <a:buClr>
                <a:srgbClr val="FF00FF"/>
              </a:buClr>
              <a:buNone/>
              <a:defRPr/>
            </a:pPr>
            <a:endParaRPr lang="bn-BD" sz="4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0" y="-17252"/>
            <a:ext cx="12190030" cy="6858000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40" y="-19264"/>
            <a:ext cx="12195940" cy="689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0904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ageCurlDouble"/>
        <p:sndAc>
          <p:stSnd>
            <p:snd r:embed="rId2" name="chimes.wav"/>
          </p:stSnd>
        </p:sndAc>
      </p:transition>
    </mc:Choice>
    <mc:Fallback>
      <p:transition spd="slow" advClick="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1999" cy="1325166"/>
          </a:xfrm>
          <a:solidFill>
            <a:srgbClr val="0000FF"/>
          </a:solidFill>
          <a:ln w="38100">
            <a:solidFill>
              <a:srgbClr val="0000FF"/>
            </a:solidFill>
          </a:ln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11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altLang="en-US" sz="11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altLang="en-US" sz="11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altLang="en-US" sz="11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altLang="en-US" sz="11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altLang="en-US" sz="11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altLang="en-US" sz="11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altLang="en-US" sz="11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altLang="en-US" sz="89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r>
              <a:rPr lang="en-US" altLang="en-US" sz="89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altLang="en-US" sz="89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altLang="en-US" sz="9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" y="1325167"/>
            <a:ext cx="12191999" cy="5532834"/>
          </a:xfrm>
          <a:solidFill>
            <a:schemeClr val="accent1">
              <a:lumMod val="40000"/>
              <a:lumOff val="60000"/>
            </a:schemeClr>
          </a:solidFill>
          <a:ln w="28575"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bn-IN" altLang="en-US" sz="88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দল----- ০২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bn-IN" altLang="en-US" sz="4400" b="1" dirty="0">
                <a:solidFill>
                  <a:srgbClr val="FF0000"/>
                </a:solidFill>
                <a:latin typeface="NikoshBAN" panose="02000000000000000000" pitchFamily="2" charset="0"/>
              </a:rPr>
              <a:t>		</a:t>
            </a:r>
            <a:endParaRPr lang="bn-IN" altLang="en-US" sz="4400" b="1" dirty="0">
              <a:latin typeface="NikoshBAN" panose="02000000000000000000" pitchFamily="2" charset="0"/>
            </a:endParaRPr>
          </a:p>
          <a:p>
            <a:pPr marL="1092200" indent="-571500">
              <a:buClr>
                <a:srgbClr val="CC00FF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5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5400" dirty="0" smtClean="0">
                <a:ln>
                  <a:solidFill>
                    <a:srgbClr val="7030A0"/>
                  </a:solidFill>
                </a:ln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আলফা</a:t>
            </a:r>
            <a:r>
              <a:rPr lang="bn-BD" sz="5400" dirty="0">
                <a:ln>
                  <a:solidFill>
                    <a:srgbClr val="7030A0"/>
                  </a:solidFill>
                </a:ln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বিটা ও গামা রশ্মির দুটি করে বৈশিষ্ট্য লিখ</a:t>
            </a:r>
            <a:r>
              <a:rPr lang="en-US" sz="5400" dirty="0" smtClean="0">
                <a:ln>
                  <a:solidFill>
                    <a:srgbClr val="7030A0"/>
                  </a:solidFill>
                </a:ln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1092200" lvl="1" indent="-571500">
              <a:spcBef>
                <a:spcPts val="1000"/>
              </a:spcBef>
              <a:buClr>
                <a:srgbClr val="CC00FF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5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4800" dirty="0">
                <a:ln>
                  <a:solidFill>
                    <a:srgbClr val="3333CC"/>
                  </a:solidFill>
                </a:ln>
                <a:solidFill>
                  <a:srgbClr val="3333CC"/>
                </a:solidFill>
                <a:latin typeface="SolaimanLipi" pitchFamily="65" charset="0"/>
                <a:cs typeface="SolaimanLipi" pitchFamily="65" charset="0"/>
              </a:rPr>
              <a:t>তেজস্ক্রিয়তার</a:t>
            </a:r>
            <a:r>
              <a:rPr lang="bn-IN" sz="4800" dirty="0">
                <a:ln>
                  <a:solidFill>
                    <a:srgbClr val="3333CC"/>
                  </a:solidFill>
                </a:ln>
                <a:solidFill>
                  <a:srgbClr val="3333CC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800" dirty="0">
                <a:ln>
                  <a:solidFill>
                    <a:srgbClr val="3333CC"/>
                  </a:solidFill>
                </a:ln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SI </a:t>
            </a:r>
            <a:r>
              <a:rPr lang="bn-BD" sz="4800" dirty="0">
                <a:ln>
                  <a:solidFill>
                    <a:srgbClr val="3333CC"/>
                  </a:solidFill>
                </a:ln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IN" sz="4800" dirty="0">
                <a:ln>
                  <a:solidFill>
                    <a:srgbClr val="3333CC"/>
                  </a:solidFill>
                </a:ln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কী ? </a:t>
            </a:r>
            <a:r>
              <a:rPr lang="bn-IN" sz="4800" dirty="0" smtClean="0">
                <a:ln>
                  <a:solidFill>
                    <a:srgbClr val="3333CC"/>
                  </a:solidFill>
                </a:ln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8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b="1" u="sng" dirty="0" smtClean="0">
              <a:solidFill>
                <a:schemeClr val="tx1"/>
              </a:solidFill>
              <a:latin typeface="NikoshBAN" panose="02000000000000000000" pitchFamily="2" charset="0"/>
            </a:endParaRPr>
          </a:p>
          <a:p>
            <a:pPr eaLnBrk="1" hangingPunct="1"/>
            <a:endParaRPr lang="en-US" altLang="en-US" sz="1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-2" y="0"/>
            <a:ext cx="12191998" cy="6858000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-45721"/>
            <a:ext cx="12237720" cy="693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1850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ageCurlDouble"/>
        <p:sndAc>
          <p:stSnd>
            <p:snd r:embed="rId2" name="chimes.wav"/>
          </p:stSnd>
        </p:sndAc>
      </p:transition>
    </mc:Choice>
    <mc:Fallback>
      <p:transition spd="slow" advClick="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15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0365" y="0"/>
            <a:ext cx="12171635" cy="1596570"/>
          </a:xfr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1400" b="1" dirty="0">
                <a:latin typeface="NikoshBAN" panose="02000000000000000000" pitchFamily="2" charset="0"/>
              </a:rPr>
              <a:t> </a:t>
            </a:r>
            <a:r>
              <a:rPr lang="en-US" altLang="en-US" sz="6825" b="1" dirty="0" smtClean="0">
                <a:latin typeface="NikoshBAN" panose="02000000000000000000" pitchFamily="2" charset="0"/>
              </a:rPr>
              <a:t/>
            </a:r>
            <a:br>
              <a:rPr lang="en-US" altLang="en-US" sz="6825" b="1" dirty="0" smtClean="0">
                <a:latin typeface="NikoshBAN" panose="02000000000000000000" pitchFamily="2" charset="0"/>
              </a:rPr>
            </a:br>
            <a:r>
              <a:rPr lang="bn-IN" altLang="en-US" sz="1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altLang="en-US" sz="1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66" y="1596570"/>
            <a:ext cx="12171634" cy="5261429"/>
          </a:xfr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bn-IN" altLang="en-US" sz="2700" b="1" dirty="0" smtClean="0">
                <a:solidFill>
                  <a:srgbClr val="008000"/>
                </a:solidFill>
              </a:rPr>
              <a:t> 	</a:t>
            </a:r>
          </a:p>
          <a:p>
            <a:pPr marL="1828800" lvl="3" indent="-685800">
              <a:buClr>
                <a:srgbClr val="FF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bn-BD" sz="440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তেজস্ক্রিয়তা </a:t>
            </a:r>
            <a:r>
              <a:rPr lang="bn-IN" sz="440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bn-BD" sz="440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4800" dirty="0" smtClean="0">
              <a:ln w="0"/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828800" lvl="2" indent="-685800">
              <a:buClr>
                <a:srgbClr val="FF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bn-BD" sz="480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তেজস্ক্রিয় রশ্মিগুলো কী কী?  </a:t>
            </a:r>
          </a:p>
          <a:p>
            <a:pPr marL="1828800" lvl="2" indent="-685800">
              <a:buClr>
                <a:srgbClr val="FF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bn-BD" sz="480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তেজস্ক্রিয়তার একক</a:t>
            </a:r>
            <a:r>
              <a:rPr lang="bn-IN" sz="480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কী ?</a:t>
            </a:r>
            <a:endParaRPr lang="bn-BD" sz="4800" dirty="0" smtClean="0">
              <a:ln w="0"/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828800" lvl="2" indent="-685800">
              <a:buClr>
                <a:srgbClr val="FF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bn-BD" sz="480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তেজস্ক্রিয়তার </a:t>
            </a:r>
            <a:r>
              <a:rPr lang="bn-IN" sz="480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 </a:t>
            </a:r>
            <a:r>
              <a:rPr lang="bn-BD" sz="480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bn-IN" sz="480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বল।</a:t>
            </a:r>
          </a:p>
          <a:p>
            <a:pPr marL="1828800" lvl="2" indent="-685800">
              <a:buClr>
                <a:srgbClr val="FF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bn-BD" sz="480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তেজস্ক্রিয়তার প্রকারভেদ</a:t>
            </a:r>
            <a:r>
              <a:rPr lang="bn-IN" sz="480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বল।</a:t>
            </a:r>
          </a:p>
          <a:p>
            <a:pPr marL="1828800" lvl="2" indent="-685800">
              <a:buClr>
                <a:srgbClr val="FF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480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তেজস্ক্রিয় রশ্মির ধর্ম</a:t>
            </a:r>
            <a:r>
              <a:rPr lang="bn-IN" sz="480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বল</a:t>
            </a:r>
            <a:r>
              <a:rPr lang="bn-IN" sz="360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>
              <a:ln w="0"/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-1"/>
            <a:ext cx="12192000" cy="6858000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-137160"/>
            <a:ext cx="12222480" cy="704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739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ageCurlDouble"/>
        <p:sndAc>
          <p:stSnd>
            <p:snd r:embed="rId2" name="chimes.wav"/>
          </p:stSnd>
        </p:sndAc>
      </p:transition>
    </mc:Choice>
    <mc:Fallback>
      <p:transition spd="slow" advClick="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4339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930400"/>
          </a:xfrm>
          <a:solidFill>
            <a:srgbClr val="89377F"/>
          </a:solidFill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7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ASSIGNMENT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30400"/>
            <a:ext cx="12191999" cy="4927600"/>
          </a:xfrm>
          <a:solidFill>
            <a:schemeClr val="accent5">
              <a:lumMod val="20000"/>
              <a:lumOff val="80000"/>
            </a:schemeClr>
          </a:solidFill>
          <a:ln w="38100">
            <a:solidFill>
              <a:srgbClr val="89377F"/>
            </a:solidFill>
          </a:ln>
        </p:spPr>
        <p:txBody>
          <a:bodyPr>
            <a:normAutofit fontScale="85000" lnSpcReduction="20000"/>
          </a:bodyPr>
          <a:lstStyle/>
          <a:p>
            <a:pPr>
              <a:buNone/>
              <a:defRPr/>
            </a:pPr>
            <a:endParaRPr lang="en-US" alt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65188" indent="-865188">
              <a:buFont typeface="Wingdings" panose="05000000000000000000" pitchFamily="2" charset="2"/>
              <a:buNone/>
            </a:pPr>
            <a:r>
              <a:rPr lang="en-US" altLang="en-US" sz="8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altLang="en-US" sz="8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 </a:t>
            </a:r>
            <a:r>
              <a:rPr lang="bn-IN" altLang="en-US" sz="8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 সমাধান করে</a:t>
            </a:r>
            <a:r>
              <a:rPr lang="en-US" altLang="en-US" sz="8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8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আনবে.......</a:t>
            </a:r>
          </a:p>
          <a:p>
            <a:pPr marL="865188" indent="-865188">
              <a:buFont typeface="Wingdings" panose="05000000000000000000" pitchFamily="2" charset="2"/>
              <a:buNone/>
            </a:pPr>
            <a:endParaRPr lang="bn-IN" alt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311275" indent="-457200">
              <a:buClr>
                <a:srgbClr val="3333CC"/>
              </a:buClr>
              <a:buSzPct val="100000"/>
              <a:buFont typeface="Wingdings" panose="05000000000000000000" pitchFamily="2" charset="2"/>
              <a:buChar char="Ø"/>
            </a:pPr>
            <a:r>
              <a:rPr lang="bn-BD" sz="47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১০টি তেজস্ক্রিয় মৌলের নাম</a:t>
            </a:r>
            <a:r>
              <a:rPr lang="bn-IN" sz="47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7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প্রতীক </a:t>
            </a:r>
            <a:r>
              <a:rPr lang="bn-BD" sz="47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 </a:t>
            </a:r>
            <a:r>
              <a:rPr lang="bn-BD" sz="47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marL="1311275" indent="-457200">
              <a:buClr>
                <a:srgbClr val="3333CC"/>
              </a:buClr>
              <a:buSzPct val="100000"/>
              <a:buFont typeface="Wingdings" panose="05000000000000000000" pitchFamily="2" charset="2"/>
              <a:buChar char="Ø"/>
            </a:pPr>
            <a:r>
              <a:rPr lang="bn-BD" sz="47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তেজস্ক্রিয় রশ্মির </a:t>
            </a:r>
            <a:r>
              <a:rPr lang="bn-BD" sz="47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১০টি </a:t>
            </a:r>
            <a:r>
              <a:rPr lang="bn-BD" sz="47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bn-IN" sz="47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7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 ? </a:t>
            </a:r>
            <a:r>
              <a:rPr lang="en-US" sz="47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7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4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just">
              <a:buNone/>
            </a:pPr>
            <a:r>
              <a:rPr lang="bn-IN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</a:t>
            </a:r>
            <a:endParaRPr lang="en-US" alt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902C89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" y="-15240"/>
            <a:ext cx="12192000" cy="691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2116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ageCurlDouble"/>
        <p:sndAc>
          <p:stSnd>
            <p:snd r:embed="rId2" name="chimes.wav"/>
          </p:stSnd>
        </p:sndAc>
      </p:transition>
    </mc:Choice>
    <mc:Fallback>
      <p:transition spd="slow" advClick="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15363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1999" cy="1320800"/>
          </a:xfr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 eaLnBrk="1" hangingPunct="1"/>
            <a:r>
              <a:rPr lang="bn-IN" altLang="en-US" sz="6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সমাপ্তী ঘোষণা ও ধন্যবাদ জ্ঞাপন</a:t>
            </a:r>
            <a:endParaRPr lang="en-US" altLang="en-US" sz="6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 rot="5400000">
            <a:off x="8841481" y="3507482"/>
            <a:ext cx="5863829" cy="837208"/>
          </a:xfrm>
          <a:prstGeom prst="rect">
            <a:avLst/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n-IN" altLang="en-US" sz="7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 ধন্যবাদ</a:t>
            </a:r>
            <a:endParaRPr lang="en-US" altLang="en-US" sz="7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flower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0800"/>
            <a:ext cx="11354790" cy="5537200"/>
          </a:xfrm>
          <a:prstGeom prst="rect">
            <a:avLst/>
          </a:prstGeom>
          <a:solidFill>
            <a:srgbClr val="0000FF"/>
          </a:solidFill>
          <a:ln>
            <a:solidFill>
              <a:srgbClr val="FF00FF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" y="-60961"/>
            <a:ext cx="12329159" cy="697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9379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ageCurlDouble"/>
        <p:sndAc>
          <p:stSnd>
            <p:snd r:embed="rId2" name="chimes.wav"/>
          </p:stSnd>
        </p:sndAc>
      </p:transition>
    </mc:Choice>
    <mc:Fallback>
      <p:transition spd="slow" advClick="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bg1"/>
                </a:solidFill>
                <a:latin typeface="SutonnyMJ" pitchFamily="2" charset="0"/>
              </a:rPr>
              <a:t>wkÿK cwiwPwZ</a:t>
            </a:r>
            <a:endParaRPr lang="en-US" sz="8000" b="1" dirty="0">
              <a:solidFill>
                <a:schemeClr val="bg1"/>
              </a:solidFill>
              <a:latin typeface="SutonnyMJ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218508"/>
            <a:ext cx="12201994" cy="4647426"/>
          </a:xfrm>
          <a:prstGeom prst="rect">
            <a:avLst/>
          </a:prstGeom>
          <a:solidFill>
            <a:srgbClr val="1820C6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latin typeface="SutonnyMJ" pitchFamily="2" charset="0"/>
              </a:rPr>
              <a:t>k¨vgj</a:t>
            </a:r>
            <a:r>
              <a:rPr lang="en-US" sz="6600" b="1" dirty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6600" b="1" dirty="0" smtClean="0">
                <a:solidFill>
                  <a:schemeClr val="bg1"/>
                </a:solidFill>
                <a:latin typeface="SutonnyMJ" pitchFamily="2" charset="0"/>
              </a:rPr>
              <a:t>P›`ª mvnv</a:t>
            </a:r>
          </a:p>
          <a:p>
            <a:r>
              <a:rPr lang="en-US" sz="4000" b="1" dirty="0" smtClean="0">
                <a:solidFill>
                  <a:schemeClr val="accent4"/>
                </a:solidFill>
                <a:latin typeface="SutonnyMJ" pitchFamily="2" charset="0"/>
              </a:rPr>
              <a:t>mnKvwi Aa¨vcK</a:t>
            </a:r>
          </a:p>
          <a:p>
            <a:r>
              <a:rPr lang="en-US" sz="4400" b="1" dirty="0" smtClean="0">
                <a:solidFill>
                  <a:srgbClr val="00B050"/>
                </a:solidFill>
                <a:latin typeface="SutonnyMJ" pitchFamily="2" charset="0"/>
              </a:rPr>
              <a:t>c`v_©weÁvb wefvM</a:t>
            </a:r>
          </a:p>
          <a:p>
            <a:r>
              <a:rPr lang="en-US" sz="6600" b="1" dirty="0" smtClean="0">
                <a:solidFill>
                  <a:srgbClr val="FFFF00"/>
                </a:solidFill>
                <a:latin typeface="SutonnyMJ" pitchFamily="2" charset="0"/>
              </a:rPr>
              <a:t>KvkxbMi wWwMÖ K‡jR</a:t>
            </a:r>
          </a:p>
          <a:p>
            <a:r>
              <a:rPr lang="en-US" sz="4000" b="1" dirty="0" smtClean="0">
                <a:solidFill>
                  <a:srgbClr val="00B0F0"/>
                </a:solidFill>
                <a:latin typeface="SutonnyMJ" pitchFamily="2" charset="0"/>
              </a:rPr>
              <a:t>‡PŠÏMÖvg, Kzwgjøv |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</a:rPr>
              <a:t>‡gvevBj b¤^i t 01816949394</a:t>
            </a:r>
            <a:endParaRPr lang="en-US" sz="4000" dirty="0">
              <a:solidFill>
                <a:schemeClr val="bg1"/>
              </a:solidFill>
              <a:latin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865934"/>
            <a:ext cx="12201993" cy="984885"/>
          </a:xfrm>
          <a:prstGeom prst="rect">
            <a:avLst/>
          </a:prstGeom>
          <a:solidFill>
            <a:srgbClr val="C00000"/>
          </a:solidFill>
          <a:ln w="127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bn-IN" sz="800" dirty="0">
              <a:solidFill>
                <a:srgbClr val="FFC000"/>
              </a:solidFill>
              <a:latin typeface="Times New Roman" panose="02020603050405020304" pitchFamily="18" charset="0"/>
              <a:ea typeface="NikoshBAN" pitchFamily="2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ea typeface="NikoshBAN" pitchFamily="2" charset="0"/>
                <a:cs typeface="Times New Roman" panose="02020603050405020304" pitchFamily="18" charset="0"/>
              </a:rPr>
              <a:t> </a:t>
            </a:r>
            <a:r>
              <a:rPr lang="en-US" sz="4000" b="1" spc="300" dirty="0">
                <a:solidFill>
                  <a:srgbClr val="FFC000"/>
                </a:solidFill>
                <a:latin typeface="Times New Roman" panose="02020603050405020304" pitchFamily="18" charset="0"/>
                <a:ea typeface="NikoshBAN" pitchFamily="2" charset="0"/>
                <a:cs typeface="Times New Roman" panose="02020603050405020304" pitchFamily="18" charset="0"/>
              </a:rPr>
              <a:t>e-mail:</a:t>
            </a:r>
            <a:r>
              <a:rPr lang="en-US" sz="4000" b="1" spc="3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NikoshBAN" pitchFamily="2" charset="0"/>
                <a:cs typeface="Times New Roman" panose="02020603050405020304" pitchFamily="18" charset="0"/>
              </a:rPr>
              <a:t>professorshymal.physics@gmail.com</a:t>
            </a:r>
            <a:endParaRPr lang="bn-IN" sz="4000" b="1" spc="30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ea typeface="NikoshBAN" pitchFamily="2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1000" b="1" dirty="0">
              <a:ea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31" t="656" r="10677" b="-656"/>
          <a:stretch/>
        </p:blipFill>
        <p:spPr>
          <a:xfrm>
            <a:off x="6756725" y="0"/>
            <a:ext cx="5445269" cy="58659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5248"/>
            <a:ext cx="12201993" cy="6842751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26" y="-15932"/>
            <a:ext cx="12358046" cy="687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2397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ageCurlDouble"/>
        <p:sndAc>
          <p:stSnd>
            <p:snd r:embed="rId3" name="chimes.wav"/>
          </p:stSnd>
        </p:sndAc>
      </p:transition>
    </mc:Choice>
    <mc:Fallback>
      <p:transition spd="slow" advClick="0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2057400"/>
          </a:xfrm>
          <a:solidFill>
            <a:srgbClr val="FF0000"/>
          </a:solidFill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 eaLnBrk="1" hangingPunct="1"/>
            <a:r>
              <a:rPr lang="bn-IN" altLang="en-US" sz="115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altLang="en-US" sz="115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57400"/>
            <a:ext cx="12192000" cy="4800600"/>
          </a:xfrm>
          <a:solidFill>
            <a:schemeClr val="accent4">
              <a:lumMod val="40000"/>
              <a:lumOff val="60000"/>
            </a:schemeClr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en-US" altLang="en-US" sz="6000" dirty="0" smtClean="0">
              <a:latin typeface="NikoshBAN" pitchFamily="2" charset="0"/>
            </a:endParaRPr>
          </a:p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bn-IN" altLang="en-US" sz="4400" b="1" dirty="0">
                <a:latin typeface="NikoshBAN" pitchFamily="2" charset="0"/>
                <a:cs typeface="NikoshBAN" panose="02000000000000000000" pitchFamily="2" charset="0"/>
              </a:rPr>
              <a:t>শ্রেণিঃ </a:t>
            </a:r>
            <a:r>
              <a:rPr lang="en-US" altLang="en-US" sz="4400" b="1" dirty="0">
                <a:latin typeface="NikoshBAN" pitchFamily="2" charset="0"/>
                <a:cs typeface="NikoshBAN" panose="02000000000000000000" pitchFamily="2" charset="0"/>
              </a:rPr>
              <a:t>   	</a:t>
            </a:r>
            <a:r>
              <a:rPr lang="en-US" altLang="en-US" sz="4400" b="1" dirty="0" smtClean="0">
                <a:latin typeface="NikoshBAN" pitchFamily="2" charset="0"/>
                <a:cs typeface="NikoshBAN" panose="02000000000000000000" pitchFamily="2" charset="0"/>
              </a:rPr>
              <a:t>	       </a:t>
            </a:r>
            <a:r>
              <a:rPr lang="bn-IN" altLang="en-US" sz="4400" b="1" dirty="0" smtClean="0">
                <a:latin typeface="NikoshBAN" pitchFamily="2" charset="0"/>
                <a:cs typeface="NikoshBAN" panose="02000000000000000000" pitchFamily="2" charset="0"/>
              </a:rPr>
              <a:t>একাদশ </a:t>
            </a:r>
            <a:r>
              <a:rPr lang="bn-IN" altLang="en-US" sz="4400" b="1" dirty="0">
                <a:latin typeface="NikoshBAN" pitchFamily="2" charset="0"/>
                <a:cs typeface="NikoshBAN" panose="02000000000000000000" pitchFamily="2" charset="0"/>
              </a:rPr>
              <a:t>ও দ্বাদশ</a:t>
            </a:r>
          </a:p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bn-IN" altLang="en-US" sz="4400" b="1" dirty="0">
                <a:latin typeface="NikoshBAN" pitchFamily="2" charset="0"/>
                <a:cs typeface="NikoshBAN" panose="02000000000000000000" pitchFamily="2" charset="0"/>
              </a:rPr>
              <a:t>বিষয়ঃ </a:t>
            </a:r>
            <a:r>
              <a:rPr lang="en-US" altLang="en-US" sz="4400" b="1" dirty="0">
                <a:latin typeface="NikoshBAN" pitchFamily="2" charset="0"/>
                <a:cs typeface="NikoshBAN" panose="02000000000000000000" pitchFamily="2" charset="0"/>
              </a:rPr>
              <a:t>   	</a:t>
            </a:r>
            <a:r>
              <a:rPr lang="en-US" altLang="en-US" sz="4400" b="1" dirty="0" smtClean="0">
                <a:latin typeface="NikoshBAN" pitchFamily="2" charset="0"/>
                <a:cs typeface="NikoshBAN" panose="02000000000000000000" pitchFamily="2" charset="0"/>
              </a:rPr>
              <a:t>	       </a:t>
            </a:r>
            <a:r>
              <a:rPr lang="bn-IN" altLang="en-US" sz="4400" b="1" dirty="0" smtClean="0">
                <a:latin typeface="NikoshBAN" pitchFamily="2" charset="0"/>
                <a:cs typeface="NikoshBAN" panose="02000000000000000000" pitchFamily="2" charset="0"/>
              </a:rPr>
              <a:t>পদার্থবিজ্ঞান </a:t>
            </a:r>
            <a:r>
              <a:rPr lang="bn-IN" altLang="en-US" sz="4400" b="1" dirty="0">
                <a:latin typeface="NikoshBAN" pitchFamily="2" charset="0"/>
                <a:cs typeface="NikoshBAN" panose="02000000000000000000" pitchFamily="2" charset="0"/>
              </a:rPr>
              <a:t>২য়পত্র</a:t>
            </a:r>
          </a:p>
          <a:p>
            <a:pPr>
              <a:buClr>
                <a:srgbClr val="FF0066"/>
              </a:buClr>
              <a:buFont typeface="Wingdings" panose="05000000000000000000" pitchFamily="2" charset="2"/>
              <a:buChar char="Ø"/>
              <a:tabLst>
                <a:tab pos="2286000" algn="l"/>
              </a:tabLst>
            </a:pPr>
            <a:r>
              <a:rPr lang="en-US" altLang="en-US" sz="4400" b="1" dirty="0" smtClean="0">
                <a:latin typeface="NikoshBAN" pitchFamily="2" charset="0"/>
                <a:cs typeface="NikoshBAN" panose="02000000000000000000" pitchFamily="2" charset="0"/>
              </a:rPr>
              <a:t>  </a:t>
            </a:r>
            <a:r>
              <a:rPr lang="bn-IN" altLang="en-US" sz="4400" b="1" dirty="0" smtClean="0">
                <a:latin typeface="NikoshBAN" pitchFamily="2" charset="0"/>
                <a:cs typeface="NikoshBAN" panose="02000000000000000000" pitchFamily="2" charset="0"/>
              </a:rPr>
              <a:t>অধ্যায়ঃ </a:t>
            </a:r>
            <a:r>
              <a:rPr lang="en-US" altLang="en-US" sz="4400" b="1" dirty="0">
                <a:latin typeface="NikoshBAN" pitchFamily="2" charset="0"/>
                <a:cs typeface="NikoshBAN" panose="02000000000000000000" pitchFamily="2" charset="0"/>
              </a:rPr>
              <a:t>		</a:t>
            </a:r>
            <a:r>
              <a:rPr lang="en-US" altLang="en-US" sz="4400" b="1" dirty="0" smtClean="0">
                <a:latin typeface="NikoshBAN" pitchFamily="2" charset="0"/>
                <a:cs typeface="NikoshBAN" panose="02000000000000000000" pitchFamily="2" charset="0"/>
              </a:rPr>
              <a:t>              </a:t>
            </a:r>
            <a:r>
              <a:rPr lang="bn-IN" sz="44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০৯</a:t>
            </a:r>
            <a:r>
              <a:rPr lang="bn-IN" sz="44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4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পরমাণুর </a:t>
            </a:r>
            <a:r>
              <a:rPr lang="bn-IN" sz="3600" b="1" dirty="0">
                <a:ln>
                  <a:solidFill>
                    <a:srgbClr val="7030A0"/>
                  </a:solidFill>
                </a:ln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 </a:t>
            </a: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IN" sz="3600" b="1" dirty="0">
                <a:ln>
                  <a:solidFill>
                    <a:srgbClr val="7030A0"/>
                  </a:solidFill>
                </a:ln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</a:t>
            </a:r>
            <a:r>
              <a:rPr lang="bn-IN" sz="3600" b="1" dirty="0">
                <a:ln>
                  <a:solidFill>
                    <a:srgbClr val="7030A0"/>
                  </a:solidFill>
                </a:ln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পদার্থবিজ্ঞান</a:t>
            </a:r>
            <a:r>
              <a:rPr lang="bn-IN" sz="5400" b="1" dirty="0">
                <a:ln>
                  <a:solidFill>
                    <a:srgbClr val="7030A0"/>
                  </a:solidFill>
                </a:ln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800" b="1" dirty="0">
              <a:ln>
                <a:solidFill>
                  <a:srgbClr val="7030A0"/>
                </a:solidFill>
              </a:ln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Clr>
                <a:srgbClr val="FF0000"/>
              </a:buClr>
              <a:buNone/>
              <a:defRPr/>
            </a:pPr>
            <a:r>
              <a:rPr lang="en-US" altLang="en-US" sz="5400" b="1" dirty="0" smtClean="0">
                <a:solidFill>
                  <a:srgbClr val="002060"/>
                </a:solidFill>
                <a:latin typeface="NikoshBAN" pitchFamily="2" charset="0"/>
                <a:cs typeface="NikoshBAN" panose="02000000000000000000" pitchFamily="2" charset="0"/>
              </a:rPr>
              <a:t>    </a:t>
            </a:r>
            <a:r>
              <a:rPr lang="bn-IN" altLang="en-US" sz="5400" b="1" dirty="0" smtClean="0">
                <a:solidFill>
                  <a:srgbClr val="002060"/>
                </a:solidFill>
                <a:latin typeface="NikoshBAN" pitchFamily="2" charset="0"/>
                <a:cs typeface="NikoshBAN" panose="02000000000000000000" pitchFamily="2" charset="0"/>
              </a:rPr>
              <a:t>পাঠ </a:t>
            </a:r>
            <a:r>
              <a:rPr lang="bn-IN" altLang="en-US" sz="5400" b="1" dirty="0">
                <a:solidFill>
                  <a:srgbClr val="002060"/>
                </a:solidFill>
                <a:latin typeface="NikoshBAN" pitchFamily="2" charset="0"/>
                <a:cs typeface="NikoshBAN" panose="02000000000000000000" pitchFamily="2" charset="0"/>
              </a:rPr>
              <a:t>শিরোনামঃ </a:t>
            </a:r>
            <a:r>
              <a:rPr lang="en-US" altLang="en-US" sz="4000" b="1" dirty="0">
                <a:solidFill>
                  <a:schemeClr val="folHlink"/>
                </a:solidFill>
                <a:latin typeface="NikoshBAN" pitchFamily="2" charset="0"/>
                <a:cs typeface="NikoshBAN" panose="02000000000000000000" pitchFamily="2" charset="0"/>
              </a:rPr>
              <a:t>	</a:t>
            </a:r>
            <a:r>
              <a:rPr lang="en-US" sz="5400" b="1" dirty="0">
                <a:solidFill>
                  <a:srgbClr val="FF0000"/>
                </a:solidFill>
                <a:latin typeface="NikoshBAN"/>
              </a:rPr>
              <a:t> তেজস্ক্রিয়তা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>
                <a:solidFill>
                  <a:srgbClr val="0000FF"/>
                </a:solidFill>
                <a:latin typeface="NikoshBAN"/>
              </a:rPr>
              <a:t>Radioactivity</a:t>
            </a:r>
          </a:p>
          <a:p>
            <a:pPr marL="0" indent="0">
              <a:buClr>
                <a:srgbClr val="FF0000"/>
              </a:buClr>
              <a:buNone/>
              <a:defRPr/>
            </a:pP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Clr>
                <a:srgbClr val="FF0000"/>
              </a:buClr>
              <a:buNone/>
              <a:defRPr/>
            </a:pPr>
            <a:endParaRPr lang="en-US" altLang="en-US" dirty="0" smtClean="0">
              <a:latin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" y="-121920"/>
            <a:ext cx="12298680" cy="699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5799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ageCurlDouble"/>
        <p:sndAc>
          <p:stSnd>
            <p:snd r:embed="rId2" name="chimes.wav"/>
          </p:stSnd>
        </p:sndAc>
      </p:transition>
    </mc:Choice>
    <mc:Fallback>
      <p:transition spd="slow" advClick="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596572"/>
          </a:xfrm>
          <a:solidFill>
            <a:srgbClr val="C00000"/>
          </a:solidFill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 eaLnBrk="1" hangingPunct="1"/>
            <a:r>
              <a:rPr lang="bn-IN" altLang="en-US" sz="8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altLang="en-US" sz="8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96572"/>
            <a:ext cx="12192000" cy="5261428"/>
          </a:xfrm>
          <a:solidFill>
            <a:schemeClr val="accent4">
              <a:lumMod val="40000"/>
              <a:lumOff val="60000"/>
            </a:schemeClr>
          </a:solidFill>
          <a:ln w="57150">
            <a:solidFill>
              <a:srgbClr val="C00000"/>
            </a:solidFill>
          </a:ln>
          <a:extLst/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bn-IN" altLang="en-US" sz="2700" dirty="0">
                <a:solidFill>
                  <a:srgbClr val="FF0000"/>
                </a:solidFill>
                <a:latin typeface="NikoshBAN" pitchFamily="2" charset="0"/>
              </a:rPr>
              <a:t>	</a:t>
            </a:r>
            <a:endParaRPr lang="en-US" altLang="en-US" sz="2700" b="1" dirty="0">
              <a:solidFill>
                <a:srgbClr val="FF0000"/>
              </a:solidFill>
              <a:latin typeface="NikoshBAN" pitchFamily="2" charset="0"/>
              <a:cs typeface="NikoshBAN" panose="02000000000000000000" pitchFamily="2" charset="0"/>
            </a:endParaRPr>
          </a:p>
          <a:p>
            <a:pPr marL="352425" indent="0">
              <a:buClr>
                <a:srgbClr val="FF0000"/>
              </a:buClr>
              <a:buSzPct val="100000"/>
              <a:buNone/>
            </a:pPr>
            <a:r>
              <a:rPr lang="en-US" alt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alt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bn-IN" alt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IN" alt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 শিক্ষার্থী </a:t>
            </a:r>
            <a:r>
              <a:rPr lang="bn-IN" alt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........</a:t>
            </a:r>
            <a:r>
              <a:rPr lang="bn-BD" sz="5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52425" indent="0">
              <a:buClr>
                <a:srgbClr val="FF0000"/>
              </a:buClr>
              <a:buSzPct val="100000"/>
              <a:buNone/>
            </a:pPr>
            <a:endParaRPr lang="en-US" sz="5400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003425" lvl="2" indent="-736600">
              <a:buClr>
                <a:srgbClr val="FF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bn-BD" sz="40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তেজস্ক্রিয়তার </a:t>
            </a:r>
            <a:r>
              <a:rPr lang="bn-BD" sz="4000" b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4000" b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একক বলতে পারবে।</a:t>
            </a:r>
            <a:endParaRPr lang="bn-IN" sz="4000" b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003425" lvl="2" indent="-736600">
              <a:buClr>
                <a:srgbClr val="FF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bn-BD" sz="4000" b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তেজস্ক্রিয়তার প্রকারভেদ লিখতে পারবে।</a:t>
            </a:r>
            <a:r>
              <a:rPr lang="en-US" sz="4000" b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b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003425" lvl="2" indent="-736600">
              <a:buClr>
                <a:srgbClr val="FF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bn-BD" sz="4000" b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তেজস্ক্রিয়তার ব্যবহার বলতে পারবে। </a:t>
            </a:r>
          </a:p>
          <a:p>
            <a:pPr marL="2003425" lvl="2" indent="-736600">
              <a:buClr>
                <a:srgbClr val="FF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bn-BD" sz="4000" b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তেজস্ক্রিয় রশ্মির ধর্ম লিখতে পারবে।</a:t>
            </a:r>
            <a:r>
              <a:rPr lang="bn-IN" sz="4000" dirty="0">
                <a:ln>
                  <a:solidFill>
                    <a:srgbClr val="263BD8"/>
                  </a:solidFill>
                </a:ln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>
                <a:solidFill>
                  <a:srgbClr val="263BD8"/>
                </a:solidFill>
              </a:ln>
              <a:solidFill>
                <a:srgbClr val="CC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914400" lvl="3" indent="0">
              <a:buClr>
                <a:srgbClr val="FF0000"/>
              </a:buClr>
              <a:buNone/>
            </a:pP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" y="-152400"/>
            <a:ext cx="12317880" cy="702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65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ageCurlDouble"/>
        <p:sndAc>
          <p:stSnd>
            <p:snd r:embed="rId2" name="chimes.wav"/>
          </p:stSnd>
        </p:sndAc>
      </p:transition>
    </mc:Choice>
    <mc:Fallback>
      <p:transition spd="slow" advClick="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0" build="p" animBg="1"/>
      <p:bldP spid="3075" grpId="1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unshin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625" y="1533379"/>
            <a:ext cx="11563643" cy="4178104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  <a:effectLst/>
        </p:spPr>
      </p:pic>
      <p:sp>
        <p:nvSpPr>
          <p:cNvPr id="17" name="TextBox 8"/>
          <p:cNvSpPr txBox="1"/>
          <p:nvPr/>
        </p:nvSpPr>
        <p:spPr>
          <a:xfrm>
            <a:off x="0" y="5960852"/>
            <a:ext cx="12192000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 রশ্মি </a:t>
            </a:r>
            <a:endParaRPr lang="en-US" sz="5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2192000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??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8687"/>
            <a:ext cx="12192000" cy="703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3874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ageCurlDouble"/>
        <p:sndAc>
          <p:stSnd>
            <p:snd r:embed="rId2" name="chimes.wav"/>
          </p:stSnd>
        </p:sndAc>
      </p:transition>
    </mc:Choice>
    <mc:Fallback>
      <p:transition spd="slow" advClick="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69" y="0"/>
            <a:ext cx="12192000" cy="132343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bg1"/>
                </a:solidFill>
                <a:latin typeface="NikoshBAN"/>
              </a:rPr>
              <a:t>নিচের</a:t>
            </a:r>
            <a:r>
              <a:rPr lang="en-US" sz="8000" b="1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8000" b="1" dirty="0" smtClean="0">
                <a:solidFill>
                  <a:schemeClr val="bg1"/>
                </a:solidFill>
                <a:latin typeface="NikoshBAN"/>
              </a:rPr>
              <a:t>চিত্র</a:t>
            </a:r>
            <a:r>
              <a:rPr lang="en-US" sz="8000" b="1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8000" b="1" dirty="0" smtClean="0">
                <a:solidFill>
                  <a:schemeClr val="bg1"/>
                </a:solidFill>
                <a:latin typeface="NikoshBAN"/>
              </a:rPr>
              <a:t>লক্ষ্য</a:t>
            </a:r>
            <a:r>
              <a:rPr lang="en-US" sz="8000" b="1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8000" b="1" dirty="0" smtClean="0">
                <a:solidFill>
                  <a:schemeClr val="bg1"/>
                </a:solidFill>
                <a:latin typeface="NikoshBAN"/>
              </a:rPr>
              <a:t>কর</a:t>
            </a:r>
            <a:endParaRPr lang="en-US" sz="8000" b="1" dirty="0">
              <a:solidFill>
                <a:schemeClr val="bg1"/>
              </a:solidFill>
              <a:latin typeface="NikoshB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34" y="1914576"/>
            <a:ext cx="11482466" cy="4526968"/>
          </a:xfrm>
          <a:prstGeom prst="rect">
            <a:avLst/>
          </a:prstGeom>
          <a:ln>
            <a:solidFill>
              <a:srgbClr val="FF0066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291" y="-15240"/>
            <a:ext cx="12273646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5863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ageCurlDouble"/>
        <p:sndAc>
          <p:stSnd>
            <p:snd r:embed="rId2" name="chimes.wav"/>
          </p:stSnd>
        </p:sndAc>
      </p:transition>
    </mc:Choice>
    <mc:Fallback>
      <p:transition spd="slow" advClick="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/>
          <a:srcRect l="725" t="1089" r="814" b="1853"/>
          <a:stretch/>
        </p:blipFill>
        <p:spPr bwMode="auto">
          <a:xfrm>
            <a:off x="309488" y="1476038"/>
            <a:ext cx="11521441" cy="3998257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5" name="TextBox 9"/>
          <p:cNvSpPr txBox="1"/>
          <p:nvPr/>
        </p:nvSpPr>
        <p:spPr>
          <a:xfrm>
            <a:off x="2343" y="5750004"/>
            <a:ext cx="12192000" cy="1107996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66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চেরনবিল পারমানবিক বিদ্যুৎ প্লান্ট দূর্ঘটনা  </a:t>
            </a:r>
            <a:endParaRPr lang="en-US" sz="6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5792" y="0"/>
            <a:ext cx="12217792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1200329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NikoshBAN"/>
              </a:rPr>
              <a:t>নিচের</a:t>
            </a:r>
            <a:r>
              <a:rPr lang="en-US" sz="7200" b="1" dirty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7200" b="1" dirty="0" smtClean="0">
                <a:solidFill>
                  <a:schemeClr val="bg1"/>
                </a:solidFill>
                <a:latin typeface="NikoshBAN"/>
              </a:rPr>
              <a:t>চিত্র</a:t>
            </a:r>
            <a:r>
              <a:rPr lang="en-US" sz="7200" b="1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7200" b="1" dirty="0">
                <a:solidFill>
                  <a:schemeClr val="bg1"/>
                </a:solidFill>
                <a:latin typeface="NikoshBAN"/>
              </a:rPr>
              <a:t>লক্ষ্য</a:t>
            </a:r>
            <a:r>
              <a:rPr lang="en-US" sz="7200" b="1" dirty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7200" b="1" dirty="0">
                <a:solidFill>
                  <a:schemeClr val="bg1"/>
                </a:solidFill>
                <a:latin typeface="NikoshBAN"/>
              </a:rPr>
              <a:t>কর</a:t>
            </a:r>
            <a:endParaRPr lang="en-US" sz="7200" b="1" dirty="0">
              <a:solidFill>
                <a:schemeClr val="bg1"/>
              </a:solidFill>
              <a:latin typeface="NikoshB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122177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9797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ageCurlDouble"/>
        <p:sndAc>
          <p:stSnd>
            <p:snd r:embed="rId2" name="chimes.wav"/>
          </p:stSnd>
        </p:sndAc>
      </p:transition>
    </mc:Choice>
    <mc:Fallback>
      <p:transition spd="slow" advClick="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69" y="0"/>
            <a:ext cx="12192000" cy="132343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bg1"/>
                </a:solidFill>
                <a:latin typeface="NikoshBAN"/>
              </a:rPr>
              <a:t>নিচের</a:t>
            </a:r>
            <a:r>
              <a:rPr lang="en-US" sz="8000" b="1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8000" b="1" dirty="0" smtClean="0">
                <a:solidFill>
                  <a:schemeClr val="bg1"/>
                </a:solidFill>
                <a:latin typeface="NikoshBAN"/>
              </a:rPr>
              <a:t>চিত্রগুলো</a:t>
            </a:r>
            <a:r>
              <a:rPr lang="en-US" sz="8000" b="1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8000" b="1" dirty="0" smtClean="0">
                <a:solidFill>
                  <a:schemeClr val="bg1"/>
                </a:solidFill>
                <a:latin typeface="NikoshBAN"/>
              </a:rPr>
              <a:t>লক্ষ্য</a:t>
            </a:r>
            <a:r>
              <a:rPr lang="en-US" sz="8000" b="1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8000" b="1" dirty="0" smtClean="0">
                <a:solidFill>
                  <a:schemeClr val="bg1"/>
                </a:solidFill>
                <a:latin typeface="NikoshBAN"/>
              </a:rPr>
              <a:t>কর</a:t>
            </a:r>
            <a:endParaRPr lang="en-US" sz="8000" b="1" dirty="0">
              <a:solidFill>
                <a:schemeClr val="bg1"/>
              </a:solidFill>
              <a:latin typeface="NikoshB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3669" y="0"/>
            <a:ext cx="12205669" cy="6858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525" y="1716258"/>
            <a:ext cx="5055703" cy="469935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0289" y="1716258"/>
            <a:ext cx="4791502" cy="469935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" y="-91440"/>
            <a:ext cx="12251389" cy="696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7654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ageCurlDouble"/>
        <p:sndAc>
          <p:stSnd>
            <p:snd r:embed="rId2" name="chimes.wav"/>
          </p:stSnd>
        </p:sndAc>
      </p:transition>
    </mc:Choice>
    <mc:Fallback>
      <p:transition spd="slow" advClick="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159</Words>
  <Application>Microsoft Office PowerPoint</Application>
  <PresentationFormat>Widescreen</PresentationFormat>
  <Paragraphs>96</Paragraphs>
  <Slides>25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NikoshBAN</vt:lpstr>
      <vt:lpstr>SolaimanLipi</vt:lpstr>
      <vt:lpstr>SutonnyMJ</vt:lpstr>
      <vt:lpstr>Times New Roman</vt:lpstr>
      <vt:lpstr>Vrinda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পাঠ পরিচিতি</vt:lpstr>
      <vt:lpstr>শিখনফল</vt:lpstr>
      <vt:lpstr>PowerPoint Presentation</vt:lpstr>
      <vt:lpstr>PowerPoint Presentation</vt:lpstr>
      <vt:lpstr>PowerPoint Presentation</vt:lpstr>
      <vt:lpstr>PowerPoint Presentation</vt:lpstr>
      <vt:lpstr>পাঠ ঘোষণা</vt:lpstr>
      <vt:lpstr>PowerPoint Presentation</vt:lpstr>
      <vt:lpstr>প্রাকৃতিক তেজস্ক্রিয়তা</vt:lpstr>
      <vt:lpstr>প্রাকৃতিক তেজস্ক্রিয়তা</vt:lpstr>
      <vt:lpstr>কৃত্রিম তেজস্ক্রিয়তা</vt:lpstr>
      <vt:lpstr>তেজস্ক্রিয়তার ব্যবহার</vt:lpstr>
      <vt:lpstr>PowerPoint Presentation</vt:lpstr>
      <vt:lpstr>তেজস্ক্রিয় রশ্মির ধর্ম</vt:lpstr>
      <vt:lpstr>PowerPoint Presentation</vt:lpstr>
      <vt:lpstr>PowerPoint Presentation</vt:lpstr>
      <vt:lpstr>PowerPoint Presentation</vt:lpstr>
      <vt:lpstr>দলীয় কাজ</vt:lpstr>
      <vt:lpstr>    দলীয় কাজ </vt:lpstr>
      <vt:lpstr>  মূল্যায়ন</vt:lpstr>
      <vt:lpstr>ASSIGNMENT</vt:lpstr>
      <vt:lpstr>সমাপ্তী ঘোষণা ও ধন্যবাদ জ্ঞাপন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SHYMAL CHANDRA SAHA</dc:creator>
  <cp:lastModifiedBy>SHYMAL CHANDRA SAHA</cp:lastModifiedBy>
  <cp:revision>15</cp:revision>
  <dcterms:created xsi:type="dcterms:W3CDTF">2020-12-02T08:27:42Z</dcterms:created>
  <dcterms:modified xsi:type="dcterms:W3CDTF">2020-12-02T11:07:53Z</dcterms:modified>
</cp:coreProperties>
</file>