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73" r:id="rId2"/>
    <p:sldId id="274" r:id="rId3"/>
    <p:sldId id="275" r:id="rId4"/>
    <p:sldId id="261" r:id="rId5"/>
    <p:sldId id="262" r:id="rId6"/>
    <p:sldId id="256" r:id="rId7"/>
    <p:sldId id="270" r:id="rId8"/>
    <p:sldId id="269" r:id="rId9"/>
    <p:sldId id="271" r:id="rId10"/>
    <p:sldId id="26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E462C-74C5-4294-92DE-66C2486EEB3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F0FD4-EC30-40B7-B5A1-38C1CDF8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6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7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9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1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77B0-1098-46E1-8AED-B1E813ABC571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7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8053" y="558097"/>
            <a:ext cx="498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/>
                </a:solidFill>
              </a:rPr>
              <a:t>বাড়ির</a:t>
            </a:r>
            <a:r>
              <a:rPr lang="en-US" sz="4000" b="1" dirty="0" smtClean="0">
                <a:solidFill>
                  <a:schemeClr val="accent5"/>
                </a:solidFill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</a:rPr>
              <a:t>কাজ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18" y="1593273"/>
            <a:ext cx="10016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১।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অন্যান্য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বিষয়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অপরিবর্তিত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অবস্থায়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X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দ্রব্যের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দাম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১০টাকা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থেকে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বৃদ্ধি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পেয়ে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১৫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টাকা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হওয়ায়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X-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দ্রব্যের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যোগান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১০০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একক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থেকে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বৃদ্ধি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পেয়ে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২০০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একক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অন্যদিকে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Y-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দ্রব্যের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দাম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স্থির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অবস্থায়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উপকরণের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দাম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কমায়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Y-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দ্রব্যের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যোগান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১০০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থেকে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বৃদ্ধি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পেয়ে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২০০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একক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। 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891" y="3726873"/>
            <a:ext cx="1032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ক) </a:t>
            </a:r>
            <a:r>
              <a:rPr lang="en-US" sz="2800" b="1" dirty="0" err="1" smtClean="0">
                <a:solidFill>
                  <a:srgbClr val="00B050"/>
                </a:solidFill>
              </a:rPr>
              <a:t>উদ্দীপকে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কোন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দ্রব্যের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ক্ষেত্রে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যোগান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বিধিটি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প্রতিফলিত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হয়েছে?চিত্রসহ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ব্যাখ্যা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খ) X ও Y- </a:t>
            </a:r>
            <a:r>
              <a:rPr lang="en-US" sz="2800" b="1" dirty="0" err="1" smtClean="0">
                <a:solidFill>
                  <a:srgbClr val="0070C0"/>
                </a:solidFill>
              </a:rPr>
              <a:t>দ্রব্যের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ক্ষেত্রে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যোগানের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ধারণা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প্রতিফলিত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হয়েছে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তা</a:t>
            </a:r>
            <a:r>
              <a:rPr lang="en-US" sz="2800" b="1" dirty="0" err="1" smtClean="0">
                <a:solidFill>
                  <a:srgbClr val="0070C0"/>
                </a:solidFill>
              </a:rPr>
              <a:t>দের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মধ্যে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পার্থক্য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চিহ্নিত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কর</a:t>
            </a:r>
            <a:r>
              <a:rPr lang="en-US" sz="2800" b="1" dirty="0" smtClean="0">
                <a:solidFill>
                  <a:srgbClr val="0070C0"/>
                </a:solidFill>
              </a:rPr>
              <a:t>।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84218" y="1108363"/>
            <a:ext cx="7855527" cy="415636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chemeClr val="accent2">
                    <a:lumMod val="50000"/>
                  </a:schemeClr>
                </a:solidFill>
              </a:rPr>
              <a:t>ধন্যবাদ</a:t>
            </a:r>
            <a:endParaRPr lang="en-US" sz="19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5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52579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55053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55053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D582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 ১১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41064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793" y="2229394"/>
            <a:ext cx="9936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বাংলাদেশ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সরকার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এবং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WHO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প্রদত্ত নির্দেশনা মেনে চলি। নিজে সুস্থ্য থাকি, আমাদের পরিবারকে সুস্থ্য রাখি এবং দেশের মানুষকে নিরাপদে থাকতে সহায়তা করি।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7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468" y="453662"/>
            <a:ext cx="292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474" y="2762596"/>
            <a:ext cx="947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সংকোচন-প্রসারণের ধারণা ব্যাখ্যা  করতে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990" y="1638907"/>
            <a:ext cx="487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এ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পাঠ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শেষে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474" y="3543517"/>
            <a:ext cx="848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হ্রাস-বৃদ্ধির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ব্যাখ্যা  করতে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102" y="1038300"/>
            <a:ext cx="618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যোগানের</a:t>
            </a:r>
            <a:r>
              <a:rPr lang="bn-IN" sz="3200" b="1" dirty="0" smtClean="0">
                <a:solidFill>
                  <a:srgbClr val="00B050"/>
                </a:solidFill>
              </a:rPr>
              <a:t> সংকোচ</a:t>
            </a:r>
            <a:r>
              <a:rPr lang="en-US" sz="3200" b="1" dirty="0" smtClean="0">
                <a:solidFill>
                  <a:srgbClr val="00B050"/>
                </a:solidFill>
              </a:rPr>
              <a:t>ন</a:t>
            </a:r>
            <a:r>
              <a:rPr lang="bn-IN" sz="3200" b="1" dirty="0" smtClean="0">
                <a:solidFill>
                  <a:srgbClr val="00B050"/>
                </a:solidFill>
              </a:rPr>
              <a:t> - প্রসারণঃ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5102" y="1828801"/>
            <a:ext cx="904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b="1" dirty="0" smtClean="0"/>
              <a:t>অন্যান্য অবস্থা অপরিবর্তিত থেকে বিবেচ্য দ্রব্যের দাম বৃদ্ধি পেলে </a:t>
            </a:r>
            <a:r>
              <a:rPr lang="en-US" sz="3000" b="1" dirty="0" err="1" smtClean="0"/>
              <a:t>যোগান</a:t>
            </a:r>
            <a:r>
              <a:rPr lang="bn-IN" sz="3000" b="1" dirty="0" smtClean="0"/>
              <a:t> </a:t>
            </a:r>
            <a:r>
              <a:rPr lang="en-US" sz="3000" b="1" dirty="0" err="1" smtClean="0"/>
              <a:t>বাড়ে</a:t>
            </a:r>
            <a:r>
              <a:rPr lang="bn-IN" sz="3000" b="1" dirty="0" smtClean="0"/>
              <a:t> তাকে </a:t>
            </a:r>
            <a:r>
              <a:rPr lang="en-US" sz="3000" b="1" dirty="0" err="1" smtClean="0"/>
              <a:t>যোগানের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প্রসারণ</a:t>
            </a:r>
            <a:r>
              <a:rPr lang="en-US" sz="3000" b="1" dirty="0" smtClean="0"/>
              <a:t> </a:t>
            </a:r>
            <a:r>
              <a:rPr lang="bn-IN" sz="3000" b="1" dirty="0" smtClean="0"/>
              <a:t>বলে ।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1315102" y="3218537"/>
            <a:ext cx="9004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solidFill>
                  <a:schemeClr val="accent5"/>
                </a:solidFill>
              </a:rPr>
              <a:t>অন্যান্য অবস্থা অপরিবর্তিত থেকে বিবেচ্য দ্রব্যের দাম </a:t>
            </a:r>
            <a:r>
              <a:rPr lang="bn-IN" sz="3200" b="1" dirty="0" smtClean="0">
                <a:solidFill>
                  <a:schemeClr val="accent5"/>
                </a:solidFill>
              </a:rPr>
              <a:t>হ্রাস </a:t>
            </a:r>
            <a:r>
              <a:rPr lang="bn-IN" sz="3200" b="1" dirty="0">
                <a:solidFill>
                  <a:schemeClr val="accent5"/>
                </a:solidFill>
              </a:rPr>
              <a:t>পেলে </a:t>
            </a:r>
            <a:r>
              <a:rPr lang="en-US" sz="3200" b="1" dirty="0" err="1" smtClean="0">
                <a:solidFill>
                  <a:schemeClr val="accent5"/>
                </a:solidFill>
              </a:rPr>
              <a:t>যোগান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কমে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bn-IN" sz="3200" b="1" dirty="0" smtClean="0">
                <a:solidFill>
                  <a:schemeClr val="accent5"/>
                </a:solidFill>
              </a:rPr>
              <a:t>তাকে </a:t>
            </a:r>
            <a:r>
              <a:rPr lang="en-US" sz="3200" b="1" dirty="0" err="1" smtClean="0">
                <a:solidFill>
                  <a:schemeClr val="accent5"/>
                </a:solidFill>
              </a:rPr>
              <a:t>যোগানের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সংকোচন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bn-IN" sz="3200" b="1" dirty="0" smtClean="0">
                <a:solidFill>
                  <a:schemeClr val="accent5"/>
                </a:solidFill>
              </a:rPr>
              <a:t>বলে ।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5102" y="4793672"/>
            <a:ext cx="9158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</a:rPr>
              <a:t>লক্ষ্যনীয় বিষয়ঃ 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যোগানের</a:t>
            </a:r>
            <a:r>
              <a:rPr lang="bn-IN" sz="2800" b="1" dirty="0" smtClean="0">
                <a:solidFill>
                  <a:srgbClr val="7030A0"/>
                </a:solidFill>
              </a:rPr>
              <a:t> সংকোচ</a:t>
            </a:r>
            <a:r>
              <a:rPr lang="en-US" sz="2800" b="1" dirty="0" smtClean="0">
                <a:solidFill>
                  <a:srgbClr val="7030A0"/>
                </a:solidFill>
              </a:rPr>
              <a:t>ন</a:t>
            </a:r>
            <a:r>
              <a:rPr lang="bn-IN" sz="2800" b="1" dirty="0" smtClean="0">
                <a:solidFill>
                  <a:srgbClr val="7030A0"/>
                </a:solidFill>
              </a:rPr>
              <a:t> – প্রসারণ ব্যাখ্যায় বিবেচ্য দ্রব্যের দামের পরিবর্তনের সাথে </a:t>
            </a:r>
            <a:r>
              <a:rPr lang="en-US" sz="2800" b="1" dirty="0" err="1" smtClean="0">
                <a:solidFill>
                  <a:srgbClr val="7030A0"/>
                </a:solidFill>
              </a:rPr>
              <a:t>যোগানের</a:t>
            </a:r>
            <a:r>
              <a:rPr lang="bn-IN" sz="2800" b="1" dirty="0" smtClean="0">
                <a:solidFill>
                  <a:srgbClr val="7030A0"/>
                </a:solidFill>
              </a:rPr>
              <a:t> পরিবর্তন বিবেচনা করা হয় ।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484909"/>
            <a:ext cx="439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5"/>
                </a:solidFill>
              </a:rPr>
              <a:t>চিত্রের সাহায্যে ব্যাখ্যাঃ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82725" y="3925830"/>
            <a:ext cx="296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যোগানের</a:t>
            </a:r>
            <a:r>
              <a:rPr lang="bn-IN" sz="2800" b="1" dirty="0" smtClean="0">
                <a:solidFill>
                  <a:schemeClr val="accent5"/>
                </a:solidFill>
              </a:rPr>
              <a:t> সংকোচন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374" y="5154505"/>
            <a:ext cx="89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41352" y="4938793"/>
            <a:ext cx="39356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41352" y="1481271"/>
            <a:ext cx="0" cy="3457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20870" y="2520943"/>
            <a:ext cx="0" cy="24178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2650" y="3344572"/>
            <a:ext cx="0" cy="160716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41350" y="3347644"/>
            <a:ext cx="19913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3634" y="4189334"/>
            <a:ext cx="10624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36937" y="2531053"/>
            <a:ext cx="296979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85643" y="5154505"/>
            <a:ext cx="66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0072" y="1408006"/>
            <a:ext cx="66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168" y="3647019"/>
            <a:ext cx="66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8266" y="1977371"/>
            <a:ext cx="60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7850" y="2818161"/>
            <a:ext cx="66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368" y="4336101"/>
            <a:ext cx="66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897659" y="2401043"/>
                <a:ext cx="1437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15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59" y="2401043"/>
                <a:ext cx="1437904" cy="523220"/>
              </a:xfrm>
              <a:prstGeom prst="rect">
                <a:avLst/>
              </a:prstGeom>
              <a:blipFill>
                <a:blip r:embed="rId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911472" y="3121241"/>
                <a:ext cx="1354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10</a:t>
                </a:r>
                <a:endParaRPr lang="en-US" sz="28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72" y="3121241"/>
                <a:ext cx="1354672" cy="523220"/>
              </a:xfrm>
              <a:prstGeom prst="rect">
                <a:avLst/>
              </a:prstGeom>
              <a:blipFill>
                <a:blip r:embed="rId3"/>
                <a:stretch>
                  <a:fillRect t="-10465" r="-270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870225" y="3965836"/>
                <a:ext cx="128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</a:rPr>
                  <a:t>5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25" y="3965836"/>
                <a:ext cx="1284567" cy="523220"/>
              </a:xfrm>
              <a:prstGeom prst="rect">
                <a:avLst/>
              </a:prstGeom>
              <a:blipFill>
                <a:blip r:embed="rId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 rot="20007013">
                <a:off x="4266144" y="5087988"/>
                <a:ext cx="1372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20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07013">
                <a:off x="4266144" y="5087988"/>
                <a:ext cx="1372403" cy="523220"/>
              </a:xfrm>
              <a:prstGeom prst="rect">
                <a:avLst/>
              </a:prstGeom>
              <a:blipFill>
                <a:blip r:embed="rId5"/>
                <a:stretch>
                  <a:fillRect t="-7263" r="-9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 rot="20163987">
                <a:off x="5609817" y="5135772"/>
                <a:ext cx="13164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=40</a:t>
                </a:r>
                <a:endParaRPr lang="en-US" sz="28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63987">
                <a:off x="5609817" y="5135772"/>
                <a:ext cx="1316415" cy="523220"/>
              </a:xfrm>
              <a:prstGeom prst="rect">
                <a:avLst/>
              </a:prstGeom>
              <a:blipFill>
                <a:blip r:embed="rId6"/>
                <a:stretch>
                  <a:fillRect t="-2395" r="-858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432033" y="1500301"/>
                <a:ext cx="669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33" y="1500301"/>
                <a:ext cx="6695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 rot="20189728">
                <a:off x="6501089" y="5087989"/>
                <a:ext cx="1394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</a:rPr>
                  <a:t>60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89728">
                <a:off x="6501089" y="5087989"/>
                <a:ext cx="1394239" cy="523220"/>
              </a:xfrm>
              <a:prstGeom prst="rect">
                <a:avLst/>
              </a:prstGeom>
              <a:blipFill>
                <a:blip r:embed="rId8"/>
                <a:stretch>
                  <a:fillRect t="-6433" r="-7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267092" y="4165891"/>
            <a:ext cx="0" cy="7858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72545" y="2693545"/>
            <a:ext cx="0" cy="516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387036" y="4593574"/>
            <a:ext cx="669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72545" y="3517176"/>
            <a:ext cx="0" cy="554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23566" y="4593574"/>
            <a:ext cx="7679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55668" y="3118265"/>
            <a:ext cx="24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যোগানের</a:t>
            </a:r>
            <a:r>
              <a:rPr lang="bn-IN" sz="2800" b="1" dirty="0" smtClean="0">
                <a:solidFill>
                  <a:schemeClr val="accent2"/>
                </a:solidFill>
              </a:rPr>
              <a:t> প্রসারণ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9215" y="5754479"/>
            <a:ext cx="299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যোগানের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পরিমাণ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6669" y="1732277"/>
            <a:ext cx="615553" cy="2919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দাম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973165" y="2119743"/>
            <a:ext cx="2719942" cy="230122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898266" y="3349101"/>
            <a:ext cx="6081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1"/>
          </p:cNvCxnSpPr>
          <p:nvPr/>
        </p:nvCxnSpPr>
        <p:spPr>
          <a:xfrm>
            <a:off x="5897850" y="4165891"/>
            <a:ext cx="1684875" cy="21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7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625" y="1169619"/>
            <a:ext cx="5251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যোগানের</a:t>
            </a:r>
            <a:r>
              <a:rPr lang="bn-IN" sz="3200" b="1" dirty="0" smtClean="0">
                <a:solidFill>
                  <a:srgbClr val="00B050"/>
                </a:solidFill>
              </a:rPr>
              <a:t> হ্রাস - বৃদ্ধিঃ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385" y="2092037"/>
            <a:ext cx="954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b="1" dirty="0">
                <a:solidFill>
                  <a:schemeClr val="accent5"/>
                </a:solidFill>
              </a:rPr>
              <a:t>বিবেচ্য দ্রব্যের দাম </a:t>
            </a:r>
            <a:r>
              <a:rPr lang="bn-IN" sz="3000" b="1" dirty="0" smtClean="0">
                <a:solidFill>
                  <a:schemeClr val="accent5"/>
                </a:solidFill>
              </a:rPr>
              <a:t>স্থির থেকে অন্যান্য অবস্থার (</a:t>
            </a:r>
            <a:r>
              <a:rPr lang="en-US" sz="3000" b="1" dirty="0" err="1" smtClean="0">
                <a:solidFill>
                  <a:schemeClr val="accent5"/>
                </a:solidFill>
              </a:rPr>
              <a:t>প্রযুক্তি</a:t>
            </a:r>
            <a:r>
              <a:rPr lang="bn-IN" sz="3000" b="1" dirty="0" smtClean="0">
                <a:solidFill>
                  <a:schemeClr val="accent5"/>
                </a:solidFill>
              </a:rPr>
              <a:t>,</a:t>
            </a:r>
            <a:r>
              <a:rPr lang="en-US" sz="3000" b="1" dirty="0" smtClean="0">
                <a:solidFill>
                  <a:schemeClr val="accent5"/>
                </a:solidFill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</a:rPr>
              <a:t>উপকরণের</a:t>
            </a:r>
            <a:r>
              <a:rPr lang="en-US" sz="3000" b="1" dirty="0" smtClean="0">
                <a:solidFill>
                  <a:schemeClr val="accent5"/>
                </a:solidFill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</a:rPr>
              <a:t>দাম</a:t>
            </a:r>
            <a:r>
              <a:rPr lang="bn-IN" sz="3000" b="1" dirty="0" smtClean="0">
                <a:solidFill>
                  <a:schemeClr val="accent5"/>
                </a:solidFill>
              </a:rPr>
              <a:t> ইত্যাদি) পরিবর্তনের কারণে </a:t>
            </a:r>
            <a:r>
              <a:rPr lang="en-US" sz="3000" b="1" dirty="0" err="1" smtClean="0">
                <a:solidFill>
                  <a:schemeClr val="accent5"/>
                </a:solidFill>
              </a:rPr>
              <a:t>যোগান</a:t>
            </a:r>
            <a:r>
              <a:rPr lang="bn-IN" sz="3000" b="1" dirty="0" smtClean="0">
                <a:solidFill>
                  <a:schemeClr val="accent5"/>
                </a:solidFill>
              </a:rPr>
              <a:t> বেড়ে গেলে তাকে </a:t>
            </a:r>
            <a:r>
              <a:rPr lang="en-US" sz="3000" b="1" dirty="0" err="1" smtClean="0">
                <a:solidFill>
                  <a:schemeClr val="accent5"/>
                </a:solidFill>
              </a:rPr>
              <a:t>যোগানের</a:t>
            </a:r>
            <a:r>
              <a:rPr lang="bn-IN" sz="3000" b="1" dirty="0" smtClean="0">
                <a:solidFill>
                  <a:schemeClr val="accent5"/>
                </a:solidFill>
              </a:rPr>
              <a:t> বৃদ্ধি বলে ।</a:t>
            </a:r>
            <a:endParaRPr lang="en-US" sz="30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964" y="4682836"/>
            <a:ext cx="961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</a:rPr>
              <a:t>লক্ষ্যনীয় বিষয়ঃ </a:t>
            </a:r>
          </a:p>
          <a:p>
            <a:r>
              <a:rPr lang="en-US" sz="2800" b="1" dirty="0" err="1" smtClean="0">
                <a:solidFill>
                  <a:schemeClr val="accent2"/>
                </a:solidFill>
              </a:rPr>
              <a:t>যোগানের</a:t>
            </a:r>
            <a:r>
              <a:rPr lang="bn-IN" sz="2800" b="1" dirty="0" smtClean="0">
                <a:solidFill>
                  <a:schemeClr val="accent2"/>
                </a:solidFill>
              </a:rPr>
              <a:t> হ্রাস– বৃদ্ধি ব্যাখ্যায় অন্যান্য অবস্থার পরিবর্তনের সাথে </a:t>
            </a:r>
            <a:r>
              <a:rPr lang="en-US" sz="2800" b="1" dirty="0" err="1" smtClean="0">
                <a:solidFill>
                  <a:schemeClr val="accent2"/>
                </a:solidFill>
              </a:rPr>
              <a:t>যোগানের</a:t>
            </a:r>
            <a:r>
              <a:rPr lang="bn-IN" sz="2800" b="1" dirty="0" smtClean="0">
                <a:solidFill>
                  <a:schemeClr val="accent2"/>
                </a:solidFill>
              </a:rPr>
              <a:t> পরিবর্তন বিবেচনা করা হয় ।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625" y="3445343"/>
            <a:ext cx="954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b="1" dirty="0"/>
              <a:t>বিবেচ্য দ্রব্যের দাম </a:t>
            </a:r>
            <a:r>
              <a:rPr lang="bn-IN" sz="3000" b="1" dirty="0" smtClean="0"/>
              <a:t>স্থির থেকে অন্যান্য অবস্থার (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উপকরণের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দাম</a:t>
            </a:r>
            <a:r>
              <a:rPr lang="bn-IN" sz="3000" b="1" dirty="0" smtClean="0"/>
              <a:t>, </a:t>
            </a:r>
            <a:r>
              <a:rPr lang="en-US" sz="3000" b="1" dirty="0" err="1" smtClean="0"/>
              <a:t>প্রযুক্তি</a:t>
            </a:r>
            <a:r>
              <a:rPr lang="bn-IN" sz="3000" b="1" dirty="0" smtClean="0"/>
              <a:t> ইত্যাদি ) পরিবর্তনের কারণে </a:t>
            </a:r>
            <a:r>
              <a:rPr lang="en-US" sz="3000" b="1" dirty="0" err="1" smtClean="0"/>
              <a:t>যোগান</a:t>
            </a:r>
            <a:r>
              <a:rPr lang="bn-IN" sz="3000" b="1" dirty="0" smtClean="0"/>
              <a:t> কমে গেলে তাকে </a:t>
            </a:r>
            <a:r>
              <a:rPr lang="en-US" sz="3000" b="1" dirty="0" err="1" smtClean="0"/>
              <a:t>যোগানের</a:t>
            </a:r>
            <a:r>
              <a:rPr lang="bn-IN" sz="3000" b="1" dirty="0" smtClean="0"/>
              <a:t> হ্রাস বলে ।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371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073" y="471182"/>
            <a:ext cx="437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5"/>
                </a:solidFill>
              </a:rPr>
              <a:t>চিত্রের সাহায্যে ব্যাখ্যাঃ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27018" y="5112327"/>
            <a:ext cx="3602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427018" y="1565563"/>
            <a:ext cx="0" cy="3546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27018" y="3299577"/>
            <a:ext cx="111529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42315" y="3299577"/>
            <a:ext cx="0" cy="18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12150" y="3299572"/>
            <a:ext cx="0" cy="1812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3692" y="132848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667" y="511232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O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0457" y="527812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9837" y="276863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45087" y="281352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40435" y="4273460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35" y="4273460"/>
                <a:ext cx="45730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60243" y="1986049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43" y="1986049"/>
                <a:ext cx="45730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454758" y="4016246"/>
            <a:ext cx="55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6425" y="3161072"/>
                <a:ext cx="4534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5" y="3161072"/>
                <a:ext cx="45345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29099" y="1633150"/>
                <a:ext cx="3931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99" y="1633150"/>
                <a:ext cx="39318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1849" y="5278129"/>
                <a:ext cx="508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849" y="5278129"/>
                <a:ext cx="50860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96277" y="5278129"/>
                <a:ext cx="508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77" y="5278129"/>
                <a:ext cx="50860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680974" y="4595020"/>
            <a:ext cx="758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20982" y="5846618"/>
            <a:ext cx="268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যোগানের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পরিমাণ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84" y="2216552"/>
            <a:ext cx="615553" cy="23107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দাম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563093" y="3299572"/>
            <a:ext cx="98147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66020" y="4934454"/>
            <a:ext cx="3602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66020" y="1387690"/>
            <a:ext cx="0" cy="3546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66020" y="3123894"/>
            <a:ext cx="20920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81317" y="3121704"/>
            <a:ext cx="0" cy="18127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551152" y="3121699"/>
            <a:ext cx="0" cy="1812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80669" y="493444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O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31836" y="501867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77065" y="259037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240778" y="263713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03460" y="3998172"/>
                <a:ext cx="46160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460" y="3998172"/>
                <a:ext cx="46160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74214" y="1872090"/>
                <a:ext cx="4428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214" y="1872090"/>
                <a:ext cx="44287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160171" y="417552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45427" y="2983199"/>
                <a:ext cx="4534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27" y="2983199"/>
                <a:ext cx="45345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458694" y="2280323"/>
                <a:ext cx="3901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94" y="2280323"/>
                <a:ext cx="39017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445017" y="5064840"/>
                <a:ext cx="508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017" y="5064840"/>
                <a:ext cx="50860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19093" y="5031518"/>
                <a:ext cx="508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093" y="5031518"/>
                <a:ext cx="50860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7657983" y="4417147"/>
            <a:ext cx="8239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659984" y="5668745"/>
            <a:ext cx="268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যোগানের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পরিমাণ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88403" y="1494258"/>
            <a:ext cx="615553" cy="23107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দাম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38441" y="116309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9527" y="2141029"/>
            <a:ext cx="1995145" cy="18870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52267" y="2418124"/>
            <a:ext cx="1995145" cy="18870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426039" y="2293429"/>
            <a:ext cx="1995145" cy="18870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622474" y="2113314"/>
            <a:ext cx="1995145" cy="18870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9837" y="138769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(I)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3899" y="1163098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(II)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1" grpId="0"/>
      <p:bldP spid="24" grpId="0"/>
      <p:bldP spid="25" grpId="0"/>
      <p:bldP spid="26" grpId="0"/>
      <p:bldP spid="27" grpId="0"/>
      <p:bldP spid="28" grpId="0"/>
      <p:bldP spid="28" grpId="1"/>
      <p:bldP spid="29" grpId="0"/>
      <p:bldP spid="29" grpId="1"/>
      <p:bldP spid="3" grpId="0"/>
      <p:bldP spid="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341</Words>
  <Application>Microsoft Office PowerPoint</Application>
  <PresentationFormat>Widescreen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Trebuchet MS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Shahadat Bhuiyan</cp:lastModifiedBy>
  <cp:revision>160</cp:revision>
  <dcterms:created xsi:type="dcterms:W3CDTF">2020-05-21T19:04:36Z</dcterms:created>
  <dcterms:modified xsi:type="dcterms:W3CDTF">2020-12-19T11:16:06Z</dcterms:modified>
</cp:coreProperties>
</file>