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FEB53-7E54-428E-A672-2626F8BC8740}" type="datetimeFigureOut">
              <a:rPr lang="en-US" smtClean="0"/>
              <a:t>20-Dec-20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21AF7-D7FF-4F5F-B777-5C43E4CA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0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18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56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88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85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77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68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87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0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49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673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51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52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55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47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87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58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95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56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56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1AF7-D7FF-4F5F-B777-5C43E4CAB3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4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DE3EF0D-5901-45A9-93F2-B10C8209E0B1}" type="datetimeFigureOut">
              <a:rPr lang="en-US" smtClean="0"/>
              <a:t>20-Dec-20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FC6CA9-69AD-4798-BF42-5FE40EE5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0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DE3EF0D-5901-45A9-93F2-B10C8209E0B1}" type="datetimeFigureOut">
              <a:rPr lang="en-US" smtClean="0"/>
              <a:t>20-Dec-20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FC6CA9-69AD-4798-BF42-5FE40EE5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49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DE3EF0D-5901-45A9-93F2-B10C8209E0B1}" type="datetimeFigureOut">
              <a:rPr lang="en-US" smtClean="0"/>
              <a:t>20-Dec-20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FC6CA9-69AD-4798-BF42-5FE40EE5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1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DE3EF0D-5901-45A9-93F2-B10C8209E0B1}" type="datetimeFigureOut">
              <a:rPr lang="en-US" smtClean="0"/>
              <a:t>20-Dec-20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FC6CA9-69AD-4798-BF42-5FE40EE5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4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DE3EF0D-5901-45A9-93F2-B10C8209E0B1}" type="datetimeFigureOut">
              <a:rPr lang="en-US" smtClean="0"/>
              <a:t>20-Dec-20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FC6CA9-69AD-4798-BF42-5FE40EE5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1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DE3EF0D-5901-45A9-93F2-B10C8209E0B1}" type="datetimeFigureOut">
              <a:rPr lang="en-US" smtClean="0"/>
              <a:t>20-Dec-20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FC6CA9-69AD-4798-BF42-5FE40EE5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5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DE3EF0D-5901-45A9-93F2-B10C8209E0B1}" type="datetimeFigureOut">
              <a:rPr lang="en-US" smtClean="0"/>
              <a:t>20-Dec-20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FC6CA9-69AD-4798-BF42-5FE40EE5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0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DE3EF0D-5901-45A9-93F2-B10C8209E0B1}" type="datetimeFigureOut">
              <a:rPr lang="en-US" smtClean="0"/>
              <a:t>20-Dec-20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FC6CA9-69AD-4798-BF42-5FE40EE5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2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DE3EF0D-5901-45A9-93F2-B10C8209E0B1}" type="datetimeFigureOut">
              <a:rPr lang="en-US" smtClean="0"/>
              <a:t>20-Dec-20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FC6CA9-69AD-4798-BF42-5FE40EE5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0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DE3EF0D-5901-45A9-93F2-B10C8209E0B1}" type="datetimeFigureOut">
              <a:rPr lang="en-US" smtClean="0"/>
              <a:t>20-Dec-20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FC6CA9-69AD-4798-BF42-5FE40EE5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1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DE3EF0D-5901-45A9-93F2-B10C8209E0B1}" type="datetimeFigureOut">
              <a:rPr lang="en-US" smtClean="0"/>
              <a:t>20-Dec-20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1FC6CA9-69AD-4798-BF42-5FE40EE5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9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1834"/>
            </a:avLst>
          </a:prstGeom>
          <a:gradFill>
            <a:gsLst>
              <a:gs pos="0">
                <a:srgbClr val="00B0F0"/>
              </a:gs>
              <a:gs pos="24000">
                <a:srgbClr val="FFFF00"/>
              </a:gs>
              <a:gs pos="47000">
                <a:srgbClr val="00B050"/>
              </a:gs>
              <a:gs pos="67000">
                <a:srgbClr val="FFFF00"/>
              </a:gs>
              <a:gs pos="88000">
                <a:srgbClr val="7030A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3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731520"/>
            <a:ext cx="5394960" cy="5394960"/>
          </a:xfrm>
          <a:prstGeom prst="ellipse">
            <a:avLst/>
          </a:prstGeom>
        </p:spPr>
      </p:pic>
      <p:sp>
        <p:nvSpPr>
          <p:cNvPr id="2" name="TextBox 1"/>
          <p:cNvSpPr txBox="1"/>
          <p:nvPr/>
        </p:nvSpPr>
        <p:spPr>
          <a:xfrm rot="19771718">
            <a:off x="2395025" y="3105834"/>
            <a:ext cx="6639951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শ্রেণি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504" y="374061"/>
            <a:ext cx="2365669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4036" y="5781832"/>
            <a:ext cx="8401929" cy="52322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 Unicode "/>
                <a:cs typeface="Nikosh" panose="02000000000000000000" pitchFamily="2" charset="0"/>
              </a:rPr>
              <a:t>22,23,24,25,26,27,28,29</a:t>
            </a:r>
            <a:r>
              <a:rPr lang="en-US" sz="2800" dirty="0" smtClean="0">
                <a:latin typeface="Arial Unicode "/>
                <a:cs typeface="NikoshBAN" panose="02000000000000000000" pitchFamily="2" charset="0"/>
              </a:rPr>
              <a:t> ও </a:t>
            </a:r>
            <a:r>
              <a:rPr lang="en-US" sz="2800" dirty="0" smtClean="0">
                <a:latin typeface="Arial Unicode "/>
                <a:cs typeface="Nikosh" panose="02000000000000000000" pitchFamily="2" charset="0"/>
              </a:rPr>
              <a:t>30</a:t>
            </a:r>
            <a:r>
              <a:rPr lang="en-US" sz="2800" dirty="0" smtClean="0">
                <a:latin typeface="Arial Unicode 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Arial Unicode "/>
                <a:cs typeface="NikoshBAN" panose="02000000000000000000" pitchFamily="2" charset="0"/>
              </a:rPr>
              <a:t>সংখ্যাগুলোর</a:t>
            </a:r>
            <a:r>
              <a:rPr lang="en-US" sz="2800" dirty="0" smtClean="0">
                <a:latin typeface="Arial Unicode 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Arial Unicode "/>
                <a:cs typeface="NikoshBAN" panose="02000000000000000000" pitchFamily="2" charset="0"/>
              </a:rPr>
              <a:t>মধ্যক</a:t>
            </a:r>
            <a:r>
              <a:rPr lang="en-US" sz="2800" dirty="0" smtClean="0">
                <a:latin typeface="Arial Unicode 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Arial Unicode 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Arial Unicode "/>
                <a:cs typeface="NikoshBAN" panose="02000000000000000000" pitchFamily="2" charset="0"/>
              </a:rPr>
              <a:t>? </a:t>
            </a:r>
            <a:endParaRPr lang="en-US" sz="2800" dirty="0">
              <a:latin typeface="Arial Unicode 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12"/>
          <a:stretch/>
        </p:blipFill>
        <p:spPr>
          <a:xfrm>
            <a:off x="3903714" y="1371600"/>
            <a:ext cx="3622573" cy="4114800"/>
          </a:xfrm>
          <a:prstGeom prst="flowChartPunchedCard">
            <a:avLst/>
          </a:prstGeom>
        </p:spPr>
      </p:pic>
    </p:spTree>
    <p:extLst>
      <p:ext uri="{BB962C8B-B14F-4D97-AF65-F5344CB8AC3E}">
        <p14:creationId xmlns:p14="http://schemas.microsoft.com/office/powerpoint/2010/main" val="89701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" y="3075057"/>
            <a:ext cx="10241280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শ্রেণি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34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572" y="810154"/>
            <a:ext cx="10199077" cy="120032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শ্রেণি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17452" y="3267218"/>
          <a:ext cx="10128735" cy="1783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44952"/>
                <a:gridCol w="1257360"/>
                <a:gridCol w="1346114"/>
                <a:gridCol w="1360907"/>
                <a:gridCol w="1420078"/>
                <a:gridCol w="1464456"/>
                <a:gridCol w="1434868"/>
              </a:tblGrid>
              <a:tr h="980441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 Unicode "/>
                        </a:rPr>
                        <a:t>সময়</a:t>
                      </a:r>
                      <a:r>
                        <a:rPr lang="en-US" sz="2800" dirty="0" smtClean="0">
                          <a:latin typeface="Arial Unicode "/>
                        </a:rPr>
                        <a:t>(</a:t>
                      </a:r>
                      <a:r>
                        <a:rPr lang="en-US" sz="2800" dirty="0" err="1" smtClean="0">
                          <a:latin typeface="Arial Unicode "/>
                        </a:rPr>
                        <a:t>সেকেন্ড</a:t>
                      </a:r>
                      <a:r>
                        <a:rPr lang="en-US" sz="2800" dirty="0" smtClean="0">
                          <a:latin typeface="Arial Unicode "/>
                        </a:rPr>
                        <a:t>)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30-35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+mn-ea"/>
                          <a:cs typeface="+mn-cs"/>
                        </a:rPr>
                        <a:t>36-41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42-47</a:t>
                      </a:r>
                      <a:endParaRPr lang="en-US" sz="2800" dirty="0">
                        <a:latin typeface="Arial Unicod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48-53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54-59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60-65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802639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 Unicode "/>
                        </a:rPr>
                        <a:t>গণসংখ্যা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18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25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01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462" y="810154"/>
            <a:ext cx="10199077" cy="120032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শ্রেণিবিন্যস্ত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17452" y="3267218"/>
          <a:ext cx="10128735" cy="1783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44952"/>
                <a:gridCol w="1257360"/>
                <a:gridCol w="1346114"/>
                <a:gridCol w="1360907"/>
                <a:gridCol w="1420078"/>
                <a:gridCol w="1464456"/>
                <a:gridCol w="1434868"/>
              </a:tblGrid>
              <a:tr h="980441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 Unicode "/>
                        </a:rPr>
                        <a:t>সময়</a:t>
                      </a:r>
                      <a:r>
                        <a:rPr lang="en-US" sz="2800" dirty="0" smtClean="0">
                          <a:latin typeface="Arial Unicode "/>
                        </a:rPr>
                        <a:t>(</a:t>
                      </a:r>
                      <a:r>
                        <a:rPr lang="en-US" sz="2800" dirty="0" err="1" smtClean="0">
                          <a:latin typeface="Arial Unicode "/>
                        </a:rPr>
                        <a:t>সেকেন্ড</a:t>
                      </a:r>
                      <a:r>
                        <a:rPr lang="en-US" sz="2800" dirty="0" smtClean="0">
                          <a:latin typeface="Arial Unicode "/>
                        </a:rPr>
                        <a:t>)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30-35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+mn-ea"/>
                          <a:cs typeface="+mn-cs"/>
                        </a:rPr>
                        <a:t>36-41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42-47</a:t>
                      </a:r>
                      <a:endParaRPr lang="en-US" sz="2800" dirty="0">
                        <a:latin typeface="Arial Unicod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48-53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54-59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60-65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802639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 Unicode "/>
                        </a:rPr>
                        <a:t>গণসংখ্যা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18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25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70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074" y="374059"/>
            <a:ext cx="2670564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074" y="3277771"/>
            <a:ext cx="10224914" cy="95410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Arial Unicode "/>
              </a:rPr>
              <a:t>সমস্যাঃ</a:t>
            </a:r>
            <a:r>
              <a:rPr lang="en-US" sz="2800" dirty="0" smtClean="0">
                <a:latin typeface="Arial Unicode "/>
              </a:rPr>
              <a:t> নিচের 51 </a:t>
            </a:r>
            <a:r>
              <a:rPr lang="en-US" sz="2800" dirty="0" err="1" smtClean="0">
                <a:latin typeface="Arial Unicode "/>
              </a:rPr>
              <a:t>শিক্ষার্থীর</a:t>
            </a:r>
            <a:r>
              <a:rPr lang="en-US" sz="2800" dirty="0" smtClean="0">
                <a:latin typeface="Arial Unicode "/>
              </a:rPr>
              <a:t> </a:t>
            </a:r>
            <a:r>
              <a:rPr lang="en-US" sz="2800" dirty="0" err="1" smtClean="0">
                <a:latin typeface="Arial Unicode "/>
              </a:rPr>
              <a:t>উচ্চতার</a:t>
            </a:r>
            <a:r>
              <a:rPr lang="en-US" sz="2800" dirty="0" smtClean="0">
                <a:latin typeface="Arial Unicode "/>
              </a:rPr>
              <a:t> </a:t>
            </a:r>
            <a:r>
              <a:rPr lang="en-US" sz="2800" dirty="0" err="1" smtClean="0">
                <a:latin typeface="Arial Unicode "/>
              </a:rPr>
              <a:t>গণসংখ্যা</a:t>
            </a:r>
            <a:r>
              <a:rPr lang="en-US" sz="2800" dirty="0" smtClean="0">
                <a:latin typeface="Arial Unicode "/>
              </a:rPr>
              <a:t> </a:t>
            </a:r>
            <a:r>
              <a:rPr lang="en-US" sz="2800" dirty="0" err="1" smtClean="0">
                <a:latin typeface="Arial Unicode "/>
              </a:rPr>
              <a:t>নিবেশন</a:t>
            </a:r>
            <a:r>
              <a:rPr lang="en-US" sz="2800" dirty="0" smtClean="0">
                <a:latin typeface="Arial Unicode "/>
              </a:rPr>
              <a:t> </a:t>
            </a:r>
            <a:r>
              <a:rPr lang="en-US" sz="2800" dirty="0" err="1" smtClean="0">
                <a:latin typeface="Arial Unicode "/>
              </a:rPr>
              <a:t>সারণি</a:t>
            </a:r>
            <a:r>
              <a:rPr lang="en-US" sz="2800" dirty="0" smtClean="0">
                <a:latin typeface="Arial Unicode "/>
              </a:rPr>
              <a:t> </a:t>
            </a:r>
            <a:r>
              <a:rPr lang="en-US" sz="2800" dirty="0" err="1" smtClean="0">
                <a:latin typeface="Arial Unicode "/>
              </a:rPr>
              <a:t>দেওয়া</a:t>
            </a:r>
            <a:r>
              <a:rPr lang="en-US" sz="2800" dirty="0" smtClean="0">
                <a:latin typeface="Arial Unicode "/>
              </a:rPr>
              <a:t> </a:t>
            </a:r>
            <a:r>
              <a:rPr lang="en-US" sz="2800" dirty="0" err="1" smtClean="0">
                <a:latin typeface="Arial Unicode "/>
              </a:rPr>
              <a:t>হলো</a:t>
            </a:r>
            <a:r>
              <a:rPr lang="en-US" sz="2800" dirty="0" smtClean="0">
                <a:latin typeface="Arial Unicode "/>
              </a:rPr>
              <a:t>। </a:t>
            </a:r>
            <a:r>
              <a:rPr lang="en-US" sz="2800" dirty="0" err="1" smtClean="0">
                <a:latin typeface="Arial Unicode "/>
              </a:rPr>
              <a:t>মধ্যক</a:t>
            </a:r>
            <a:r>
              <a:rPr lang="en-US" sz="2800" dirty="0" smtClean="0">
                <a:latin typeface="Arial Unicode "/>
              </a:rPr>
              <a:t> </a:t>
            </a:r>
            <a:r>
              <a:rPr lang="en-US" sz="2800" dirty="0" err="1" smtClean="0">
                <a:latin typeface="Arial Unicode "/>
              </a:rPr>
              <a:t>নির্ণয়ের</a:t>
            </a:r>
            <a:r>
              <a:rPr lang="en-US" sz="2800" dirty="0" smtClean="0">
                <a:latin typeface="Arial Unicode "/>
              </a:rPr>
              <a:t> </a:t>
            </a:r>
            <a:r>
              <a:rPr lang="en-US" sz="2800" dirty="0" err="1" smtClean="0">
                <a:latin typeface="Arial Unicode "/>
              </a:rPr>
              <a:t>সূত্রটি</a:t>
            </a:r>
            <a:r>
              <a:rPr lang="en-US" sz="2800" dirty="0" smtClean="0">
                <a:latin typeface="Arial Unicode "/>
              </a:rPr>
              <a:t> </a:t>
            </a:r>
            <a:r>
              <a:rPr lang="en-US" sz="2800" dirty="0" err="1" smtClean="0">
                <a:latin typeface="Arial Unicode "/>
              </a:rPr>
              <a:t>লিখ</a:t>
            </a:r>
            <a:r>
              <a:rPr lang="en-US" sz="2800" dirty="0" smtClean="0">
                <a:latin typeface="Arial Unicode "/>
              </a:rPr>
              <a:t>।</a:t>
            </a:r>
            <a:endParaRPr lang="en-US" sz="2800" dirty="0">
              <a:latin typeface="Arial Unicode 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79073" y="4519254"/>
          <a:ext cx="10267114" cy="1783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3450"/>
                <a:gridCol w="1350499"/>
                <a:gridCol w="1463040"/>
                <a:gridCol w="1420836"/>
                <a:gridCol w="1392702"/>
                <a:gridCol w="1322363"/>
                <a:gridCol w="1294224"/>
              </a:tblGrid>
              <a:tr h="980441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 Unicode "/>
                        </a:rPr>
                        <a:t>উচ্চতা</a:t>
                      </a:r>
                      <a:r>
                        <a:rPr lang="en-US" sz="2800" dirty="0" smtClean="0">
                          <a:latin typeface="Arial Unicode "/>
                        </a:rPr>
                        <a:t>(</a:t>
                      </a:r>
                      <a:r>
                        <a:rPr lang="en-US" sz="2800" dirty="0" err="1" smtClean="0">
                          <a:latin typeface="Arial Unicode "/>
                        </a:rPr>
                        <a:t>সে.মি</a:t>
                      </a:r>
                      <a:r>
                        <a:rPr lang="en-US" sz="2800" dirty="0" smtClean="0">
                          <a:latin typeface="Arial Unicode "/>
                        </a:rPr>
                        <a:t>.)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150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+mn-ea"/>
                          <a:cs typeface="+mn-cs"/>
                        </a:rPr>
                        <a:t>155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160</a:t>
                      </a:r>
                      <a:endParaRPr lang="en-US" sz="2800" dirty="0">
                        <a:latin typeface="Arial Unicod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165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170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175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802639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 Unicode "/>
                        </a:rPr>
                        <a:t>গণসংখ্যা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46" y="374059"/>
            <a:ext cx="3550842" cy="2743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282265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303232"/>
            <a:ext cx="10241280" cy="625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0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702126" y="2574388"/>
          <a:ext cx="2025748" cy="170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02126" y="2574388"/>
                        <a:ext cx="2025748" cy="170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95025" y="697617"/>
            <a:ext cx="6639951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04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911" y="430331"/>
            <a:ext cx="2558023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47114" y="4688055"/>
          <a:ext cx="10128735" cy="1783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44952"/>
                <a:gridCol w="1257360"/>
                <a:gridCol w="1346114"/>
                <a:gridCol w="1360907"/>
                <a:gridCol w="1420078"/>
                <a:gridCol w="1464456"/>
                <a:gridCol w="1434868"/>
              </a:tblGrid>
              <a:tr h="980441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 Unicode "/>
                        </a:rPr>
                        <a:t>ওজন</a:t>
                      </a:r>
                      <a:r>
                        <a:rPr lang="en-US" sz="2800" dirty="0" smtClean="0">
                          <a:latin typeface="Arial Unicode "/>
                        </a:rPr>
                        <a:t> (</a:t>
                      </a:r>
                      <a:r>
                        <a:rPr lang="en-US" sz="2800" dirty="0" err="1" smtClean="0">
                          <a:latin typeface="Arial Unicode "/>
                        </a:rPr>
                        <a:t>কেজি</a:t>
                      </a:r>
                      <a:r>
                        <a:rPr lang="en-US" sz="2800" dirty="0" smtClean="0">
                          <a:latin typeface="Arial Unicode "/>
                        </a:rPr>
                        <a:t>)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45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+mn-ea"/>
                          <a:cs typeface="+mn-cs"/>
                        </a:rPr>
                        <a:t>50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55</a:t>
                      </a:r>
                      <a:endParaRPr lang="en-US" sz="2800" dirty="0">
                        <a:latin typeface="Arial Unicod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60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65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70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802639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 Unicode "/>
                        </a:rPr>
                        <a:t>গণসংখ্যা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en-US" sz="2800" dirty="0">
                        <a:latin typeface="Arial Unicode 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4911" y="3398614"/>
            <a:ext cx="10185009" cy="107721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Arial Unicode "/>
                <a:cs typeface="NikoshBAN" panose="02000000000000000000" pitchFamily="2" charset="0"/>
              </a:rPr>
              <a:t>50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936" y="309489"/>
            <a:ext cx="5296611" cy="29661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180908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9105" y="359989"/>
            <a:ext cx="2064433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33" y="1384059"/>
            <a:ext cx="7666891" cy="4138090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706901" y="5613006"/>
          <a:ext cx="7620000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70000"/>
                <a:gridCol w="1270000"/>
                <a:gridCol w="1270000"/>
                <a:gridCol w="1270000"/>
                <a:gridCol w="1270000"/>
                <a:gridCol w="1270000"/>
              </a:tblGrid>
              <a:tr h="4196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১</a:t>
                      </a:r>
                      <a:endParaRPr lang="en-US" sz="2800" dirty="0">
                        <a:latin typeface="Arial Unicode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খ</a:t>
                      </a:r>
                      <a:endParaRPr lang="en-US" sz="2800" dirty="0">
                        <a:latin typeface="Arial Unicode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২</a:t>
                      </a:r>
                      <a:endParaRPr lang="en-US" sz="2800" dirty="0">
                        <a:latin typeface="Arial Unicode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খ</a:t>
                      </a:r>
                      <a:endParaRPr lang="en-US" sz="2800" dirty="0">
                        <a:latin typeface="Arial Unicode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৩</a:t>
                      </a:r>
                      <a:endParaRPr lang="en-US" sz="2800" dirty="0">
                        <a:latin typeface="Arial Unicode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Unicode "/>
                        </a:rPr>
                        <a:t>ক</a:t>
                      </a:r>
                      <a:endParaRPr lang="en-US" sz="2800" dirty="0">
                        <a:latin typeface="Arial Unicode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334" y="4731266"/>
            <a:ext cx="2650525" cy="17961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33317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395" y="359988"/>
            <a:ext cx="2375143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5025" y="5579102"/>
            <a:ext cx="6639951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514350" indent="-514350" algn="ctr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নিবশনটির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3" t="13333" r="30925" b="64718"/>
          <a:stretch/>
        </p:blipFill>
        <p:spPr>
          <a:xfrm>
            <a:off x="6222052" y="690425"/>
            <a:ext cx="4742919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3" r="13119" b="33750"/>
          <a:stretch/>
        </p:blipFill>
        <p:spPr>
          <a:xfrm>
            <a:off x="438394" y="1241851"/>
            <a:ext cx="5627075" cy="3657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135009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5" y="647115"/>
            <a:ext cx="1913206" cy="21574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09" y="647115"/>
            <a:ext cx="1899140" cy="21574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8641" y="3432520"/>
            <a:ext cx="4515728" cy="1815882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মিজানুর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বেতদিঘী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ফুলবাড়ী,দিনাজপুর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71472" y="3362181"/>
            <a:ext cx="3502854" cy="2246769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১০ম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১৭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৫০মিনিট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তারিখঃ২০/১২/২০২০খ্রি.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92106" y="6166569"/>
            <a:ext cx="7645788" cy="40011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 No. 01718899478,Email: mizanurrahmanbd88@gmil.com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1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05" y="685800"/>
            <a:ext cx="8274590" cy="5486400"/>
          </a:xfrm>
          <a:prstGeom prst="ellipse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72135" y="5807073"/>
            <a:ext cx="1904808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32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756" y="458467"/>
            <a:ext cx="10596489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প্রদর্শিত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21" r="3737"/>
          <a:stretch/>
        </p:blipFill>
        <p:spPr>
          <a:xfrm>
            <a:off x="1199521" y="1663516"/>
            <a:ext cx="903095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2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014" y="491389"/>
            <a:ext cx="9449973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প্রদর্শিত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৩নং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" t="34369" r="2446" b="17877"/>
          <a:stretch/>
        </p:blipFill>
        <p:spPr>
          <a:xfrm>
            <a:off x="1190131" y="1550972"/>
            <a:ext cx="904973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0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139" y="3105835"/>
            <a:ext cx="2079722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67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870" y="556940"/>
            <a:ext cx="2670564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2225" y="2644170"/>
            <a:ext cx="5725551" cy="2246769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শ্রেণি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সংবলিত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8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5025" y="697617"/>
            <a:ext cx="6639951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ভিডিওটি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613356" y="2499488"/>
          <a:ext cx="2203288" cy="185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13356" y="2499488"/>
                        <a:ext cx="2203288" cy="185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951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538589" y="2436403"/>
          <a:ext cx="2352822" cy="1985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38589" y="2436403"/>
                        <a:ext cx="2352822" cy="1985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95025" y="697617"/>
            <a:ext cx="6639951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ভিডিওটি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57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7872" y="444398"/>
            <a:ext cx="6639951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248508" y="2677095"/>
                <a:ext cx="8932984" cy="2172967"/>
              </a:xfrm>
              <a:prstGeom prst="rect">
                <a:avLst/>
              </a:prstGeom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১। n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বিজোড়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সংখ্যা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হলে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মধ্যক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তম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পদের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মান।</m:t>
                    </m:r>
                  </m:oMath>
                </a14:m>
                <a:endParaRPr lang="en-US" sz="2800" b="0" dirty="0" smtClean="0">
                  <a:latin typeface="Arial Unicode 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২। n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জোড়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সংখ্যা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হলে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মধ্যক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তম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তম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পদের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মানের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যোগফল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 smtClean="0">
                  <a:latin typeface="Arial Unicode 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৩।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শ্রেণিবিন্যস্ত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উপাত্তের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মধ্যক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+(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𝐹𝑐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)×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h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𝑓𝑚</m:t>
                        </m:r>
                      </m:den>
                    </m:f>
                  </m:oMath>
                </a14:m>
                <a:endParaRPr lang="en-US" sz="2800" dirty="0">
                  <a:latin typeface="Arial Unicode 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508" y="2677095"/>
                <a:ext cx="8932984" cy="2172967"/>
              </a:xfrm>
              <a:prstGeom prst="rect">
                <a:avLst/>
              </a:prstGeom>
              <a:blipFill rotWithShape="0">
                <a:blip r:embed="rId3"/>
                <a:stretch>
                  <a:fillRect l="-1224" b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03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654</TotalTime>
  <Words>309</Words>
  <Application>Microsoft Office PowerPoint</Application>
  <PresentationFormat>Custom</PresentationFormat>
  <Paragraphs>122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 Unicode MS</vt:lpstr>
      <vt:lpstr>Arial</vt:lpstr>
      <vt:lpstr>Arial Unicode </vt:lpstr>
      <vt:lpstr>Calibri</vt:lpstr>
      <vt:lpstr>Calibri Light</vt:lpstr>
      <vt:lpstr>Cambria Math</vt:lpstr>
      <vt:lpstr>Nikosh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Mizanur Rahman</dc:creator>
  <cp:lastModifiedBy>Mizanur Rahman</cp:lastModifiedBy>
  <cp:revision>232</cp:revision>
  <dcterms:created xsi:type="dcterms:W3CDTF">2020-12-16T10:10:28Z</dcterms:created>
  <dcterms:modified xsi:type="dcterms:W3CDTF">2020-12-20T11:09:44Z</dcterms:modified>
</cp:coreProperties>
</file>