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CB63AF-E433-4B04-BA99-86B939D025CE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41DCAF-E032-4814-AA35-D33CD898A2CE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bn-IN" sz="6000" b="1" i="0" cap="none" spc="0" baseline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শেখ মুজিবুর রহমান </a:t>
          </a:r>
          <a:endParaRPr lang="en-US" sz="6000" b="1" i="0" cap="none" spc="0" baseline="0" dirty="0">
            <a:ln w="17780" cmpd="sng">
              <a:solidFill>
                <a:schemeClr val="accent1">
                  <a:tint val="3000"/>
                </a:schemeClr>
              </a:solidFill>
              <a:prstDash val="solid"/>
              <a:miter lim="800000"/>
            </a:ln>
            <a:solidFill>
              <a:srgbClr val="FFFF00"/>
            </a:solidFill>
            <a:effectLst>
              <a:outerShdw blurRad="55000" dist="50800" dir="5400000" algn="tl">
                <a:srgbClr val="000000">
                  <a:alpha val="33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BE930336-4C14-4C41-AE34-A28BD22AEE8D}" type="parTrans" cxnId="{08BF8034-3319-496D-A976-8EA87D31E227}">
      <dgm:prSet/>
      <dgm:spPr/>
      <dgm:t>
        <a:bodyPr/>
        <a:lstStyle/>
        <a:p>
          <a:endParaRPr lang="en-US"/>
        </a:p>
      </dgm:t>
    </dgm:pt>
    <dgm:pt modelId="{0DE35E81-6FD2-4AEE-BFC2-E46F061901D4}" type="sibTrans" cxnId="{08BF8034-3319-496D-A976-8EA87D31E227}">
      <dgm:prSet/>
      <dgm:spPr/>
      <dgm:t>
        <a:bodyPr/>
        <a:lstStyle/>
        <a:p>
          <a:endParaRPr lang="en-US"/>
        </a:p>
      </dgm:t>
    </dgm:pt>
    <dgm:pt modelId="{2148F070-81B2-4AC6-80A7-A94173A2F5EA}" type="pres">
      <dgm:prSet presAssocID="{80CB63AF-E433-4B04-BA99-86B939D025C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01CF5D-2D8A-4C56-B5FE-CE84B1F31045}" type="pres">
      <dgm:prSet presAssocID="{B641DCAF-E032-4814-AA35-D33CD898A2CE}" presName="composite" presStyleCnt="0"/>
      <dgm:spPr/>
    </dgm:pt>
    <dgm:pt modelId="{B8075AA4-6D50-4E71-A5BF-7C7E8B9458C1}" type="pres">
      <dgm:prSet presAssocID="{B641DCAF-E032-4814-AA35-D33CD898A2CE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</dgm:spPr>
      <dgm:t>
        <a:bodyPr/>
        <a:lstStyle/>
        <a:p>
          <a:endParaRPr lang="en-US"/>
        </a:p>
      </dgm:t>
    </dgm:pt>
    <dgm:pt modelId="{BE644889-120B-43C9-9431-4C758B7E3198}" type="pres">
      <dgm:prSet presAssocID="{B641DCAF-E032-4814-AA35-D33CD898A2CE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BF8034-3319-496D-A976-8EA87D31E227}" srcId="{80CB63AF-E433-4B04-BA99-86B939D025CE}" destId="{B641DCAF-E032-4814-AA35-D33CD898A2CE}" srcOrd="0" destOrd="0" parTransId="{BE930336-4C14-4C41-AE34-A28BD22AEE8D}" sibTransId="{0DE35E81-6FD2-4AEE-BFC2-E46F061901D4}"/>
    <dgm:cxn modelId="{C5D86BF1-C569-4BD9-8247-75450102B0E6}" type="presOf" srcId="{B641DCAF-E032-4814-AA35-D33CD898A2CE}" destId="{BE644889-120B-43C9-9431-4C758B7E3198}" srcOrd="0" destOrd="0" presId="urn:microsoft.com/office/officeart/2005/8/layout/vList3#2"/>
    <dgm:cxn modelId="{8C63A2B4-BC41-42E6-8C72-A79C2E1D6930}" type="presOf" srcId="{80CB63AF-E433-4B04-BA99-86B939D025CE}" destId="{2148F070-81B2-4AC6-80A7-A94173A2F5EA}" srcOrd="0" destOrd="0" presId="urn:microsoft.com/office/officeart/2005/8/layout/vList3#2"/>
    <dgm:cxn modelId="{D252A7A6-FECB-4C33-91E0-014644214AC9}" type="presParOf" srcId="{2148F070-81B2-4AC6-80A7-A94173A2F5EA}" destId="{9D01CF5D-2D8A-4C56-B5FE-CE84B1F31045}" srcOrd="0" destOrd="0" presId="urn:microsoft.com/office/officeart/2005/8/layout/vList3#2"/>
    <dgm:cxn modelId="{FF34AE9D-3D20-4DD6-869D-5F21357B55F5}" type="presParOf" srcId="{9D01CF5D-2D8A-4C56-B5FE-CE84B1F31045}" destId="{B8075AA4-6D50-4E71-A5BF-7C7E8B9458C1}" srcOrd="0" destOrd="0" presId="urn:microsoft.com/office/officeart/2005/8/layout/vList3#2"/>
    <dgm:cxn modelId="{E8FC3E7C-3E8D-494C-9E87-8B807A54BEF5}" type="presParOf" srcId="{9D01CF5D-2D8A-4C56-B5FE-CE84B1F31045}" destId="{BE644889-120B-43C9-9431-4C758B7E3198}" srcOrd="1" destOrd="0" presId="urn:microsoft.com/office/officeart/2005/8/layout/vList3#2"/>
  </dgm:cxnLst>
  <dgm:bg>
    <a:solidFill>
      <a:srgbClr val="00B05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644889-120B-43C9-9431-4C758B7E3198}">
      <dsp:nvSpPr>
        <dsp:cNvPr id="0" name=""/>
        <dsp:cNvSpPr/>
      </dsp:nvSpPr>
      <dsp:spPr>
        <a:xfrm rot="10800000">
          <a:off x="2017793" y="558"/>
          <a:ext cx="6877577" cy="1141883"/>
        </a:xfrm>
        <a:prstGeom prst="homePlate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03539" tIns="228600" rIns="426720" bIns="228600" numCol="1" spcCol="1270" anchor="ctr" anchorCtr="0">
          <a:noAutofit/>
        </a:bodyPr>
        <a:lstStyle/>
        <a:p>
          <a:pPr lvl="0" algn="ctr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6000" b="1" i="0" kern="1200" cap="none" spc="0" baseline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শেখ মুজিবুর রহমান </a:t>
          </a:r>
          <a:endParaRPr lang="en-US" sz="6000" b="1" i="0" kern="1200" cap="none" spc="0" baseline="0" dirty="0">
            <a:ln w="17780" cmpd="sng">
              <a:solidFill>
                <a:schemeClr val="accent1">
                  <a:tint val="3000"/>
                </a:schemeClr>
              </a:solidFill>
              <a:prstDash val="solid"/>
              <a:miter lim="800000"/>
            </a:ln>
            <a:solidFill>
              <a:srgbClr val="FFFF00"/>
            </a:solidFill>
            <a:effectLst>
              <a:outerShdw blurRad="55000" dist="50800" dir="5400000" algn="tl">
                <a:srgbClr val="000000">
                  <a:alpha val="33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 rot="10800000">
        <a:off x="2303264" y="558"/>
        <a:ext cx="6592106" cy="1141883"/>
      </dsp:txXfrm>
    </dsp:sp>
    <dsp:sp modelId="{B8075AA4-6D50-4E71-A5BF-7C7E8B9458C1}">
      <dsp:nvSpPr>
        <dsp:cNvPr id="0" name=""/>
        <dsp:cNvSpPr/>
      </dsp:nvSpPr>
      <dsp:spPr>
        <a:xfrm>
          <a:off x="1446851" y="558"/>
          <a:ext cx="1141883" cy="114188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83889A-0185-40C7-A5D1-71583F41FC92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9C4DB9-47BB-4A63-B504-C9DBEBFD6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003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83889A-0185-40C7-A5D1-71583F41FC92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9C4DB9-47BB-4A63-B504-C9DBEBFD6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61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83889A-0185-40C7-A5D1-71583F41FC92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9C4DB9-47BB-4A63-B504-C9DBEBFD6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649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83889A-0185-40C7-A5D1-71583F41FC92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9C4DB9-47BB-4A63-B504-C9DBEBFD6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087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83889A-0185-40C7-A5D1-71583F41FC92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9C4DB9-47BB-4A63-B504-C9DBEBFD6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099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83889A-0185-40C7-A5D1-71583F41FC92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9C4DB9-47BB-4A63-B504-C9DBEBFD6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00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83889A-0185-40C7-A5D1-71583F41FC92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9C4DB9-47BB-4A63-B504-C9DBEBFD6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4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83889A-0185-40C7-A5D1-71583F41FC92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9C4DB9-47BB-4A63-B504-C9DBEBFD6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83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83889A-0185-40C7-A5D1-71583F41FC92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9C4DB9-47BB-4A63-B504-C9DBEBFD6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338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83889A-0185-40C7-A5D1-71583F41FC92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9C4DB9-47BB-4A63-B504-C9DBEBFD6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809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83889A-0185-40C7-A5D1-71583F41FC92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9C4DB9-47BB-4A63-B504-C9DBEBFD6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370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52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446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86201" y="535568"/>
            <a:ext cx="7236212" cy="5820782"/>
            <a:chOff x="3888804" y="535568"/>
            <a:chExt cx="6881941" cy="5820782"/>
          </a:xfrm>
        </p:grpSpPr>
        <p:sp>
          <p:nvSpPr>
            <p:cNvPr id="4" name="Rectangle 3"/>
            <p:cNvSpPr/>
            <p:nvPr/>
          </p:nvSpPr>
          <p:spPr>
            <a:xfrm>
              <a:off x="7584742" y="3801805"/>
              <a:ext cx="3186003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bn-IN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বিষয়</a:t>
              </a:r>
              <a:r>
                <a:rPr lang="bn-BD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</a:t>
              </a:r>
              <a:r>
                <a:rPr lang="bn-IN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বাংলা ১ম পত্র </a:t>
              </a:r>
              <a:endPara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/>
              <a:r>
                <a:rPr lang="bn-IN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(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১ম</a:t>
              </a:r>
              <a:r>
                <a:rPr lang="bn-IN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অধিবেশন) 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/>
              <a:r>
                <a:rPr lang="bn-IN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শ্রেণি</a:t>
              </a:r>
              <a:r>
                <a:rPr lang="bn-BD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 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৮ম </a:t>
              </a:r>
              <a:r>
                <a:rPr lang="bn-BD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/>
              <a:r>
                <a:rPr lang="bn-IN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সময়</a:t>
              </a:r>
              <a:r>
                <a:rPr lang="bn-BD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</a:t>
              </a:r>
              <a:r>
                <a:rPr lang="bn-IN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৫০ মিনিট </a:t>
              </a:r>
              <a:r>
                <a:rPr lang="bn-BD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/>
              <a:r>
                <a:rPr lang="bn-IN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তারিখ</a:t>
              </a:r>
              <a:r>
                <a:rPr lang="bn-BD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</a:t>
              </a:r>
              <a:r>
                <a:rPr lang="bn-IN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১৬</a:t>
              </a:r>
              <a:r>
                <a:rPr lang="bn-BD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.০</a:t>
              </a:r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r>
                <a:rPr lang="bn-BD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১৫ খ্রিঃ  </a:t>
              </a:r>
              <a:endPara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Down Ribbon 5"/>
            <p:cNvSpPr/>
            <p:nvPr/>
          </p:nvSpPr>
          <p:spPr>
            <a:xfrm>
              <a:off x="3888804" y="535568"/>
              <a:ext cx="4109593" cy="825809"/>
            </a:xfrm>
            <a:prstGeom prst="ribbon">
              <a:avLst>
                <a:gd name="adj1" fmla="val 12709"/>
                <a:gd name="adj2" fmla="val 4844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u="sng" dirty="0" err="1" smtClean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r>
                <a:rPr lang="en-US" sz="5400" b="1" u="sng" dirty="0" smtClean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5400" b="1" u="sng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098799" y="513796"/>
            <a:ext cx="30941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4400" b="1" u="sng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bn-IN" sz="4400" b="1" u="sng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4400" b="1" u="sng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761" y="1250037"/>
            <a:ext cx="2541568" cy="249064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8236761" y="535568"/>
            <a:ext cx="26003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 u="sng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4400" b="1" u="sng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u="sng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4400" b="1" u="sng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842962" y="1571625"/>
            <a:ext cx="6415088" cy="4900612"/>
          </a:xfrm>
          <a:prstGeom prst="flowChartAlternateProcess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err="1" smtClean="0"/>
              <a:t>মোঃ</a:t>
            </a:r>
            <a:r>
              <a:rPr lang="en-US" dirty="0" smtClean="0"/>
              <a:t> </a:t>
            </a:r>
            <a:r>
              <a:rPr lang="en-US" dirty="0" err="1" smtClean="0"/>
              <a:t>মনজুরুল</a:t>
            </a:r>
            <a:r>
              <a:rPr lang="en-US" dirty="0" smtClean="0"/>
              <a:t> </a:t>
            </a:r>
            <a:r>
              <a:rPr lang="en-US" dirty="0" err="1" smtClean="0"/>
              <a:t>ইসলাম</a:t>
            </a:r>
            <a:endParaRPr lang="en-US" dirty="0" smtClean="0"/>
          </a:p>
          <a:p>
            <a:pPr algn="ctr"/>
            <a:r>
              <a:rPr lang="en-US" dirty="0" err="1" smtClean="0"/>
              <a:t>সহকারী</a:t>
            </a:r>
            <a:r>
              <a:rPr lang="en-US" dirty="0" smtClean="0"/>
              <a:t> </a:t>
            </a:r>
            <a:r>
              <a:rPr lang="en-US" dirty="0" err="1" smtClean="0"/>
              <a:t>শিক্ষক</a:t>
            </a:r>
            <a:endParaRPr lang="en-US" dirty="0" smtClean="0"/>
          </a:p>
          <a:p>
            <a:pPr algn="ctr"/>
            <a:r>
              <a:rPr lang="en-US" dirty="0" err="1" smtClean="0"/>
              <a:t>আন্ধারীঝাড়</a:t>
            </a:r>
            <a:r>
              <a:rPr lang="en-US" dirty="0" smtClean="0"/>
              <a:t> </a:t>
            </a:r>
            <a:r>
              <a:rPr lang="en-US" dirty="0" err="1" smtClean="0"/>
              <a:t>উচ্চ</a:t>
            </a:r>
            <a:r>
              <a:rPr lang="en-US" dirty="0" smtClean="0"/>
              <a:t> </a:t>
            </a:r>
            <a:r>
              <a:rPr lang="en-US" dirty="0" err="1" smtClean="0"/>
              <a:t>বিদ্যালয়</a:t>
            </a:r>
            <a:r>
              <a:rPr lang="en-US" dirty="0" smtClean="0"/>
              <a:t>।</a:t>
            </a:r>
          </a:p>
          <a:p>
            <a:pPr algn="ctr"/>
            <a:r>
              <a:rPr lang="en-US" dirty="0" err="1" smtClean="0"/>
              <a:t>কুড়িগ্রাম</a:t>
            </a:r>
            <a:r>
              <a:rPr lang="en-US" dirty="0" smtClean="0"/>
              <a:t>।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605" y="1831657"/>
            <a:ext cx="1463040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2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.pw-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6540" y="102638"/>
            <a:ext cx="12045460" cy="6652726"/>
          </a:xfrm>
          <a:prstGeom prst="rect">
            <a:avLst/>
          </a:prstGeom>
          <a:ln>
            <a:noFill/>
          </a:ln>
          <a:effectLst>
            <a:glow rad="228600">
              <a:srgbClr val="FFFFFF">
                <a:alpha val="40000"/>
              </a:srgbClr>
            </a:glow>
          </a:effectLst>
          <a:scene3d>
            <a:camera prst="orthographicFront"/>
            <a:lightRig rig="threePt" dir="t">
              <a:rot lat="0" lon="0" rev="2100000"/>
            </a:lightRig>
          </a:scene3d>
          <a:sp3d>
            <a:bevelT w="152400" h="101600" prst="slope"/>
          </a:sp3d>
        </p:spPr>
      </p:pic>
      <p:sp>
        <p:nvSpPr>
          <p:cNvPr id="3" name="TextBox 2"/>
          <p:cNvSpPr txBox="1"/>
          <p:nvPr/>
        </p:nvSpPr>
        <p:spPr>
          <a:xfrm>
            <a:off x="1491402" y="158263"/>
            <a:ext cx="101390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ভিডিওটি মনোযোগ সহকারে দেখে  </a:t>
            </a:r>
            <a:endParaRPr lang="en-US" sz="7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90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30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" grpId="0"/>
      <p:bldP spid="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9176" y="3098420"/>
            <a:ext cx="106881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latin typeface="NikoshBAN" pitchFamily="2" charset="0"/>
                <a:cs typeface="NikoshBAN" pitchFamily="2" charset="0"/>
              </a:rPr>
              <a:t>‘বাংলার ইতিহাস</a:t>
            </a:r>
            <a:r>
              <a:rPr lang="bn-IN" sz="5400" b="1" dirty="0">
                <a:latin typeface="NikoshBAN" pitchFamily="2" charset="0"/>
                <a:cs typeface="NikoshBAN" pitchFamily="2" charset="0"/>
              </a:rPr>
              <a:t> এদেশের মানুষের রক্ত দিয়ে </a:t>
            </a:r>
            <a:r>
              <a:rPr lang="bn-BD" sz="5400" b="1" dirty="0">
                <a:latin typeface="NikoshBAN" pitchFamily="2" charset="0"/>
                <a:cs typeface="NikoshBAN" pitchFamily="2" charset="0"/>
              </a:rPr>
              <a:t> রাজপথ রঞ্জিত করার ইতিহাস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’-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কথাটি </a:t>
            </a:r>
            <a:r>
              <a:rPr lang="bn-BD" sz="5400" b="1" dirty="0">
                <a:latin typeface="NikoshBAN" pitchFamily="2" charset="0"/>
                <a:cs typeface="NikoshBAN" pitchFamily="2" charset="0"/>
              </a:rPr>
              <a:t>ব্যাখ্যা 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96645" y="564133"/>
            <a:ext cx="5402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u="sng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9600" b="1" u="sng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03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1874" y="3291053"/>
            <a:ext cx="96079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১৯৫২ </a:t>
            </a:r>
            <a:r>
              <a:rPr lang="bn-IN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ভাষা আন্দোলনের প্রেক্ষাপট  </a:t>
            </a:r>
            <a:r>
              <a:rPr lang="bn-IN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 কর।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40651" y="888068"/>
            <a:ext cx="48090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u="sng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9600" b="1" u="sng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81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9166" y="1751439"/>
            <a:ext cx="111476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bn-IN" sz="4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 মুজিবুর রহমান কবে কোন সালে জন্মগ্রহণ করেন</a:t>
            </a:r>
            <a:r>
              <a:rPr lang="bn-BD" sz="4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9166" y="2582436"/>
            <a:ext cx="87014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4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 মার্চে দেয়া ভাষণটি কত মিনিটের ছিল ?</a:t>
            </a:r>
            <a:endParaRPr lang="en-US" sz="4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9166" y="3409347"/>
            <a:ext cx="100639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4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রেসকোর্স ময়দানে কত লক্ষ লোক উপস্থিত ছিল ?</a:t>
            </a:r>
            <a:endParaRPr lang="en-US" sz="4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9165" y="4240344"/>
            <a:ext cx="11147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৭মার্চের ভাষণকে কার ভাষণের সংগে তুলনা করা হয়?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95705" y="146388"/>
            <a:ext cx="343715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9600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9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9166" y="5067255"/>
            <a:ext cx="114109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স্বাধীনতাপূর্বের কত বছরের করুণ ইতিহাসের কথা ভাষণে উল্লেখ করা হয়েছে ?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69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8904" y="912353"/>
            <a:ext cx="9609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চায়</a:t>
            </a:r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ii.</a:t>
            </a:r>
            <a:r>
              <a:rPr lang="bn-IN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চায়</a:t>
            </a:r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মর্যাদাহানি </a:t>
            </a:r>
            <a:r>
              <a:rPr lang="bn-BD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36977" y="1668251"/>
            <a:ext cx="1416669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3437" y="1726406"/>
            <a:ext cx="1426606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4720" y="1684786"/>
            <a:ext cx="1426607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99834" y="1674469"/>
            <a:ext cx="1688870" cy="5847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8474" y="309926"/>
            <a:ext cx="48285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44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4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4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-  </a:t>
            </a:r>
            <a:endParaRPr lang="en-US" sz="4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0358" y="3984203"/>
            <a:ext cx="114317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আইয়ুব</a:t>
            </a:r>
            <a:r>
              <a:rPr lang="en-US" sz="40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খানের</a:t>
            </a:r>
            <a:r>
              <a:rPr lang="en-US" sz="40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পতনের</a:t>
            </a:r>
            <a:r>
              <a:rPr lang="en-US" sz="40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40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40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গণতন্ত্রের</a:t>
            </a:r>
            <a:r>
              <a:rPr lang="en-US" sz="40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প্রুতিশ্রুতি</a:t>
            </a:r>
            <a:r>
              <a:rPr lang="en-US" sz="40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দিয়েছিলেন</a:t>
            </a:r>
            <a:r>
              <a:rPr lang="en-US" sz="40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40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63428" y="4842399"/>
            <a:ext cx="2784144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4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ইয়াহিয়া</a:t>
            </a:r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9442" y="5709162"/>
            <a:ext cx="4321489" cy="707886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4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জুলফিকার</a:t>
            </a:r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ভুট্টো</a:t>
            </a:r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6564" y="4867031"/>
            <a:ext cx="3259871" cy="707886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4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মওলানা</a:t>
            </a:r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ভাসানী</a:t>
            </a:r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63428" y="5713377"/>
            <a:ext cx="3814912" cy="707886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sz="4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8474" y="2406946"/>
            <a:ext cx="81357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আইয়ুব</a:t>
            </a:r>
            <a:r>
              <a:rPr lang="en-US" sz="40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sz="40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40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মার্শাল</a:t>
            </a:r>
            <a:r>
              <a:rPr lang="en-US" sz="40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-ল’ </a:t>
            </a:r>
            <a:r>
              <a:rPr lang="en-US" sz="40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জারি</a:t>
            </a:r>
            <a:r>
              <a:rPr lang="en-US" sz="40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bn-IN" sz="40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36977" y="3180415"/>
            <a:ext cx="1658618" cy="707886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১৯৫৪</a:t>
            </a:r>
            <a:r>
              <a:rPr lang="bn-BD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76215" y="3188742"/>
            <a:ext cx="2058113" cy="707886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১৯৫৮</a:t>
            </a:r>
            <a:r>
              <a:rPr lang="bn-BD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4720" y="3196950"/>
            <a:ext cx="1788869" cy="707886"/>
          </a:xfrm>
          <a:prstGeom prst="rect">
            <a:avLst/>
          </a:prstGeom>
          <a:blipFill>
            <a:blip r:embed="rId11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১৯৫২</a:t>
            </a:r>
            <a:r>
              <a:rPr lang="bn-BD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33818" y="3196950"/>
            <a:ext cx="2098302" cy="707886"/>
          </a:xfrm>
          <a:prstGeom prst="rect">
            <a:avLst/>
          </a:prstGeom>
          <a:blipFill>
            <a:blip r:embed="rId1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১৯৬৬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58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/>
      <p:bldP spid="14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632" y="2529259"/>
            <a:ext cx="11195235" cy="378565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accent4">
                <a:lumMod val="50000"/>
              </a:schemeClr>
            </a:solidFill>
            <a:prstDash val="sysDot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8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bn-IN" sz="8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ই মার্চের ভাষণে স্বাধীনতার  পূর্বের যে পটভূমি বিবৃত হয়েছে তা ৭টি বাক্যে লিখে আনবে।</a:t>
            </a:r>
            <a:endParaRPr lang="en-US" sz="80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uble Wave 2"/>
          <p:cNvSpPr/>
          <p:nvPr/>
        </p:nvSpPr>
        <p:spPr>
          <a:xfrm>
            <a:off x="3608351" y="313373"/>
            <a:ext cx="4688378" cy="1712423"/>
          </a:xfrm>
          <a:prstGeom prst="doubleWave">
            <a:avLst>
              <a:gd name="adj1" fmla="val 9163"/>
              <a:gd name="adj2" fmla="val 341"/>
            </a:avLst>
          </a:prstGeom>
          <a:blipFill>
            <a:blip r:embed="rId2"/>
            <a:tile tx="0" ty="0" sx="100000" sy="100000" flip="none" algn="tl"/>
          </a:blipFill>
          <a:ln w="38100" cmpd="sng">
            <a:solidFill>
              <a:srgbClr val="7030A0"/>
            </a:solidFill>
            <a:prstDash val="lgDash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9600" b="1" u="sng" dirty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bn-IN" sz="9600" b="1" u="sng" dirty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9600" b="1" u="sng" dirty="0" smtClean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9600" b="1" u="sng" dirty="0">
              <a:ln w="0"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49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2384" y="1531758"/>
            <a:ext cx="966201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 শিক্ষার্থীকে </a:t>
            </a:r>
          </a:p>
          <a:p>
            <a:r>
              <a:rPr lang="bn-BD" sz="13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ধন্যবাদ </a:t>
            </a:r>
            <a:endParaRPr lang="en-US" sz="13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91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42963" y="500063"/>
            <a:ext cx="10829925" cy="484053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34038" y="1000943"/>
            <a:ext cx="959276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 শিক্ষার্থীকে</a:t>
            </a:r>
          </a:p>
          <a:p>
            <a:r>
              <a:rPr lang="bn-BD" sz="13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13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13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13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21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6" y="214313"/>
            <a:ext cx="10758486" cy="51720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6765" y="627243"/>
            <a:ext cx="1120496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8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এবারের সংগ্রাম স্বাধীনতার সংগ্রাম</a:t>
            </a:r>
            <a:endParaRPr lang="en-US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32654" y="2206449"/>
            <a:ext cx="5469767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bn-BD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শেখ মুজিবুর রহমান 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73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885" y="2106193"/>
            <a:ext cx="1190338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বঙ্গবন্ধু শেখ মুজিবুর রহমান 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</a:t>
            </a:r>
            <a:r>
              <a:rPr lang="bn-BD" sz="4400" b="1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 পরিচয় বলতে পারবে।</a:t>
            </a:r>
            <a:endParaRPr lang="en-US" sz="4400" b="1" dirty="0">
              <a:ln w="0"/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885" y="2962456"/>
            <a:ext cx="116828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ন্যাশনাল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অ্যাসেম্বলি</a:t>
            </a:r>
            <a:r>
              <a:rPr lang="bn-IN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শাসনতন্ত্র</a:t>
            </a:r>
            <a:r>
              <a:rPr lang="bn-IN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BD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ভুট্টো সাহেব</a:t>
            </a:r>
            <a:r>
              <a:rPr lang="bn-BD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ইত্যাদি 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 উল্লেখ করে বাক্য</a:t>
            </a:r>
            <a:r>
              <a:rPr lang="bn-BD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প্রয়োগ</a:t>
            </a:r>
            <a:r>
              <a:rPr lang="bn-IN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পারবে।</a:t>
            </a:r>
            <a:r>
              <a:rPr lang="bn-BD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5585" y="1382918"/>
            <a:ext cx="5190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শিক্ষার্থীরা...</a:t>
            </a:r>
            <a:endParaRPr lang="en-US" sz="48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3885" y="5792651"/>
            <a:ext cx="10470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১৯৫২ </a:t>
            </a:r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প্রেক্ষাপট ব্যাখ্যা করতে পারবে।</a:t>
            </a: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06294" y="274922"/>
            <a:ext cx="256031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6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b="1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3885" y="4433092"/>
            <a:ext cx="1122134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>
              <a:buFont typeface="Wingdings" pitchFamily="2" charset="2"/>
              <a:buChar char="v"/>
            </a:pP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‘বাংলার ইতিহাস এদেশের মানুষের রক্ত দিয়ে রাজপথ 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রঞ্জিত</a:t>
            </a:r>
            <a:endParaRPr lang="bn-IN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 ইতিহাস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একথার 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তাৎপর্য  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পারবে।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05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665" y="328613"/>
            <a:ext cx="9830669" cy="60721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09800" y="263769"/>
            <a:ext cx="79013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পরিচিতি-</a:t>
            </a:r>
            <a:r>
              <a:rPr lang="bn-BD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শেখ </a:t>
            </a:r>
            <a:r>
              <a:rPr lang="bn-BD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মুজিবুর রহমান </a:t>
            </a:r>
            <a:endParaRPr lang="en-US"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35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12345932"/>
              </p:ext>
            </p:extLst>
          </p:nvPr>
        </p:nvGraphicFramePr>
        <p:xfrm flipH="1">
          <a:off x="1141765" y="203023"/>
          <a:ext cx="10342222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entagon 2"/>
          <p:cNvSpPr/>
          <p:nvPr/>
        </p:nvSpPr>
        <p:spPr>
          <a:xfrm>
            <a:off x="689135" y="1463219"/>
            <a:ext cx="1545981" cy="930274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8050">
              <a:lnSpc>
                <a:spcPct val="90000"/>
              </a:lnSpc>
              <a:spcAft>
                <a:spcPct val="35000"/>
              </a:spcAft>
              <a:defRPr/>
            </a:pPr>
            <a:r>
              <a:rPr lang="bn-BD" sz="4800" b="1" dirty="0">
                <a:latin typeface="NikoshBAN" pitchFamily="2" charset="0"/>
                <a:cs typeface="NikoshBAN" pitchFamily="2" charset="0"/>
              </a:rPr>
              <a:t>জন্ম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667945" y="3560523"/>
            <a:ext cx="1545981" cy="1003540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8050">
              <a:lnSpc>
                <a:spcPct val="90000"/>
              </a:lnSpc>
              <a:spcAft>
                <a:spcPct val="35000"/>
              </a:spcAft>
              <a:defRPr/>
            </a:pP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াবা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Pentagon 4"/>
          <p:cNvSpPr/>
          <p:nvPr/>
        </p:nvSpPr>
        <p:spPr>
          <a:xfrm flipH="1">
            <a:off x="2213926" y="3560521"/>
            <a:ext cx="3263900" cy="1003542"/>
          </a:xfrm>
          <a:prstGeom prst="homePlat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bn-BD" sz="2800" b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শেখ </a:t>
            </a:r>
            <a:r>
              <a:rPr lang="bn-BD" sz="2800" b="1" cap="all" dirty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লুৎফর রহমান </a:t>
            </a:r>
          </a:p>
        </p:txBody>
      </p:sp>
      <p:sp>
        <p:nvSpPr>
          <p:cNvPr id="6" name="Pentagon 5"/>
          <p:cNvSpPr/>
          <p:nvPr/>
        </p:nvSpPr>
        <p:spPr>
          <a:xfrm>
            <a:off x="667943" y="4743198"/>
            <a:ext cx="1545981" cy="835447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defTabSz="2178050">
              <a:lnSpc>
                <a:spcPct val="90000"/>
              </a:lnSpc>
              <a:spcBef>
                <a:spcPts val="600"/>
              </a:spcBef>
              <a:defRPr/>
            </a:pP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ছয় দফা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Pentagon 6"/>
          <p:cNvSpPr/>
          <p:nvPr/>
        </p:nvSpPr>
        <p:spPr>
          <a:xfrm flipH="1">
            <a:off x="2263074" y="4726541"/>
            <a:ext cx="3214752" cy="835447"/>
          </a:xfrm>
          <a:prstGeom prst="homePlat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bn-IN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১৯৬৬ সালে 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667944" y="5757780"/>
            <a:ext cx="1545981" cy="838200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8050">
              <a:lnSpc>
                <a:spcPct val="90000"/>
              </a:lnSpc>
              <a:spcBef>
                <a:spcPts val="600"/>
              </a:spcBef>
              <a:defRPr/>
            </a:pP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উপাধি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Pentagon 8"/>
          <p:cNvSpPr/>
          <p:nvPr/>
        </p:nvSpPr>
        <p:spPr>
          <a:xfrm flipH="1">
            <a:off x="2249095" y="5757780"/>
            <a:ext cx="3193562" cy="838200"/>
          </a:xfrm>
          <a:prstGeom prst="homePlat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bn-BD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BD" sz="3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১৯৬৯ সালে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Pentagon 9"/>
          <p:cNvSpPr/>
          <p:nvPr/>
        </p:nvSpPr>
        <p:spPr>
          <a:xfrm flipH="1">
            <a:off x="2235116" y="1463218"/>
            <a:ext cx="3263900" cy="876304"/>
          </a:xfrm>
          <a:prstGeom prst="homePlat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১৯২০</a:t>
            </a:r>
            <a:r>
              <a:rPr lang="bn-I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খ্রিঃ</a:t>
            </a:r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১৭ মার্চ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667945" y="2503602"/>
            <a:ext cx="1545981" cy="920122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80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মা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Pentagon 11"/>
          <p:cNvSpPr/>
          <p:nvPr/>
        </p:nvSpPr>
        <p:spPr>
          <a:xfrm flipH="1">
            <a:off x="2235116" y="2503602"/>
            <a:ext cx="3263900" cy="920122"/>
          </a:xfrm>
          <a:prstGeom prst="homePlat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bn-BD" sz="36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সাহেরা </a:t>
            </a:r>
            <a:r>
              <a:rPr lang="bn-BD" sz="36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খাতুন </a:t>
            </a:r>
            <a:endParaRPr lang="en-US" sz="36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6794160" y="2520139"/>
            <a:ext cx="1545981" cy="1003540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8050">
              <a:lnSpc>
                <a:spcPct val="90000"/>
              </a:lnSpc>
              <a:spcAft>
                <a:spcPct val="35000"/>
              </a:spcAft>
              <a:defRPr/>
            </a:pPr>
            <a:r>
              <a:rPr lang="bn-BD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bn-IN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ক্তি </a:t>
            </a:r>
            <a:endParaRPr lang="en-US" sz="48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Pentagon 13"/>
          <p:cNvSpPr/>
          <p:nvPr/>
        </p:nvSpPr>
        <p:spPr>
          <a:xfrm flipH="1">
            <a:off x="8340141" y="2520137"/>
            <a:ext cx="3263900" cy="1003542"/>
          </a:xfrm>
          <a:prstGeom prst="homePlat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পাকিস্থানের কারাগার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১৯৭২,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১০জানুয়ারি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Pentagon 14"/>
          <p:cNvSpPr/>
          <p:nvPr/>
        </p:nvSpPr>
        <p:spPr>
          <a:xfrm>
            <a:off x="6838276" y="3686157"/>
            <a:ext cx="1545981" cy="835447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defTabSz="2178050">
              <a:lnSpc>
                <a:spcPct val="90000"/>
              </a:lnSpc>
              <a:spcBef>
                <a:spcPts val="600"/>
              </a:spcBef>
              <a:defRPr/>
            </a:pPr>
            <a:r>
              <a:rPr lang="bn-IN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ভাষণ</a:t>
            </a:r>
            <a:r>
              <a:rPr lang="bn-IN" sz="480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Pentagon 15"/>
          <p:cNvSpPr/>
          <p:nvPr/>
        </p:nvSpPr>
        <p:spPr>
          <a:xfrm flipH="1">
            <a:off x="8389289" y="3686157"/>
            <a:ext cx="3214752" cy="835447"/>
          </a:xfrm>
          <a:prstGeom prst="homePlat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জাতিসংঘে </a:t>
            </a:r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বাংলায়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১৯৭৪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Pentagon 16"/>
          <p:cNvSpPr/>
          <p:nvPr/>
        </p:nvSpPr>
        <p:spPr>
          <a:xfrm>
            <a:off x="6836540" y="5757780"/>
            <a:ext cx="1545981" cy="838200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8050">
              <a:lnSpc>
                <a:spcPct val="90000"/>
              </a:lnSpc>
              <a:spcAft>
                <a:spcPct val="35000"/>
              </a:spcAft>
              <a:defRPr/>
            </a:pP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নিহত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Pentagon 17"/>
          <p:cNvSpPr/>
          <p:nvPr/>
        </p:nvSpPr>
        <p:spPr>
          <a:xfrm flipH="1">
            <a:off x="8431669" y="5757780"/>
            <a:ext cx="3193562" cy="838200"/>
          </a:xfrm>
          <a:prstGeom prst="homePlat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১৯৭৫,</a:t>
            </a:r>
            <a:r>
              <a:rPr lang="en-US" sz="360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১৫ 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আগষ্ট 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Pentagon 18"/>
          <p:cNvSpPr/>
          <p:nvPr/>
        </p:nvSpPr>
        <p:spPr>
          <a:xfrm>
            <a:off x="6794160" y="1463218"/>
            <a:ext cx="1545981" cy="920122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8050">
              <a:lnSpc>
                <a:spcPct val="90000"/>
              </a:lnSpc>
              <a:spcAft>
                <a:spcPct val="35000"/>
              </a:spcAft>
              <a:defRPr/>
            </a:pP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ঘোষণা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Pentagon 19"/>
          <p:cNvSpPr/>
          <p:nvPr/>
        </p:nvSpPr>
        <p:spPr>
          <a:xfrm flipH="1">
            <a:off x="8361331" y="1463218"/>
            <a:ext cx="3263900" cy="920122"/>
          </a:xfrm>
          <a:prstGeom prst="homePlat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২৬মার্চ প্রথম প্রহরে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Pentagon 20"/>
          <p:cNvSpPr/>
          <p:nvPr/>
        </p:nvSpPr>
        <p:spPr>
          <a:xfrm flipH="1">
            <a:off x="8431669" y="4692714"/>
            <a:ext cx="3193562" cy="838200"/>
          </a:xfrm>
          <a:prstGeom prst="homePlat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bn-IN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জাতির জনক 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Pentagon 21"/>
          <p:cNvSpPr/>
          <p:nvPr/>
        </p:nvSpPr>
        <p:spPr>
          <a:xfrm>
            <a:off x="6794160" y="4692714"/>
            <a:ext cx="1595129" cy="838200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8050">
              <a:lnSpc>
                <a:spcPct val="90000"/>
              </a:lnSpc>
              <a:spcAft>
                <a:spcPct val="35000"/>
              </a:spcAft>
              <a:defRPr/>
            </a:pP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স্বীকৃতি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8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99292" y="263769"/>
            <a:ext cx="11828585" cy="2637692"/>
            <a:chOff x="199292" y="263769"/>
            <a:chExt cx="11828585" cy="263769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9292" y="263769"/>
              <a:ext cx="6377354" cy="2637692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6576646" y="263769"/>
              <a:ext cx="5451231" cy="2637692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10308" y="2901461"/>
            <a:ext cx="1161756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ভাইয়েরা আমার,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 দুঃখ-ভারাক্রান্ত মন নিয়ে আপনাদের সামনে হাজির হয়েছি।আপনারা সবই জানেন এবং বোঝেন। আমরা আমাদের জীবন দিয়ে চেষ্টা করেছি।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 দুঃখের বিষয়,আজ ঢাকা,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চট্টগ্রাম,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খুলনা,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রাজশাহী,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রংপুরে আমার ভাইয়ের রক্তে রাজপথ রঞ্জিত হয়েছে।আজ বাংলার মানুষ মুক্তি চায়,বাংলার মানুষ বাঁচতে চায়, বাংলার মানুষ তার অধিকার চায়।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86227" y="281353"/>
            <a:ext cx="4274040" cy="144655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88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8800" b="1" dirty="0">
              <a:ln w="9525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84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6100" y="100014"/>
            <a:ext cx="5969978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0" u="sng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8000" u="sng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 </a:t>
            </a:r>
            <a:r>
              <a:rPr lang="bn-IN" sz="8000" u="sng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400" u="sng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654496" y="976228"/>
            <a:ext cx="2703718" cy="1514530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80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ন্যাশনাল অ্যাসেম্বলি 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Pentagon 3"/>
          <p:cNvSpPr/>
          <p:nvPr/>
        </p:nvSpPr>
        <p:spPr>
          <a:xfrm flipH="1">
            <a:off x="7930340" y="1125613"/>
            <a:ext cx="3757354" cy="1377153"/>
          </a:xfrm>
          <a:prstGeom prst="homePlat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2880">
              <a:lnSpc>
                <a:spcPct val="90000"/>
              </a:lnSpc>
              <a:defRPr/>
            </a:pPr>
            <a:r>
              <a:rPr lang="bn-IN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জাতীয় পরিষদ  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587995" y="2991340"/>
            <a:ext cx="2703716" cy="1512781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8050">
              <a:lnSpc>
                <a:spcPct val="90000"/>
              </a:lnSpc>
              <a:spcAft>
                <a:spcPct val="35000"/>
              </a:spcAft>
              <a:defRPr/>
            </a:pPr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শাসনতন্ত্র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Pentagon 5"/>
          <p:cNvSpPr/>
          <p:nvPr/>
        </p:nvSpPr>
        <p:spPr>
          <a:xfrm flipH="1">
            <a:off x="7930336" y="3186138"/>
            <a:ext cx="3757355" cy="1512781"/>
          </a:xfrm>
          <a:prstGeom prst="homePlat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2880">
              <a:lnSpc>
                <a:spcPct val="90000"/>
              </a:lnSpc>
              <a:defRPr/>
            </a:pPr>
            <a:r>
              <a:rPr lang="bn-IN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সংবিধান </a:t>
            </a:r>
            <a:endParaRPr lang="en-US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587997" y="4944944"/>
            <a:ext cx="2703718" cy="1566679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8050">
              <a:lnSpc>
                <a:spcPct val="90000"/>
              </a:lnSpc>
              <a:spcAft>
                <a:spcPct val="35000"/>
              </a:spcAft>
              <a:defRPr/>
            </a:pPr>
            <a:r>
              <a:rPr lang="bn-IN" sz="6600" b="1" dirty="0" smtClean="0">
                <a:latin typeface="NikoshBAN" pitchFamily="2" charset="0"/>
                <a:cs typeface="NikoshBAN" pitchFamily="2" charset="0"/>
              </a:rPr>
              <a:t>ভুট্টো সাহেব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Pentagon 7"/>
          <p:cNvSpPr/>
          <p:nvPr/>
        </p:nvSpPr>
        <p:spPr>
          <a:xfrm flipH="1">
            <a:off x="8010952" y="5156367"/>
            <a:ext cx="3676742" cy="1566679"/>
          </a:xfrm>
          <a:prstGeom prst="homePlat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2880">
              <a:lnSpc>
                <a:spcPct val="90000"/>
              </a:lnSpc>
              <a:defRPr/>
            </a:pPr>
            <a:r>
              <a:rPr lang="bn-IN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পাকিস্তানের তৎকালীন নেতা 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14" y="826241"/>
            <a:ext cx="4505622" cy="175304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712" y="2851019"/>
            <a:ext cx="4505620" cy="181619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710" y="5043488"/>
            <a:ext cx="4505622" cy="181451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5293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6333" y="776984"/>
            <a:ext cx="45416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u="sng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9600" b="1" u="sng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2601" y="2684067"/>
            <a:ext cx="112977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ন্যাশনাল </a:t>
            </a:r>
            <a:r>
              <a:rPr lang="bn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অ্যাসেম্বলি, </a:t>
            </a:r>
            <a:r>
              <a:rPr lang="bn-IN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শাসনতন্ত্র,</a:t>
            </a:r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ভুট্টো </a:t>
            </a:r>
            <a:r>
              <a:rPr lang="bn-IN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সাহেব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bn-BD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ের অর্থ লেখ ও</a:t>
            </a:r>
            <a:r>
              <a:rPr lang="bn-BD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 তৈরি কর।  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54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446</Words>
  <Application>Microsoft Office PowerPoint</Application>
  <PresentationFormat>Widescreen</PresentationFormat>
  <Paragraphs>92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MIM ONLINE SENTER</dc:creator>
  <cp:lastModifiedBy>MIM ONLINE SENTER</cp:lastModifiedBy>
  <cp:revision>6</cp:revision>
  <dcterms:created xsi:type="dcterms:W3CDTF">2020-12-21T05:15:28Z</dcterms:created>
  <dcterms:modified xsi:type="dcterms:W3CDTF">2020-12-21T05:41:54Z</dcterms:modified>
</cp:coreProperties>
</file>