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11" r:id="rId4"/>
    <p:sldId id="258" r:id="rId5"/>
    <p:sldId id="259" r:id="rId6"/>
    <p:sldId id="275" r:id="rId7"/>
    <p:sldId id="260" r:id="rId8"/>
    <p:sldId id="261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36A9-2F47-2542-9704-4BB718CC7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E9F80-1493-F14E-A906-A777CC620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235B1-F6EE-7940-B6FC-6EA96CCE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07DF2-85B6-1D43-B75B-98E4A57F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71A8E-8242-B04A-B854-C910807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02905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1F3E-3612-9B47-AA3D-00E2BD98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3F831-6237-B34F-8E1C-29C55BFFD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33D57-8EEB-DC4C-8A8A-D35A5C17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95693-801C-AC43-95B7-15098685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42DA2-6044-6049-92E9-E9DBA1BB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4540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86870-E714-B243-9913-1AB00BC5C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69901-044C-8045-9074-B64A4BECC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9AB8A-F81D-1D4F-B08F-4E7E0488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F7970-33C2-E745-A36E-371B4BF4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4CC24-D50F-BE4F-944C-88AC4AC4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00437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AA2C-8A32-7945-B537-B20E5B2D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0D839-9720-1348-AA12-66357C8C5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E37C0-48BC-B24B-BC95-6B09C593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F00-57DA-D04A-82EE-ADCFC06A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E2FA-2D7F-8146-92A5-6FBC04B2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3003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BD7D-C567-0A45-8E74-06CCE427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2DB87-0ABF-CF46-9282-B4C733441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AAEE6-8D29-2D4E-8DC6-4D047F9C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9EEDF-D65D-B748-8602-84C6E830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F2F16-15EF-A94A-B26F-F0AD64BD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276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8F78-48F1-964E-8D57-D51F7510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EDC3A-5E27-E044-88C4-F0C9B4F73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8E873-5261-264A-B33F-069D33529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91FCC-E611-FC46-9FD1-01EAD07F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8A8F0-FA51-0649-8E3E-03092334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EF7AF-37C8-DF4A-BD49-28D2A3D0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0514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C28A-7D84-A944-A5BC-2227AC55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A8704-2B5D-FA4D-B06D-584B7996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7ADA9-42B3-CF4E-9D2A-F698ADDB9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7EE84-935D-2247-933A-BBFF78235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E4AAF-8066-2B49-B064-84D05A0B1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7DB0A-FCEE-1140-9EEA-AED64525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1A79B-6AE5-7846-B542-414319DB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A594CF-F035-6E44-ADEC-3FA4E68E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592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647-4EFC-2C45-BED0-8485E2D9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66EC9-A03A-AF4F-9149-F9218096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79145-BF52-504C-BADC-9AF20687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7D1E7-4A52-E145-B065-CB42E692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5393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0735C-84C3-6848-9743-E6FB65D6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0777E-21D6-BD4F-BC41-E0C2328F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0C067-BE69-554A-BA58-3E050AF0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2609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B99C-08B1-C847-8F1F-33EC3D70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99B1-BB46-2447-816F-B343BD281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AEDEA-EA86-EB42-BFA9-DB974BA50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D794D-5747-D844-84E2-2EF904C1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6B3A3-F484-144B-8373-A06C05D0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BE4FB-B968-3D4D-B691-D6DDC6C7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84779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0031-E567-7741-BE78-741FA73B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C96BE-7BB1-D249-8522-74063EE60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9470E-BF93-534F-9437-AD002E475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01D1-F976-394D-9F03-950E29CC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4F505-2F7D-F043-997D-F30F99D0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05AE6-3F1B-244A-BFFB-D6935382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27834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14607-9136-0749-B260-44EFD399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E1710-B52D-544B-A724-EED5EBA8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A6914-DA58-BC4C-AA1C-241751472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0DB3-ECCC-D54F-BB1E-51FAD9E58388}" type="datetimeFigureOut">
              <a:rPr lang="en-US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FEC3-0024-BD4F-9A7D-1A9A261E3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E77B9-B85B-F64E-943B-0B3E47EF6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82CD-C2C2-8E4D-964F-5352F58BCB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9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7" Type="http://schemas.openxmlformats.org/officeDocument/2006/relationships/image" Target="../media/image25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BA659E-BBCE-7B4F-B1A3-0E7A2C979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9" y="198834"/>
            <a:ext cx="11580019" cy="6534150"/>
          </a:xfrm>
          <a:prstGeom prst="rect">
            <a:avLst/>
          </a:prstGeom>
        </p:spPr>
      </p:pic>
      <p:sp>
        <p:nvSpPr>
          <p:cNvPr id="3" name="Star: 32 Points 2">
            <a:extLst>
              <a:ext uri="{FF2B5EF4-FFF2-40B4-BE49-F238E27FC236}">
                <a16:creationId xmlns:a16="http://schemas.microsoft.com/office/drawing/2014/main" id="{CE5DE0C3-8E8F-6D43-9DDE-A3419DEAAE29}"/>
              </a:ext>
            </a:extLst>
          </p:cNvPr>
          <p:cNvSpPr/>
          <p:nvPr/>
        </p:nvSpPr>
        <p:spPr>
          <a:xfrm>
            <a:off x="8286751" y="345281"/>
            <a:ext cx="3500437" cy="2628900"/>
          </a:xfrm>
          <a:prstGeom prst="star32">
            <a:avLst>
              <a:gd name="adj" fmla="val 3682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সবাইকে অনেক প্রীতি ও শুভেচ্ছা  </a:t>
            </a:r>
          </a:p>
        </p:txBody>
      </p:sp>
    </p:spTree>
    <p:extLst>
      <p:ext uri="{BB962C8B-B14F-4D97-AF65-F5344CB8AC3E}">
        <p14:creationId xmlns:p14="http://schemas.microsoft.com/office/powerpoint/2010/main" val="17113964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3935EF0D-0F3F-5A4D-B1B5-001142A2E711}"/>
              </a:ext>
            </a:extLst>
          </p:cNvPr>
          <p:cNvSpPr/>
          <p:nvPr/>
        </p:nvSpPr>
        <p:spPr>
          <a:xfrm rot="10800000" flipV="1">
            <a:off x="839391" y="339328"/>
            <a:ext cx="9197576" cy="1709297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সামাজীকরন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7948712-9429-F249-AA43-49B20C47E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9" y="2243984"/>
            <a:ext cx="3918347" cy="178593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935B5C3-BE55-744A-AD7F-CB45B9FC5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9" y="1900143"/>
            <a:ext cx="4460074" cy="180379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9BB6C2A-96F9-BF4D-90BC-3277848D8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86" y="1935956"/>
            <a:ext cx="3686872" cy="1785937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E1B2776-9EE5-0B44-9373-12FB8547A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6" y="4554672"/>
            <a:ext cx="6051918" cy="1785938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08B2D6A-4C24-A648-9042-3381EC60A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31" y="4572623"/>
            <a:ext cx="6112445" cy="17859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DC761F-EEFA-F746-A532-5C766CDF9966}"/>
              </a:ext>
            </a:extLst>
          </p:cNvPr>
          <p:cNvSpPr txBox="1"/>
          <p:nvPr/>
        </p:nvSpPr>
        <p:spPr>
          <a:xfrm rot="10800000" flipV="1">
            <a:off x="1901887" y="4175042"/>
            <a:ext cx="185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/>
              <a:t>পরোপকার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A85E1-3610-8948-9F72-8A4F951C7FD4}"/>
              </a:ext>
            </a:extLst>
          </p:cNvPr>
          <p:cNvSpPr txBox="1"/>
          <p:nvPr/>
        </p:nvSpPr>
        <p:spPr>
          <a:xfrm>
            <a:off x="4388048" y="3503922"/>
            <a:ext cx="368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/>
              <a:t>উদার মনোভাব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6163D0-1912-144B-A38C-E5D3E2A93D12}"/>
              </a:ext>
            </a:extLst>
          </p:cNvPr>
          <p:cNvSpPr txBox="1"/>
          <p:nvPr/>
        </p:nvSpPr>
        <p:spPr>
          <a:xfrm>
            <a:off x="7940265" y="3670010"/>
            <a:ext cx="391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হিংসাত্মক মনোভাব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DF5BB0-DDD8-E14F-ADE9-E9ECAF63E294}"/>
              </a:ext>
            </a:extLst>
          </p:cNvPr>
          <p:cNvSpPr txBox="1"/>
          <p:nvPr/>
        </p:nvSpPr>
        <p:spPr>
          <a:xfrm rot="10800000" flipV="1">
            <a:off x="1964530" y="6194510"/>
            <a:ext cx="4893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কুসংস্কার</a:t>
            </a:r>
            <a:r>
              <a:rPr lang="en-US" b="1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C4F69E-41D3-614F-8D9A-85E299104B32}"/>
              </a:ext>
            </a:extLst>
          </p:cNvPr>
          <p:cNvSpPr txBox="1"/>
          <p:nvPr/>
        </p:nvSpPr>
        <p:spPr>
          <a:xfrm>
            <a:off x="5789034" y="2514600"/>
            <a:ext cx="1224342" cy="132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040F10-6FAE-874A-AF9B-759A75884BB0}"/>
              </a:ext>
            </a:extLst>
          </p:cNvPr>
          <p:cNvSpPr txBox="1"/>
          <p:nvPr/>
        </p:nvSpPr>
        <p:spPr>
          <a:xfrm>
            <a:off x="6857999" y="6194509"/>
            <a:ext cx="460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অহংকারী মনোভাব </a:t>
            </a:r>
          </a:p>
        </p:txBody>
      </p:sp>
      <p:sp>
        <p:nvSpPr>
          <p:cNvPr id="2" name="Star: 8 Points 1">
            <a:extLst>
              <a:ext uri="{FF2B5EF4-FFF2-40B4-BE49-F238E27FC236}">
                <a16:creationId xmlns:a16="http://schemas.microsoft.com/office/drawing/2014/main" id="{77EF3534-52B4-114E-8501-7DD234517064}"/>
              </a:ext>
            </a:extLst>
          </p:cNvPr>
          <p:cNvSpPr/>
          <p:nvPr/>
        </p:nvSpPr>
        <p:spPr>
          <a:xfrm>
            <a:off x="9215086" y="-357116"/>
            <a:ext cx="3524454" cy="2484142"/>
          </a:xfrm>
          <a:prstGeom prst="star8">
            <a:avLst>
              <a:gd name="adj" fmla="val 3591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সমাজ মনোবিজ্ঞানের পরিধি  </a:t>
            </a:r>
          </a:p>
        </p:txBody>
      </p:sp>
    </p:spTree>
    <p:extLst>
      <p:ext uri="{BB962C8B-B14F-4D97-AF65-F5344CB8AC3E}">
        <p14:creationId xmlns:p14="http://schemas.microsoft.com/office/powerpoint/2010/main" val="7216932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1" grpId="0"/>
      <p:bldP spid="23" grpId="0"/>
      <p:bldP spid="2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2FC86D28-B566-CD45-B291-8A6817863023}"/>
              </a:ext>
            </a:extLst>
          </p:cNvPr>
          <p:cNvSpPr/>
          <p:nvPr/>
        </p:nvSpPr>
        <p:spPr>
          <a:xfrm>
            <a:off x="750094" y="0"/>
            <a:ext cx="9426773" cy="1791898"/>
          </a:xfrm>
          <a:prstGeom prst="ribbon">
            <a:avLst>
              <a:gd name="adj1" fmla="val 33333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কৃষ্টি ও ব্যক্তিত্ব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A27E3EB-DB64-5B43-BC87-3AC03FC4A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0" y="1602325"/>
            <a:ext cx="4722021" cy="289321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17C9BEE-6EF0-234E-B9C0-5BA54AA54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69" y="1393031"/>
            <a:ext cx="4213771" cy="289321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28E29E-431E-234F-B676-3C57C19F6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1393031"/>
            <a:ext cx="3368532" cy="289321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BFEC783-3935-BF42-AA7F-B16CD8BFB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13" y="4110302"/>
            <a:ext cx="3898187" cy="2709334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C72A94ED-304A-9344-9A37-DA9C83058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36" y="4115990"/>
            <a:ext cx="3368532" cy="270364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1DEC281-E077-BC4B-9C46-A28AD432C3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" y="4110302"/>
            <a:ext cx="5183490" cy="2703646"/>
          </a:xfrm>
          <a:prstGeom prst="rect">
            <a:avLst/>
          </a:prstGeom>
        </p:spPr>
      </p:pic>
      <p:sp>
        <p:nvSpPr>
          <p:cNvPr id="4" name="Star: 8 Points 3">
            <a:extLst>
              <a:ext uri="{FF2B5EF4-FFF2-40B4-BE49-F238E27FC236}">
                <a16:creationId xmlns:a16="http://schemas.microsoft.com/office/drawing/2014/main" id="{1D7E1922-CF4C-0941-9265-013C4E5A7ECE}"/>
              </a:ext>
            </a:extLst>
          </p:cNvPr>
          <p:cNvSpPr/>
          <p:nvPr/>
        </p:nvSpPr>
        <p:spPr>
          <a:xfrm>
            <a:off x="8751094" y="-142876"/>
            <a:ext cx="3574923" cy="2139273"/>
          </a:xfrm>
          <a:prstGeom prst="star8">
            <a:avLst>
              <a:gd name="adj" fmla="val 3206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সমাজ মনোবিজ্ঞানের পরিধি  </a:t>
            </a:r>
          </a:p>
        </p:txBody>
      </p:sp>
    </p:spTree>
    <p:extLst>
      <p:ext uri="{BB962C8B-B14F-4D97-AF65-F5344CB8AC3E}">
        <p14:creationId xmlns:p14="http://schemas.microsoft.com/office/powerpoint/2010/main" val="29400341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id="{7C0DCE4B-7B14-EE48-A2D7-E026F35415D2}"/>
              </a:ext>
            </a:extLst>
          </p:cNvPr>
          <p:cNvSpPr/>
          <p:nvPr/>
        </p:nvSpPr>
        <p:spPr>
          <a:xfrm>
            <a:off x="303609" y="0"/>
            <a:ext cx="9572626" cy="1586399"/>
          </a:xfrm>
          <a:prstGeom prst="ellipseRibbon">
            <a:avLst>
              <a:gd name="adj1" fmla="val 25000"/>
              <a:gd name="adj2" fmla="val 75000"/>
              <a:gd name="adj3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মনোভাব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AA70F17-EF25-F048-A215-A1D502537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973"/>
            <a:ext cx="4554141" cy="49720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BBCC93-C824-2349-BF96-FE526585E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05" y="1681162"/>
            <a:ext cx="3821908" cy="50196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BB1F143-043D-6743-B02E-E5D75DE02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3" y="1681161"/>
            <a:ext cx="3821909" cy="5019675"/>
          </a:xfrm>
          <a:prstGeom prst="rect">
            <a:avLst/>
          </a:prstGeom>
        </p:spPr>
      </p:pic>
      <p:sp>
        <p:nvSpPr>
          <p:cNvPr id="4" name="Star: 8 Points 3">
            <a:extLst>
              <a:ext uri="{FF2B5EF4-FFF2-40B4-BE49-F238E27FC236}">
                <a16:creationId xmlns:a16="http://schemas.microsoft.com/office/drawing/2014/main" id="{C88BB036-0CCD-FD4A-AC37-4A8E5EE84522}"/>
              </a:ext>
            </a:extLst>
          </p:cNvPr>
          <p:cNvSpPr/>
          <p:nvPr/>
        </p:nvSpPr>
        <p:spPr>
          <a:xfrm>
            <a:off x="8899360" y="-410765"/>
            <a:ext cx="3418221" cy="2646018"/>
          </a:xfrm>
          <a:prstGeom prst="star8">
            <a:avLst>
              <a:gd name="adj" fmla="val 3591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সমাজ মনোবিজ্ঞানের পরিধি  </a:t>
            </a:r>
          </a:p>
        </p:txBody>
      </p:sp>
    </p:spTree>
    <p:extLst>
      <p:ext uri="{BB962C8B-B14F-4D97-AF65-F5344CB8AC3E}">
        <p14:creationId xmlns:p14="http://schemas.microsoft.com/office/powerpoint/2010/main" val="1047714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id="{7683D7C7-C67F-304D-9277-EC289E993FB0}"/>
              </a:ext>
            </a:extLst>
          </p:cNvPr>
          <p:cNvSpPr/>
          <p:nvPr/>
        </p:nvSpPr>
        <p:spPr>
          <a:xfrm>
            <a:off x="486990" y="290389"/>
            <a:ext cx="9740269" cy="1447015"/>
          </a:xfrm>
          <a:prstGeom prst="ellipseRibbon">
            <a:avLst>
              <a:gd name="adj1" fmla="val 0"/>
              <a:gd name="adj2" fmla="val 50000"/>
              <a:gd name="adj3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যৌথ আচরণ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54AE5-5A2D-E542-BADB-4C82A65DA4E3}"/>
              </a:ext>
            </a:extLst>
          </p:cNvPr>
          <p:cNvSpPr txBox="1"/>
          <p:nvPr/>
        </p:nvSpPr>
        <p:spPr>
          <a:xfrm>
            <a:off x="486990" y="4145044"/>
            <a:ext cx="2280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/>
              <a:t>জনমত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A58CB05-A35E-7146-A5F6-6A3DA48E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" y="4581191"/>
            <a:ext cx="3062288" cy="214824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D454BA0-6173-C148-A043-7F7C72587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23" y="4581191"/>
            <a:ext cx="4363044" cy="1950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79A0D1-2E16-DD41-AB7D-D15563EA284F}"/>
              </a:ext>
            </a:extLst>
          </p:cNvPr>
          <p:cNvSpPr txBox="1"/>
          <p:nvPr/>
        </p:nvSpPr>
        <p:spPr>
          <a:xfrm rot="10800000" flipH="1" flipV="1">
            <a:off x="3526631" y="6426199"/>
            <a:ext cx="255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প্রচারণা 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9ABBB3EF-AFA4-1D46-91EA-FFF408547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25" y="2043940"/>
            <a:ext cx="3769449" cy="25188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2EC483-DCAF-E94F-B5A9-84CB3B8AD083}"/>
              </a:ext>
            </a:extLst>
          </p:cNvPr>
          <p:cNvSpPr txBox="1"/>
          <p:nvPr/>
        </p:nvSpPr>
        <p:spPr>
          <a:xfrm>
            <a:off x="4298615" y="3947005"/>
            <a:ext cx="352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পূর্বসংস্কার 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8DA992C1-FA71-9249-AB9D-FF4537F4E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25" y="1812131"/>
            <a:ext cx="4363043" cy="23669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DC1C29-30C5-DE4A-8FB5-643F97428F89}"/>
              </a:ext>
            </a:extLst>
          </p:cNvPr>
          <p:cNvSpPr txBox="1"/>
          <p:nvPr/>
        </p:nvSpPr>
        <p:spPr>
          <a:xfrm>
            <a:off x="4363045" y="289857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B9D56E-FF93-3246-8982-3691A986038D}"/>
              </a:ext>
            </a:extLst>
          </p:cNvPr>
          <p:cNvSpPr txBox="1"/>
          <p:nvPr/>
        </p:nvSpPr>
        <p:spPr>
          <a:xfrm>
            <a:off x="4363045" y="289857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5C08-BF63-EA41-9E04-A11F8B644A17}"/>
              </a:ext>
            </a:extLst>
          </p:cNvPr>
          <p:cNvSpPr txBox="1"/>
          <p:nvPr/>
        </p:nvSpPr>
        <p:spPr>
          <a:xfrm>
            <a:off x="4363045" y="289857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CC7832-1AF5-A34D-B468-F4F04F8F5CA4}"/>
              </a:ext>
            </a:extLst>
          </p:cNvPr>
          <p:cNvSpPr txBox="1"/>
          <p:nvPr/>
        </p:nvSpPr>
        <p:spPr>
          <a:xfrm>
            <a:off x="9071235" y="4195664"/>
            <a:ext cx="151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/>
              <a:t>জনতা</a:t>
            </a: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64424EF3-7870-1948-8D28-3F53BC60B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34" y="4597761"/>
            <a:ext cx="4435571" cy="16474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79C42F-D507-4A42-9182-FFF2D9C62019}"/>
              </a:ext>
            </a:extLst>
          </p:cNvPr>
          <p:cNvSpPr txBox="1"/>
          <p:nvPr/>
        </p:nvSpPr>
        <p:spPr>
          <a:xfrm rot="10800000" flipV="1">
            <a:off x="8683713" y="6133811"/>
            <a:ext cx="380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/>
              <a:t>ফ্যাশন 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249ED917-A072-C346-9EC4-7FD59843C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" y="2001542"/>
            <a:ext cx="4187726" cy="2194122"/>
          </a:xfrm>
          <a:prstGeom prst="rect">
            <a:avLst/>
          </a:prstGeom>
        </p:spPr>
      </p:pic>
      <p:sp>
        <p:nvSpPr>
          <p:cNvPr id="3" name="Star: 8 Points 2">
            <a:extLst>
              <a:ext uri="{FF2B5EF4-FFF2-40B4-BE49-F238E27FC236}">
                <a16:creationId xmlns:a16="http://schemas.microsoft.com/office/drawing/2014/main" id="{F8AB7743-DCC9-9D45-9A70-CC9220DE72F0}"/>
              </a:ext>
            </a:extLst>
          </p:cNvPr>
          <p:cNvSpPr/>
          <p:nvPr/>
        </p:nvSpPr>
        <p:spPr>
          <a:xfrm>
            <a:off x="9213415" y="-358517"/>
            <a:ext cx="3108659" cy="2518842"/>
          </a:xfrm>
          <a:prstGeom prst="star8">
            <a:avLst>
              <a:gd name="adj" fmla="val 3591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সমাজ মনোবিজ্ঞানের পরিধি  </a:t>
            </a:r>
          </a:p>
        </p:txBody>
      </p:sp>
    </p:spTree>
    <p:extLst>
      <p:ext uri="{BB962C8B-B14F-4D97-AF65-F5344CB8AC3E}">
        <p14:creationId xmlns:p14="http://schemas.microsoft.com/office/powerpoint/2010/main" val="1699526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3" grpId="0"/>
      <p:bldP spid="19" grpId="0"/>
      <p:bldP spid="2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Curved and Tilted Down 2">
            <a:extLst>
              <a:ext uri="{FF2B5EF4-FFF2-40B4-BE49-F238E27FC236}">
                <a16:creationId xmlns:a16="http://schemas.microsoft.com/office/drawing/2014/main" id="{C19D03DA-04AA-534E-A486-EFBDD897DBA5}"/>
              </a:ext>
            </a:extLst>
          </p:cNvPr>
          <p:cNvSpPr/>
          <p:nvPr/>
        </p:nvSpPr>
        <p:spPr>
          <a:xfrm>
            <a:off x="660797" y="142876"/>
            <a:ext cx="9429750" cy="1678780"/>
          </a:xfrm>
          <a:prstGeom prst="ellipseRibbon">
            <a:avLst>
              <a:gd name="adj1" fmla="val 25001"/>
              <a:gd name="adj2" fmla="val 50000"/>
              <a:gd name="adj3" fmla="val 1138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নেতৃত্ব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FCF6D77-64C8-2D4A-BA6F-DEB520279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1" y="1878804"/>
            <a:ext cx="10421537" cy="4391026"/>
          </a:xfrm>
          <a:prstGeom prst="rect">
            <a:avLst/>
          </a:prstGeom>
        </p:spPr>
      </p:pic>
      <p:sp>
        <p:nvSpPr>
          <p:cNvPr id="5" name="Star: 8 Points 4">
            <a:extLst>
              <a:ext uri="{FF2B5EF4-FFF2-40B4-BE49-F238E27FC236}">
                <a16:creationId xmlns:a16="http://schemas.microsoft.com/office/drawing/2014/main" id="{26D9979D-773E-D24F-BEC7-20BC23FE18AD}"/>
              </a:ext>
            </a:extLst>
          </p:cNvPr>
          <p:cNvSpPr/>
          <p:nvPr/>
        </p:nvSpPr>
        <p:spPr>
          <a:xfrm>
            <a:off x="9083341" y="-296097"/>
            <a:ext cx="3108659" cy="2628159"/>
          </a:xfrm>
          <a:prstGeom prst="star8">
            <a:avLst>
              <a:gd name="adj" fmla="val 3591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সমাজ মনোবিজ্ঞানের পরিধি  </a:t>
            </a:r>
          </a:p>
        </p:txBody>
      </p:sp>
    </p:spTree>
    <p:extLst>
      <p:ext uri="{BB962C8B-B14F-4D97-AF65-F5344CB8AC3E}">
        <p14:creationId xmlns:p14="http://schemas.microsoft.com/office/powerpoint/2010/main" val="9032085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4D7D41ED-2487-A041-81AD-DD132B68A6C3}"/>
              </a:ext>
            </a:extLst>
          </p:cNvPr>
          <p:cNvSpPr/>
          <p:nvPr/>
        </p:nvSpPr>
        <p:spPr>
          <a:xfrm>
            <a:off x="178594" y="285751"/>
            <a:ext cx="9304734" cy="1393030"/>
          </a:xfrm>
          <a:prstGeom prst="ribbon">
            <a:avLst>
              <a:gd name="adj1" fmla="val 33333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সন্ত্রাস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9870172-EFDD-7447-B091-FB20ED691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4" y="1678780"/>
            <a:ext cx="6279286" cy="517922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D927DA8-A7C4-2842-8946-EC17499BA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1678780"/>
            <a:ext cx="4924495" cy="5179220"/>
          </a:xfrm>
          <a:prstGeom prst="rect">
            <a:avLst/>
          </a:prstGeom>
        </p:spPr>
      </p:pic>
      <p:sp>
        <p:nvSpPr>
          <p:cNvPr id="8" name="Star: 8 Points 7">
            <a:extLst>
              <a:ext uri="{FF2B5EF4-FFF2-40B4-BE49-F238E27FC236}">
                <a16:creationId xmlns:a16="http://schemas.microsoft.com/office/drawing/2014/main" id="{F75CFDE5-7B8C-994D-8204-2F1F8AA1E7D5}"/>
              </a:ext>
            </a:extLst>
          </p:cNvPr>
          <p:cNvSpPr/>
          <p:nvPr/>
        </p:nvSpPr>
        <p:spPr>
          <a:xfrm>
            <a:off x="9083341" y="-296097"/>
            <a:ext cx="3108659" cy="2628159"/>
          </a:xfrm>
          <a:prstGeom prst="star8">
            <a:avLst>
              <a:gd name="adj" fmla="val 3591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সমাজ মনোবিজ্ঞানের পরিধি  </a:t>
            </a:r>
          </a:p>
        </p:txBody>
      </p:sp>
    </p:spTree>
    <p:extLst>
      <p:ext uri="{BB962C8B-B14F-4D97-AF65-F5344CB8AC3E}">
        <p14:creationId xmlns:p14="http://schemas.microsoft.com/office/powerpoint/2010/main" val="1946145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FFE94B99-0FC0-FE46-B909-CF0F4FADCE38}"/>
              </a:ext>
            </a:extLst>
          </p:cNvPr>
          <p:cNvSpPr/>
          <p:nvPr/>
        </p:nvSpPr>
        <p:spPr>
          <a:xfrm>
            <a:off x="431304" y="0"/>
            <a:ext cx="9504461" cy="2143125"/>
          </a:xfrm>
          <a:prstGeom prst="ribbon">
            <a:avLst>
              <a:gd name="adj1" fmla="val 33333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গবেষণা পদ্ধতি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DFC228-1E25-D841-8FB9-BE72EBA07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" y="1943256"/>
            <a:ext cx="4076700" cy="389334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83C443C-936A-A947-8594-2EC273F09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63" y="1975559"/>
            <a:ext cx="2839641" cy="389334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F5B6306-C633-F043-8A01-303960511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31" y="1975559"/>
            <a:ext cx="2580085" cy="382873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89AA5D5-B75C-ED44-AC47-628A704CD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3" y="1910951"/>
            <a:ext cx="2839641" cy="38933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1B211E-9600-8E43-9B2D-2FAF57FA5AB6}"/>
              </a:ext>
            </a:extLst>
          </p:cNvPr>
          <p:cNvSpPr txBox="1"/>
          <p:nvPr/>
        </p:nvSpPr>
        <p:spPr>
          <a:xfrm rot="10800000" flipH="1" flipV="1">
            <a:off x="4110633" y="5855812"/>
            <a:ext cx="3258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পর্যবেক্ষণ</a:t>
            </a:r>
            <a:r>
              <a:rPr lang="en-US" sz="4000" b="1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15576-136A-E640-BD87-2BFEAC6B11E4}"/>
              </a:ext>
            </a:extLst>
          </p:cNvPr>
          <p:cNvSpPr txBox="1"/>
          <p:nvPr/>
        </p:nvSpPr>
        <p:spPr>
          <a:xfrm>
            <a:off x="849808" y="5836599"/>
            <a:ext cx="281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পরীক্ষণ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08679C-1BEF-434E-9986-96069F0BC7E1}"/>
              </a:ext>
            </a:extLst>
          </p:cNvPr>
          <p:cNvSpPr txBox="1"/>
          <p:nvPr/>
        </p:nvSpPr>
        <p:spPr>
          <a:xfrm>
            <a:off x="7067103" y="5746566"/>
            <a:ext cx="310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প্রশ্নমালা</a:t>
            </a:r>
            <a:r>
              <a:rPr lang="en-US" sz="5400" b="1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CECB48-CA26-1847-B963-C9EAD4858DC5}"/>
              </a:ext>
            </a:extLst>
          </p:cNvPr>
          <p:cNvSpPr txBox="1"/>
          <p:nvPr/>
        </p:nvSpPr>
        <p:spPr>
          <a:xfrm>
            <a:off x="9935764" y="5746566"/>
            <a:ext cx="217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জরীপ </a:t>
            </a:r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C8EBDD87-57D4-5E4E-8AC3-999D313C2C42}"/>
              </a:ext>
            </a:extLst>
          </p:cNvPr>
          <p:cNvSpPr/>
          <p:nvPr/>
        </p:nvSpPr>
        <p:spPr>
          <a:xfrm>
            <a:off x="9083341" y="-296097"/>
            <a:ext cx="3108659" cy="2628159"/>
          </a:xfrm>
          <a:prstGeom prst="star8">
            <a:avLst>
              <a:gd name="adj" fmla="val 3591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সমাজ মনোবিজ্ঞানের পরিধি  </a:t>
            </a:r>
          </a:p>
        </p:txBody>
      </p:sp>
    </p:spTree>
    <p:extLst>
      <p:ext uri="{BB962C8B-B14F-4D97-AF65-F5344CB8AC3E}">
        <p14:creationId xmlns:p14="http://schemas.microsoft.com/office/powerpoint/2010/main" val="1939381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7463-4A07-5E4D-ADE7-BCBB4F70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78" y="12632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জোড়ায় কাজ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3363-AB32-A942-BF7B-DADE197D3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49" y="2856707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b="1"/>
              <a:t>সামাজীকরনের বিষয় বস্ত কী কী?</a:t>
            </a:r>
          </a:p>
          <a:p>
            <a:r>
              <a:rPr lang="en-US" sz="4400" b="1"/>
              <a:t>কৃষ্টি ও ব্যক্তিত্বের  বিষয়বস্তু কী কী?</a:t>
            </a:r>
          </a:p>
          <a:p>
            <a:r>
              <a:rPr lang="en-US" sz="4400" b="1"/>
              <a:t>যৌথ আচরণের বিষয়বস্তু কী কী?</a:t>
            </a:r>
          </a:p>
          <a:p>
            <a:r>
              <a:rPr lang="en-US" sz="4400" b="1"/>
              <a:t>গবেষণা পদ্ধতির বিষয়বস্তু কী কী?    </a:t>
            </a:r>
          </a:p>
        </p:txBody>
      </p:sp>
    </p:spTree>
    <p:extLst>
      <p:ext uri="{BB962C8B-B14F-4D97-AF65-F5344CB8AC3E}">
        <p14:creationId xmlns:p14="http://schemas.microsoft.com/office/powerpoint/2010/main" val="12079896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9DD6-F313-A74E-A8A4-DBAEDC3F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391" y="839391"/>
            <a:ext cx="11978878" cy="1167209"/>
          </a:xfrm>
        </p:spPr>
        <p:txBody>
          <a:bodyPr/>
          <a:lstStyle/>
          <a:p>
            <a:r>
              <a:rPr lang="en-US" sz="6000" b="1"/>
              <a:t>মূল্যায়ন</a:t>
            </a:r>
            <a:r>
              <a:rPr lang="en-US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E910-3BB2-CA4F-8CB5-4334486A1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10" y="236140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4800" b="1"/>
              <a:t>সমাজ মনোবিজ্ঞান কাকে বলে?</a:t>
            </a:r>
          </a:p>
          <a:p>
            <a:r>
              <a:rPr lang="en-US" sz="4800" b="1"/>
              <a:t>সমাজ মনোবিজ্ঞানের পরিধিগুলো কী কী?</a:t>
            </a:r>
          </a:p>
          <a:p>
            <a:r>
              <a:rPr lang="en-US" sz="4800" b="1"/>
              <a:t>সামাজীকরণ কাকে বলে?</a:t>
            </a:r>
          </a:p>
          <a:p>
            <a:r>
              <a:rPr lang="en-US" sz="4800" b="1"/>
              <a:t>কৃষ্টি কাকে বলে? </a:t>
            </a:r>
          </a:p>
          <a:p>
            <a:r>
              <a:rPr lang="en-US" sz="4800" b="1"/>
              <a:t>মনোভাব কাকে বলে?</a:t>
            </a:r>
          </a:p>
        </p:txBody>
      </p:sp>
    </p:spTree>
    <p:extLst>
      <p:ext uri="{BB962C8B-B14F-4D97-AF65-F5344CB8AC3E}">
        <p14:creationId xmlns:p14="http://schemas.microsoft.com/office/powerpoint/2010/main" val="11898603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2D3C-132A-CD46-AE48-2887BA7D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419" y="1350169"/>
            <a:ext cx="10515600" cy="1325563"/>
          </a:xfrm>
        </p:spPr>
        <p:txBody>
          <a:bodyPr/>
          <a:lstStyle/>
          <a:p>
            <a:r>
              <a:rPr lang="en-US" b="1"/>
              <a:t>বাড়িরকাজ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303C5-305D-5A4B-844D-20FD39CFD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925764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b="1"/>
              <a:t>সমাজ মনোবিজ্ঞান কাকে বলে?</a:t>
            </a:r>
          </a:p>
          <a:p>
            <a:r>
              <a:rPr lang="en-US" sz="4400" b="1"/>
              <a:t>সমাজ মনোবিজ্ঞানের পরিধিগুলো কী কী?</a:t>
            </a:r>
          </a:p>
          <a:p>
            <a:r>
              <a:rPr lang="en-US" sz="4400" b="1"/>
              <a:t>সমাজ মনোবিজ্ঞানের পরিধিগুলো ব্যাখ্যা কর।  </a:t>
            </a:r>
          </a:p>
        </p:txBody>
      </p:sp>
    </p:spTree>
    <p:extLst>
      <p:ext uri="{BB962C8B-B14F-4D97-AF65-F5344CB8AC3E}">
        <p14:creationId xmlns:p14="http://schemas.microsoft.com/office/powerpoint/2010/main" val="16239800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4A93-A27B-7043-89E9-6619E080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শিক্ষক পরিচিতি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F6A81-8DC2-4B4A-B406-28F269396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155156"/>
            <a:ext cx="5633106" cy="4351338"/>
          </a:xfrm>
        </p:spPr>
        <p:txBody>
          <a:bodyPr>
            <a:normAutofit/>
          </a:bodyPr>
          <a:lstStyle/>
          <a:p>
            <a:r>
              <a:rPr lang="en-US" sz="4000" b="1"/>
              <a:t>ফারহানা তাসমিন </a:t>
            </a:r>
          </a:p>
          <a:p>
            <a:r>
              <a:rPr lang="en-US" sz="4000" b="1"/>
              <a:t>প্রভাষক, মনোবিজ্ঞান,আব্দুল আউয়াল বিশ্ববিদ্যালয় কলেজ ,শ্রীপুর, গাজীপুর।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AE2A6FA-84EA-B742-8C5D-182B38045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56" y="3429000"/>
            <a:ext cx="2661047" cy="33847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4C7B59-4F59-514B-BD53-FD6B9DDEE3C6}"/>
              </a:ext>
            </a:extLst>
          </p:cNvPr>
          <p:cNvSpPr/>
          <p:nvPr/>
        </p:nvSpPr>
        <p:spPr>
          <a:xfrm>
            <a:off x="7911703" y="2428876"/>
            <a:ext cx="4280297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পাঠ পরিচিতিঃ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উচ্চমাধ্যমিক মনোবিজ্ঞান ১ম পত্র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বিষয় কোডঃ১২৩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অধ্যায়ঃ১ম(মনোবিজ্ঞান পরিচিতি)       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3156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B973008-FD14-1946-AD39-5500FBA2BF3D}"/>
              </a:ext>
            </a:extLst>
          </p:cNvPr>
          <p:cNvSpPr/>
          <p:nvPr/>
        </p:nvSpPr>
        <p:spPr>
          <a:xfrm rot="10800000" flipH="1" flipV="1">
            <a:off x="4589858" y="0"/>
            <a:ext cx="6732986" cy="1696641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সবাইকে অসংখ্য ধন্যবাদ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C36FD11-8E21-E043-8604-AC6D742D6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7" y="2055017"/>
            <a:ext cx="10612041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578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5E7C6A7-3D34-D944-B74B-E016B99DF91D}"/>
              </a:ext>
            </a:extLst>
          </p:cNvPr>
          <p:cNvSpPr/>
          <p:nvPr/>
        </p:nvSpPr>
        <p:spPr>
          <a:xfrm>
            <a:off x="3761412" y="2678874"/>
            <a:ext cx="3682376" cy="1804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মনোবিজ্ঞানর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শাখাসমূহ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D716AC8-8E20-3E48-959E-61817D8E2519}"/>
              </a:ext>
            </a:extLst>
          </p:cNvPr>
          <p:cNvSpPr/>
          <p:nvPr/>
        </p:nvSpPr>
        <p:spPr>
          <a:xfrm>
            <a:off x="6628032" y="3541186"/>
            <a:ext cx="1730156" cy="477173"/>
          </a:xfrm>
          <a:prstGeom prst="rightArrow">
            <a:avLst>
              <a:gd name="adj1" fmla="val 53685"/>
              <a:gd name="adj2" fmla="val 36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5A955A7-8FAC-A647-9162-B8D99F27D635}"/>
              </a:ext>
            </a:extLst>
          </p:cNvPr>
          <p:cNvSpPr/>
          <p:nvPr/>
        </p:nvSpPr>
        <p:spPr>
          <a:xfrm rot="20848786">
            <a:off x="5831633" y="4218129"/>
            <a:ext cx="528733" cy="1539758"/>
          </a:xfrm>
          <a:prstGeom prst="downArrow">
            <a:avLst>
              <a:gd name="adj1" fmla="val 68308"/>
              <a:gd name="adj2" fmla="val 291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EB440BC9-1725-DD44-906D-0CE6A1A172A8}"/>
              </a:ext>
            </a:extLst>
          </p:cNvPr>
          <p:cNvSpPr/>
          <p:nvPr/>
        </p:nvSpPr>
        <p:spPr>
          <a:xfrm>
            <a:off x="5347094" y="1113536"/>
            <a:ext cx="528732" cy="1747838"/>
          </a:xfrm>
          <a:prstGeom prst="upArrow">
            <a:avLst>
              <a:gd name="adj1" fmla="val 83166"/>
              <a:gd name="adj2" fmla="val 330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20039544-B059-B14A-885E-1C68616E8525}"/>
              </a:ext>
            </a:extLst>
          </p:cNvPr>
          <p:cNvSpPr/>
          <p:nvPr/>
        </p:nvSpPr>
        <p:spPr>
          <a:xfrm rot="18999794">
            <a:off x="3097786" y="4365737"/>
            <a:ext cx="2092149" cy="825836"/>
          </a:xfrm>
          <a:prstGeom prst="leftArrow">
            <a:avLst>
              <a:gd name="adj1" fmla="val 0"/>
              <a:gd name="adj2" fmla="val 253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DA0EC355-482B-C74C-A09C-9C35272F0AF2}"/>
              </a:ext>
            </a:extLst>
          </p:cNvPr>
          <p:cNvSpPr/>
          <p:nvPr/>
        </p:nvSpPr>
        <p:spPr>
          <a:xfrm rot="10800000" flipH="1">
            <a:off x="1819419" y="3103215"/>
            <a:ext cx="2613563" cy="477174"/>
          </a:xfrm>
          <a:prstGeom prst="leftArrow">
            <a:avLst>
              <a:gd name="adj1" fmla="val 0"/>
              <a:gd name="adj2" fmla="val 547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863C42-DE34-B14A-87E6-B2D98A5F8ED2}"/>
              </a:ext>
            </a:extLst>
          </p:cNvPr>
          <p:cNvSpPr/>
          <p:nvPr/>
        </p:nvSpPr>
        <p:spPr>
          <a:xfrm>
            <a:off x="8198891" y="2865372"/>
            <a:ext cx="3152772" cy="1617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শিল্প মনোবিজ্ঞান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90A20C-3DE6-4247-A2CE-361F8F7C1091}"/>
              </a:ext>
            </a:extLst>
          </p:cNvPr>
          <p:cNvSpPr/>
          <p:nvPr/>
        </p:nvSpPr>
        <p:spPr>
          <a:xfrm>
            <a:off x="5056885" y="5002032"/>
            <a:ext cx="3301303" cy="1732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চিকিৎসা মনোবিজ্ঞান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9FA8BB-BF03-964C-AC02-01D10B34FF58}"/>
              </a:ext>
            </a:extLst>
          </p:cNvPr>
          <p:cNvSpPr/>
          <p:nvPr/>
        </p:nvSpPr>
        <p:spPr>
          <a:xfrm>
            <a:off x="1132001" y="4882490"/>
            <a:ext cx="2851792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শিক্ষা মনোবিজ্ঞান</a:t>
            </a:r>
            <a:r>
              <a:rPr lang="en-US" b="1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6C0234-FD1D-704A-9A4A-457C51F54E9C}"/>
              </a:ext>
            </a:extLst>
          </p:cNvPr>
          <p:cNvSpPr/>
          <p:nvPr/>
        </p:nvSpPr>
        <p:spPr>
          <a:xfrm>
            <a:off x="310604" y="2260168"/>
            <a:ext cx="2789031" cy="2002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সমাজ মনোবিজ্ঞান</a:t>
            </a:r>
            <a:r>
              <a:rPr lang="en-US" b="1">
                <a:solidFill>
                  <a:schemeClr val="accent5"/>
                </a:solidFill>
              </a:rPr>
              <a:t>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8F01D-9A99-314B-A28B-BCD29A7CE4D4}"/>
              </a:ext>
            </a:extLst>
          </p:cNvPr>
          <p:cNvSpPr/>
          <p:nvPr/>
        </p:nvSpPr>
        <p:spPr>
          <a:xfrm>
            <a:off x="4196953" y="-1"/>
            <a:ext cx="3500438" cy="16952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কাউন্সেলিং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মনোবিজ্ঞান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4EA09-8EB0-A243-87B1-A6B48794B142}"/>
              </a:ext>
            </a:extLst>
          </p:cNvPr>
          <p:cNvSpPr txBox="1"/>
          <p:nvPr/>
        </p:nvSpPr>
        <p:spPr>
          <a:xfrm>
            <a:off x="7534924" y="621961"/>
            <a:ext cx="6680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পূর্ব পাঠের অবগতকরণ</a:t>
            </a:r>
          </a:p>
        </p:txBody>
      </p:sp>
    </p:spTree>
    <p:extLst>
      <p:ext uri="{BB962C8B-B14F-4D97-AF65-F5344CB8AC3E}">
        <p14:creationId xmlns:p14="http://schemas.microsoft.com/office/powerpoint/2010/main" val="416988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4" grpId="0" animBg="1"/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2B23C8-8D7B-4343-B83D-B361DB4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03" y="883047"/>
            <a:ext cx="10515600" cy="1325563"/>
          </a:xfrm>
        </p:spPr>
        <p:txBody>
          <a:bodyPr/>
          <a:lstStyle/>
          <a:p>
            <a:r>
              <a:rPr lang="en-US" b="1"/>
              <a:t>ছবিতে কী  দেখতে পাচ্ছো ?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5CDD9E2-C9AF-1F4C-8845-0DCF4C61A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9" y="2464718"/>
            <a:ext cx="10912080" cy="4268265"/>
          </a:xfrm>
        </p:spPr>
      </p:pic>
    </p:spTree>
    <p:extLst>
      <p:ext uri="{BB962C8B-B14F-4D97-AF65-F5344CB8AC3E}">
        <p14:creationId xmlns:p14="http://schemas.microsoft.com/office/powerpoint/2010/main" val="9122314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5F95-0A14-7A4D-A3D9-F4162955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78655"/>
            <a:ext cx="10515600" cy="1325563"/>
          </a:xfrm>
        </p:spPr>
        <p:txBody>
          <a:bodyPr/>
          <a:lstStyle/>
          <a:p>
            <a:r>
              <a:rPr lang="en-US" b="1"/>
              <a:t>আজকের পাঠঃ সমাজ মনোবিজ্ঞান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9867DFC-567C-DF47-8901-A74244CC8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" y="2004218"/>
            <a:ext cx="10902950" cy="4639470"/>
          </a:xfrm>
        </p:spPr>
      </p:pic>
    </p:spTree>
    <p:extLst>
      <p:ext uri="{BB962C8B-B14F-4D97-AF65-F5344CB8AC3E}">
        <p14:creationId xmlns:p14="http://schemas.microsoft.com/office/powerpoint/2010/main" val="11716363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28A3-6C96-F14F-A7CF-B6013574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841" y="1436688"/>
            <a:ext cx="10515600" cy="1325563"/>
          </a:xfrm>
        </p:spPr>
        <p:txBody>
          <a:bodyPr/>
          <a:lstStyle/>
          <a:p>
            <a:r>
              <a:rPr lang="en-US" b="1"/>
              <a:t>শিখনফল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62771-4762-E74D-BF2A-55488FA6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967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b="1"/>
              <a:t>#সমাজ মনোবিজ্ঞান কাকে বলে তা বলতে পারবে। </a:t>
            </a:r>
          </a:p>
          <a:p>
            <a:pPr marL="0" indent="0">
              <a:buNone/>
            </a:pPr>
            <a:r>
              <a:rPr lang="en-US" sz="4400" b="1"/>
              <a:t>#সমাজ মনোবিজ্ঞানের পরিধিগুলো কী কী তা বলতে পারবে। </a:t>
            </a:r>
          </a:p>
          <a:p>
            <a:pPr marL="0" indent="0">
              <a:buNone/>
            </a:pPr>
            <a:r>
              <a:rPr lang="en-US" sz="4400" b="1"/>
              <a:t>#সমাজ মনোবিজ্ঞানের পরিধিগুলো ব্যাখ্যা করতে পারবে।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26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7690-A928-6844-8C36-C0B4A6EF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718" y="615156"/>
            <a:ext cx="10515600" cy="1325563"/>
          </a:xfrm>
        </p:spPr>
        <p:txBody>
          <a:bodyPr/>
          <a:lstStyle/>
          <a:p>
            <a:r>
              <a:rPr lang="en-US" b="1"/>
              <a:t>সমাজ মনোবিজ্ঞান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C013-C379-9F40-AF35-595A4F754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544" y="2991545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n-US" sz="3600" b="1"/>
              <a:t>সমাজ মনোবিজ্ঞান ব্যক্তির সেসব আচরণ পর্যালোচনা করে   যে সকল আচরণ সমাজের অন্যান্য ব্যক্তিদের প্রভাবিত করে এবং সে সাথে যেসব আচরণ অন্যান্য সদস্যদের দ্বারা প্রভাবিত হয়ে থাকে।   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ADCA86-3769-A947-AE30-7E94778B12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18" y="2183904"/>
            <a:ext cx="5181600" cy="45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981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: 32 Points 8">
            <a:extLst>
              <a:ext uri="{FF2B5EF4-FFF2-40B4-BE49-F238E27FC236}">
                <a16:creationId xmlns:a16="http://schemas.microsoft.com/office/drawing/2014/main" id="{61387774-D2BD-1545-A027-F82C8DD6486B}"/>
              </a:ext>
            </a:extLst>
          </p:cNvPr>
          <p:cNvSpPr/>
          <p:nvPr/>
        </p:nvSpPr>
        <p:spPr>
          <a:xfrm>
            <a:off x="4763775" y="251024"/>
            <a:ext cx="2597906" cy="1773435"/>
          </a:xfrm>
          <a:prstGeom prst="star32">
            <a:avLst>
              <a:gd name="adj" fmla="val 4238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সামাজীকরন</a:t>
            </a:r>
          </a:p>
        </p:txBody>
      </p:sp>
      <p:sp>
        <p:nvSpPr>
          <p:cNvPr id="11" name="Star: 32 Points 10">
            <a:extLst>
              <a:ext uri="{FF2B5EF4-FFF2-40B4-BE49-F238E27FC236}">
                <a16:creationId xmlns:a16="http://schemas.microsoft.com/office/drawing/2014/main" id="{AA0B18C9-F4D7-054F-9A26-DA6175C75E15}"/>
              </a:ext>
            </a:extLst>
          </p:cNvPr>
          <p:cNvSpPr/>
          <p:nvPr/>
        </p:nvSpPr>
        <p:spPr>
          <a:xfrm flipH="1">
            <a:off x="682736" y="2807633"/>
            <a:ext cx="2776755" cy="2254935"/>
          </a:xfrm>
          <a:prstGeom prst="star32">
            <a:avLst>
              <a:gd name="adj" fmla="val 4265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সন্ত্রাস </a:t>
            </a:r>
          </a:p>
        </p:txBody>
      </p:sp>
      <p:sp>
        <p:nvSpPr>
          <p:cNvPr id="12" name="Star: 32 Points 11">
            <a:extLst>
              <a:ext uri="{FF2B5EF4-FFF2-40B4-BE49-F238E27FC236}">
                <a16:creationId xmlns:a16="http://schemas.microsoft.com/office/drawing/2014/main" id="{63E4BE20-2751-394B-84FC-5C96864A34C3}"/>
              </a:ext>
            </a:extLst>
          </p:cNvPr>
          <p:cNvSpPr/>
          <p:nvPr/>
        </p:nvSpPr>
        <p:spPr>
          <a:xfrm>
            <a:off x="7793843" y="328002"/>
            <a:ext cx="2821631" cy="2427162"/>
          </a:xfrm>
          <a:prstGeom prst="star32">
            <a:avLst>
              <a:gd name="adj" fmla="val 4364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কৃষ্টি ও ব্যক্তিত্ব</a:t>
            </a:r>
          </a:p>
        </p:txBody>
      </p:sp>
      <p:sp>
        <p:nvSpPr>
          <p:cNvPr id="15" name="Star: 32 Points 14">
            <a:extLst>
              <a:ext uri="{FF2B5EF4-FFF2-40B4-BE49-F238E27FC236}">
                <a16:creationId xmlns:a16="http://schemas.microsoft.com/office/drawing/2014/main" id="{74B5E708-3FF0-3043-9065-8B86697A79E4}"/>
              </a:ext>
            </a:extLst>
          </p:cNvPr>
          <p:cNvSpPr/>
          <p:nvPr/>
        </p:nvSpPr>
        <p:spPr>
          <a:xfrm>
            <a:off x="9063755" y="2347944"/>
            <a:ext cx="2830711" cy="2010965"/>
          </a:xfrm>
          <a:prstGeom prst="star32">
            <a:avLst>
              <a:gd name="adj" fmla="val 4549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মনোভাব </a:t>
            </a:r>
          </a:p>
        </p:txBody>
      </p:sp>
      <p:sp>
        <p:nvSpPr>
          <p:cNvPr id="18" name="Star: 32 Points 17">
            <a:extLst>
              <a:ext uri="{FF2B5EF4-FFF2-40B4-BE49-F238E27FC236}">
                <a16:creationId xmlns:a16="http://schemas.microsoft.com/office/drawing/2014/main" id="{1B7350A8-F1FE-5A4B-AB81-69EC24A418EE}"/>
              </a:ext>
            </a:extLst>
          </p:cNvPr>
          <p:cNvSpPr/>
          <p:nvPr/>
        </p:nvSpPr>
        <p:spPr>
          <a:xfrm>
            <a:off x="8017569" y="4452493"/>
            <a:ext cx="2597905" cy="1673425"/>
          </a:xfrm>
          <a:prstGeom prst="star32">
            <a:avLst>
              <a:gd name="adj" fmla="val 4140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যৌথ আচরণ </a:t>
            </a:r>
          </a:p>
        </p:txBody>
      </p:sp>
      <p:sp>
        <p:nvSpPr>
          <p:cNvPr id="19" name="Star: 32 Points 18">
            <a:extLst>
              <a:ext uri="{FF2B5EF4-FFF2-40B4-BE49-F238E27FC236}">
                <a16:creationId xmlns:a16="http://schemas.microsoft.com/office/drawing/2014/main" id="{C3A2B189-4350-F347-A4D6-59BD990463DE}"/>
              </a:ext>
            </a:extLst>
          </p:cNvPr>
          <p:cNvSpPr/>
          <p:nvPr/>
        </p:nvSpPr>
        <p:spPr>
          <a:xfrm>
            <a:off x="4763775" y="5079900"/>
            <a:ext cx="2597905" cy="2010965"/>
          </a:xfrm>
          <a:prstGeom prst="star32">
            <a:avLst>
              <a:gd name="adj" fmla="val 4194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দলীয় আচরণ </a:t>
            </a:r>
          </a:p>
        </p:txBody>
      </p:sp>
      <p:sp>
        <p:nvSpPr>
          <p:cNvPr id="20" name="Star: 32 Points 19">
            <a:extLst>
              <a:ext uri="{FF2B5EF4-FFF2-40B4-BE49-F238E27FC236}">
                <a16:creationId xmlns:a16="http://schemas.microsoft.com/office/drawing/2014/main" id="{AC92F324-A80D-2C49-92E9-0D4B0855F7C8}"/>
              </a:ext>
            </a:extLst>
          </p:cNvPr>
          <p:cNvSpPr/>
          <p:nvPr/>
        </p:nvSpPr>
        <p:spPr>
          <a:xfrm>
            <a:off x="1802818" y="4452493"/>
            <a:ext cx="2640880" cy="1828800"/>
          </a:xfrm>
          <a:prstGeom prst="star3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নেতৃত্ব</a:t>
            </a:r>
          </a:p>
        </p:txBody>
      </p:sp>
      <p:sp>
        <p:nvSpPr>
          <p:cNvPr id="21" name="Star: 8 Points 20">
            <a:extLst>
              <a:ext uri="{FF2B5EF4-FFF2-40B4-BE49-F238E27FC236}">
                <a16:creationId xmlns:a16="http://schemas.microsoft.com/office/drawing/2014/main" id="{7E7012A4-53FF-A54C-BB63-81B0C2DC0D40}"/>
              </a:ext>
            </a:extLst>
          </p:cNvPr>
          <p:cNvSpPr/>
          <p:nvPr/>
        </p:nvSpPr>
        <p:spPr>
          <a:xfrm>
            <a:off x="3011847" y="1791299"/>
            <a:ext cx="6192812" cy="3497907"/>
          </a:xfrm>
          <a:prstGeom prst="star8">
            <a:avLst>
              <a:gd name="adj" fmla="val 3591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সমাজ মনোবিজ্ঞানের পরিধি  </a:t>
            </a:r>
          </a:p>
        </p:txBody>
      </p:sp>
      <p:sp>
        <p:nvSpPr>
          <p:cNvPr id="24" name="Star: 32 Points 23">
            <a:extLst>
              <a:ext uri="{FF2B5EF4-FFF2-40B4-BE49-F238E27FC236}">
                <a16:creationId xmlns:a16="http://schemas.microsoft.com/office/drawing/2014/main" id="{594C2A88-EA5A-AB41-BAC7-A6D472F96FFD}"/>
              </a:ext>
            </a:extLst>
          </p:cNvPr>
          <p:cNvSpPr/>
          <p:nvPr/>
        </p:nvSpPr>
        <p:spPr>
          <a:xfrm>
            <a:off x="1246896" y="619920"/>
            <a:ext cx="3214661" cy="2254935"/>
          </a:xfrm>
          <a:prstGeom prst="star32">
            <a:avLst>
              <a:gd name="adj" fmla="val 3970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গবেষণা পদ্ধতি </a:t>
            </a:r>
          </a:p>
        </p:txBody>
      </p:sp>
    </p:spTree>
    <p:extLst>
      <p:ext uri="{BB962C8B-B14F-4D97-AF65-F5344CB8AC3E}">
        <p14:creationId xmlns:p14="http://schemas.microsoft.com/office/powerpoint/2010/main" val="9315888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292A-4309-C54D-9B0A-AC61E2B1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590" y="109736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দলীয় কাজ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C70F-5903-9D4B-B330-971E421FA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165078"/>
            <a:ext cx="10515600" cy="4351338"/>
          </a:xfrm>
        </p:spPr>
        <p:txBody>
          <a:bodyPr>
            <a:normAutofit/>
          </a:bodyPr>
          <a:lstStyle/>
          <a:p>
            <a:r>
              <a:rPr lang="en-US" sz="7200" b="1"/>
              <a:t>সমাজ মনোবিজ্ঞানের পরিধির  নামগুলো খাতায় লিখ। </a:t>
            </a:r>
          </a:p>
        </p:txBody>
      </p:sp>
    </p:spTree>
    <p:extLst>
      <p:ext uri="{BB962C8B-B14F-4D97-AF65-F5344CB8AC3E}">
        <p14:creationId xmlns:p14="http://schemas.microsoft.com/office/powerpoint/2010/main" val="18912996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শিক্ষক পরিচিতি </vt:lpstr>
      <vt:lpstr>PowerPoint Presentation</vt:lpstr>
      <vt:lpstr>ছবিতে কী  দেখতে পাচ্ছো ?</vt:lpstr>
      <vt:lpstr>আজকের পাঠঃ সমাজ মনোবিজ্ঞান </vt:lpstr>
      <vt:lpstr>শিখনফল</vt:lpstr>
      <vt:lpstr>সমাজ মনোবিজ্ঞান</vt:lpstr>
      <vt:lpstr>PowerPoint Presentation</vt:lpstr>
      <vt:lpstr>দলীয়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মূল্যায়ন </vt:lpstr>
      <vt:lpstr>বাড়িরকাজ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mitutasmin81@gmail.com</dc:creator>
  <cp:lastModifiedBy>farhana tasmin</cp:lastModifiedBy>
  <cp:revision>16</cp:revision>
  <dcterms:created xsi:type="dcterms:W3CDTF">2019-07-22T11:17:49Z</dcterms:created>
  <dcterms:modified xsi:type="dcterms:W3CDTF">2020-12-15T11:36:04Z</dcterms:modified>
</cp:coreProperties>
</file>