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10" r:id="rId3"/>
    <p:sldId id="411" r:id="rId4"/>
    <p:sldId id="267" r:id="rId5"/>
    <p:sldId id="268" r:id="rId6"/>
    <p:sldId id="266" r:id="rId7"/>
    <p:sldId id="258" r:id="rId8"/>
    <p:sldId id="272" r:id="rId9"/>
    <p:sldId id="260" r:id="rId10"/>
    <p:sldId id="263" r:id="rId11"/>
    <p:sldId id="261" r:id="rId12"/>
    <p:sldId id="262" r:id="rId13"/>
    <p:sldId id="264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ADF1-0058-5E42-9EE5-D8DE7FAE47BD}" type="datetimeFigureOut">
              <a:rPr lang="en-US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80CD-CCE4-214F-83CF-F2F13B5150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শিক্ষক পরিচিতি :</a:t>
            </a:r>
          </a:p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কলেজ,আবদার,তেলিহাটী,শ্রীপুর, গাজীপুর।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A385-C178-AA41-85E7-2B99B3B22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ED082-0B3A-8B4C-BA53-5958894E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F7920-2B10-B941-8DFC-33204135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EAEB1-6AC5-3A4B-959A-33A188D0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0554C-4F71-1144-B41B-DFD72C6B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954B-7B03-4D4D-8E4F-9A6F82CE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600B5-947F-374D-A6C1-545835C55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D8DD-5DE7-414F-8172-0EB635A9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19FF-BD87-BF4D-AE52-15F20156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0C20-B4AB-C749-8136-F57DDE31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1F554-6EA0-CC4F-878D-4FFF3A09B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EA50E-6177-7447-A21F-3F457D66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E6A0-2CF1-014A-B641-2BE01782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45040-B922-2349-91BA-E0548F6C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5052D-2B19-1941-88B4-3C971505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E534-8625-674E-962C-B4BFD2A2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D96A-C672-2E46-AA70-A2184CF1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EA28-289C-4446-8CB4-1C91D120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22763-2387-FC4E-9136-18647204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AA6B-58C7-0640-95D6-597EFC56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CBD0-6F31-0D44-91B4-B3E438DA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EEE5-60FB-3D48-9EB3-E5E37496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3F7EE-1B2A-8044-8DFC-1567D31F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76BC-1275-9641-B6F7-2390FCCD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B8C2-7FD7-FB42-B164-66A66AC1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7FA9-C1AA-FF47-8998-7B0E453D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C4B1-C729-A345-A756-3B9B6E3C4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2588-A3FE-E947-B796-ADE2C9299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70FE5-22CB-1C40-B906-CB6E679A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CE936-811A-C442-BD36-A7DA7ED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FBCEE-C3F5-B342-BCEB-A4A6D63D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8BF0-6D5D-C349-ABA1-CC11A342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5A81B-0256-6C4D-AD7E-165C45746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6697C-1A52-4241-BACA-1E200E0D0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6F9D9-3B1F-6B45-B77A-7E2EACB29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22140-2058-0D4F-BE0C-2D7F4B02A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CE9C8-DD0D-5A4F-8950-E6EB62A3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1FE2F6-384E-6740-8326-4DABFD4B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D5AD6-A349-4C41-94C5-DDED348A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71DD-06FC-C44E-8A41-C02FA031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468AE-8338-4B4D-BE16-346F0057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D22B1-F738-EE4D-A37B-632D72B0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9805D-BD39-E542-8F9A-86FAEE29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250BD-ACC2-BF4E-9CEC-44FE2B62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E5DA8-5FE7-1040-88C6-38FA8441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5525A-129F-6344-93D6-776B6FB7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50FE-3939-174F-A2CC-6215652E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0A23-2CC3-194C-B6A5-E3B0A23D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856F0-7A19-9E45-A126-894844E09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EA726-3424-634D-A1D7-E370025D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8928C-E63F-EC4B-B271-9BCBFC3D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E835A-5500-654B-8019-21FC1BC3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2391-352B-3A4E-99D4-CF383961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65EED-63E3-FF4B-AA03-481C3EE0A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4EB51-3D24-E74D-91F9-1BD4EEF2C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10667-2058-EE41-8837-AE65C4F4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C6D96-F8DD-2544-BDBD-05EFE98C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D713B-2F3B-D547-8AF8-498C1E1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825CD-91B6-0145-8455-A6E4837A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F52F8-FFF6-0141-914B-FE84F94D4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8426-33CA-114F-AD11-4AD084235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B756-5903-8543-B5C6-489AA7007D8C}" type="datetimeFigureOut">
              <a:rPr lang="en-US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7B01-C28E-CA41-A73A-2A400F166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2221-583D-D547-85D8-0CCD2E32C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30DF-5DA9-5843-B72A-58D61DAB15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13" Type="http://schemas.openxmlformats.org/officeDocument/2006/relationships/image" Target="../media/image24.jpeg" /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12" Type="http://schemas.openxmlformats.org/officeDocument/2006/relationships/image" Target="../media/image23.jpeg" /><Relationship Id="rId17" Type="http://schemas.openxmlformats.org/officeDocument/2006/relationships/image" Target="../media/image28.jpeg" /><Relationship Id="rId2" Type="http://schemas.openxmlformats.org/officeDocument/2006/relationships/image" Target="../media/image13.jpeg" /><Relationship Id="rId16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11" Type="http://schemas.openxmlformats.org/officeDocument/2006/relationships/image" Target="../media/image22.jpeg" /><Relationship Id="rId5" Type="http://schemas.openxmlformats.org/officeDocument/2006/relationships/image" Target="../media/image16.jpeg" /><Relationship Id="rId15" Type="http://schemas.openxmlformats.org/officeDocument/2006/relationships/image" Target="../media/image26.jpeg" /><Relationship Id="rId10" Type="http://schemas.openxmlformats.org/officeDocument/2006/relationships/image" Target="../media/image21.jpeg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Relationship Id="rId14" Type="http://schemas.openxmlformats.org/officeDocument/2006/relationships/image" Target="../media/image2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F39DC67-9750-9B4A-8EAD-C1C2F0FC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110"/>
            <a:ext cx="11787188" cy="4714873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8C152558-4827-5147-92DF-82613CFEBEA3}"/>
              </a:ext>
            </a:extLst>
          </p:cNvPr>
          <p:cNvSpPr/>
          <p:nvPr/>
        </p:nvSpPr>
        <p:spPr>
          <a:xfrm>
            <a:off x="0" y="-176024"/>
            <a:ext cx="11787188" cy="237272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মনোবিজ্ঞানের   ক্লাসে সবাইকে স্বাগতম  </a:t>
            </a:r>
          </a:p>
        </p:txBody>
      </p:sp>
    </p:spTree>
    <p:extLst>
      <p:ext uri="{BB962C8B-B14F-4D97-AF65-F5344CB8AC3E}">
        <p14:creationId xmlns:p14="http://schemas.microsoft.com/office/powerpoint/2010/main" val="24784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9136-A4D8-DC43-87EB-67D70786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26" y="196475"/>
            <a:ext cx="10515600" cy="1321565"/>
          </a:xfrm>
        </p:spPr>
        <p:txBody>
          <a:bodyPr/>
          <a:lstStyle/>
          <a:p>
            <a:r>
              <a:rPr lang="en-US" b="1"/>
              <a:t>শিক্ষা মনোবিজ্ঞানের পরিধি/উপাদান  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496E37F-0181-5A40-AFA1-C294F3D00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6532"/>
            <a:ext cx="10515600" cy="46533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84184A-40C0-5244-BF81-2F5569040754}"/>
              </a:ext>
            </a:extLst>
          </p:cNvPr>
          <p:cNvSpPr/>
          <p:nvPr/>
        </p:nvSpPr>
        <p:spPr>
          <a:xfrm>
            <a:off x="4875609" y="5875734"/>
            <a:ext cx="2125265" cy="892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শিক্ষার পরিবেশ </a:t>
            </a:r>
            <a:endParaRPr lang="en-US" sz="3600" b="1" u="sng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F1D887-5982-1B4F-86BB-9EA35BE20FC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679282" y="4161234"/>
            <a:ext cx="258960" cy="171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3">
            <a:extLst>
              <a:ext uri="{FF2B5EF4-FFF2-40B4-BE49-F238E27FC236}">
                <a16:creationId xmlns:a16="http://schemas.microsoft.com/office/drawing/2014/main" id="{4E5A8EB3-988D-4640-96F5-6F09CAD6C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26" y="1579548"/>
            <a:ext cx="2334152" cy="6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3D34-643B-CE4C-999B-19F873A5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65" y="164749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শিক্ষার্থীর বিকাশ সম্পর্কে তথ্য সংগ্রহ করা।   </a:t>
            </a:r>
          </a:p>
          <a:p>
            <a:r>
              <a:rPr lang="en-US" b="1"/>
              <a:t>শিক্ষার্থীর সার্বিক ও সুষম বিকাশে সহায়তা করা। </a:t>
            </a:r>
          </a:p>
          <a:p>
            <a:r>
              <a:rPr lang="en-US" b="1"/>
              <a:t>আগ্রহ ও মেধার সাথে সংগতিপূর্ণ কর্মসূচি প্রণয়ন করা।</a:t>
            </a:r>
          </a:p>
          <a:p>
            <a:endParaRPr lang="en-US" b="1"/>
          </a:p>
          <a:p>
            <a:r>
              <a:rPr lang="en-US" b="1"/>
              <a:t>শিক্ষার প্রভাব মূল্যায়ন করা।</a:t>
            </a:r>
          </a:p>
          <a:p>
            <a:r>
              <a:rPr lang="en-US" b="1"/>
              <a:t>শিক্ষার বিভিন্ন সমস্যা নিরসন করা।  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শিক্ষার কলাকৌশল ও কর্মদক্ষতা উন্নয়ন করা। </a:t>
            </a:r>
          </a:p>
          <a:p>
            <a:r>
              <a:rPr lang="en-US" b="1"/>
              <a:t>শিক্ষার্থীকে পরিবর্তনশীল সমাজের সাথে উপোযোগী করা।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CAE44C-9D29-DC42-87C7-16857027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59" y="2694384"/>
            <a:ext cx="3143250" cy="15740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DEDF3DC-40F7-6C42-9A62-D6F4E97CE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45" y="3037451"/>
            <a:ext cx="2978974" cy="163581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8665D6E-ACC6-3949-A48C-260B49670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21" y="219074"/>
            <a:ext cx="4380309" cy="247531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36C6AA5-CAB6-7947-ABFD-A84BA2718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77276" y="4228873"/>
            <a:ext cx="3056330" cy="264993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A05AB6A-7771-7342-97AF-DC69DC53C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5709777"/>
            <a:ext cx="8360680" cy="13255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31DA66-26D1-084D-A70B-01329C00573C}"/>
              </a:ext>
            </a:extLst>
          </p:cNvPr>
          <p:cNvSpPr txBox="1">
            <a:spLocks/>
          </p:cNvSpPr>
          <p:nvPr/>
        </p:nvSpPr>
        <p:spPr>
          <a:xfrm>
            <a:off x="3332559" y="2705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শিক্ষা মনোবিজ্ঞানের লক্ষ্য </a:t>
            </a:r>
          </a:p>
        </p:txBody>
      </p:sp>
    </p:spTree>
    <p:extLst>
      <p:ext uri="{BB962C8B-B14F-4D97-AF65-F5344CB8AC3E}">
        <p14:creationId xmlns:p14="http://schemas.microsoft.com/office/powerpoint/2010/main" val="16405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9F6E-C9D5-5444-A92D-CC26253A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388" y="650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দলীয় কাজ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21B6BF-9295-C845-941F-389DCC39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57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b="1"/>
              <a:t>নিচের উদ্দীপকটি পড়ে প্রশ্নগুলোর উওর দাওঃ</a:t>
            </a:r>
          </a:p>
          <a:p>
            <a:r>
              <a:rPr lang="en-US" sz="3200" b="1"/>
              <a:t>ছবি একটি সরকারি প্রাইমারি স্কুলের প্রধান শিক্ষক। তিনি শিক্ষার্থী, শিক্ষক এবং শিক্ষা পরিবেশের উপর জোর দেন।অন্যদিকে মিতার কোম্পানিতে কর্মসন্তুষ্টি এবং কাজের সঠিক মূল্যায়ন হওয়ায় উৎপাদন বেড়েছে। </a:t>
            </a:r>
          </a:p>
          <a:p>
            <a:r>
              <a:rPr lang="en-US" sz="3200" b="1"/>
              <a:t>প্রশ্নঃ   #ছবির কাজটি মনোবিজ্ঞানের কোন শাখায় আলোচনা করা হয়?- ব্যাখ্যা কর।</a:t>
            </a:r>
          </a:p>
          <a:p>
            <a:r>
              <a:rPr lang="en-US" sz="3200" b="1"/>
              <a:t>মিতার কাজটি মনোবিজ্ঞানের কোন শাখায় আলোচনা করা হয়?-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633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A0BD-CB0A-D945-8C81-33DCD3DD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35" y="579437"/>
            <a:ext cx="10515600" cy="1325563"/>
          </a:xfrm>
        </p:spPr>
        <p:txBody>
          <a:bodyPr/>
          <a:lstStyle/>
          <a:p>
            <a:r>
              <a:rPr lang="en-US" sz="6000" b="1"/>
              <a:t>মূল্যায়ন</a:t>
            </a:r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7671-1565-A349-9D00-1B7333EA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122" y="282575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b="1"/>
              <a:t>শিল্প মনোবিজ্ঞান কাকে বলে?</a:t>
            </a:r>
          </a:p>
          <a:p>
            <a:r>
              <a:rPr lang="en-US" sz="4000" b="1"/>
              <a:t>শিল্প  মনোবিজ্ঞানের পরিধিগুলো কী কী?</a:t>
            </a:r>
          </a:p>
          <a:p>
            <a:r>
              <a:rPr lang="en-US" sz="4000" b="1"/>
              <a:t>শিক্ষা মনোবিজ্ঞান কাকে বলে?</a:t>
            </a:r>
          </a:p>
          <a:p>
            <a:r>
              <a:rPr lang="en-US" sz="4000" b="1"/>
              <a:t>শিক্ষা মনোবিজ্ঞানের লক্ষ্য কী কী?</a:t>
            </a:r>
          </a:p>
          <a:p>
            <a:r>
              <a:rPr lang="en-US" sz="4000" b="1"/>
              <a:t>শিক্ষা মনোবিজ্ঞানের পরিধি/ উপাদানগুলো কী কী?     </a:t>
            </a:r>
          </a:p>
        </p:txBody>
      </p:sp>
    </p:spTree>
    <p:extLst>
      <p:ext uri="{BB962C8B-B14F-4D97-AF65-F5344CB8AC3E}">
        <p14:creationId xmlns:p14="http://schemas.microsoft.com/office/powerpoint/2010/main" val="13836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59F-23A9-8A40-864B-128EAE33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794" y="1008062"/>
            <a:ext cx="10515600" cy="1325563"/>
          </a:xfrm>
        </p:spPr>
        <p:txBody>
          <a:bodyPr/>
          <a:lstStyle/>
          <a:p>
            <a:r>
              <a:rPr lang="en-US" b="1"/>
              <a:t>বাড়িরকাজ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33EB-BB0E-4642-9A27-D14E2AC81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60" y="3429000"/>
            <a:ext cx="10515600" cy="4351338"/>
          </a:xfrm>
        </p:spPr>
        <p:txBody>
          <a:bodyPr/>
          <a:lstStyle/>
          <a:p>
            <a:r>
              <a:rPr lang="en-US" sz="2800" b="1"/>
              <a:t>শিল্প মনোবিজ্ঞান কাকে বলে?</a:t>
            </a:r>
          </a:p>
          <a:p>
            <a:r>
              <a:rPr lang="en-US" sz="2800" b="1"/>
              <a:t>শিল্প  মনোবিজ্ঞানের পরিধিগুলো কী কী?</a:t>
            </a:r>
          </a:p>
          <a:p>
            <a:r>
              <a:rPr lang="en-US" sz="2800" b="1"/>
              <a:t>শিক্ষা মনোবিজ্ঞান কাকে বলে?</a:t>
            </a:r>
          </a:p>
          <a:p>
            <a:r>
              <a:rPr lang="en-US" sz="2800" b="1"/>
              <a:t>শিক্ষা মনোবিজ্ঞানের লক্ষ্য কী কী?</a:t>
            </a:r>
          </a:p>
          <a:p>
            <a:r>
              <a:rPr lang="en-US" sz="2800" b="1"/>
              <a:t>শিক্ষা মনোবিজ্ঞানের পরিধি/ উপাদানগুলো কী কী? </a:t>
            </a:r>
          </a:p>
          <a:p>
            <a:r>
              <a:rPr lang="en-US" b="1"/>
              <a:t>শিল্প মনোবিজ্ঞানের গুরুত্ব ব্যাখ্যা কর।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B291-8CF1-D740-AD52-AE65248F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903" y="365125"/>
            <a:ext cx="10515600" cy="1325563"/>
          </a:xfrm>
        </p:spPr>
        <p:txBody>
          <a:bodyPr/>
          <a:lstStyle/>
          <a:p>
            <a:r>
              <a:rPr lang="en-US" b="1"/>
              <a:t>সবাইকে অসংখ্য ধন্যবাদ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48D5E7-822D-E44B-82F9-7AD4CF439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519738" cy="48021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944029-A4B7-3D4F-80F1-6141252E9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1619250"/>
            <a:ext cx="499586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33E9-AB03-4443-9C8F-F60AD29D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370" y="409539"/>
            <a:ext cx="10515600" cy="1188641"/>
          </a:xfrm>
        </p:spPr>
        <p:txBody>
          <a:bodyPr/>
          <a:lstStyle/>
          <a:p>
            <a:r>
              <a:rPr lang="en-US"/>
              <a:t>শিক্ষক পরিচিতি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01-34C6-2340-9CC6-5BACC2255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6092" y="1438453"/>
            <a:ext cx="7041896" cy="2151960"/>
          </a:xfrm>
        </p:spPr>
        <p:txBody>
          <a:bodyPr>
            <a:noAutofit/>
          </a:bodyPr>
          <a:lstStyle/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কলেজ,তেলিহাটি,শ্রীপুর, গাজীপুর।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E71DC-815C-3E4C-B3BC-0B4A1F2E027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শিক্ষক পরিচিতি :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1AC-763C-C543-AFC6-4F0C23AA3010}"/>
              </a:ext>
            </a:extLst>
          </p:cNvPr>
          <p:cNvSpPr/>
          <p:nvPr/>
        </p:nvSpPr>
        <p:spPr>
          <a:xfrm>
            <a:off x="7911702" y="339329"/>
            <a:ext cx="4280297" cy="3798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উচ্চমাধ্যমিক মনোবিজ্ঞান ১ম পত্র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বিষয় কোডঃ১২৩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অধ্যায়ঃ১ম(মনোবিজ্ঞান পরিচিতি)      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65DE0-B6EC-6245-8595-DC256C1E4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" y="3724312"/>
            <a:ext cx="12191999" cy="3133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96EB3-1AC9-794F-B957-7C684113306E}"/>
              </a:ext>
            </a:extLst>
          </p:cNvPr>
          <p:cNvSpPr/>
          <p:nvPr/>
        </p:nvSpPr>
        <p:spPr>
          <a:xfrm>
            <a:off x="1106091" y="4436327"/>
            <a:ext cx="9979818" cy="1911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7CB095D-722E-894E-B1D6-C6F92F453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06218"/>
            <a:ext cx="9979818" cy="251245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3FA922-EF47-5944-9706-EC26488A6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8" y="4009736"/>
            <a:ext cx="11109723" cy="2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3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5E7C6A7-3D34-D944-B74B-E016B99DF91D}"/>
              </a:ext>
            </a:extLst>
          </p:cNvPr>
          <p:cNvSpPr/>
          <p:nvPr/>
        </p:nvSpPr>
        <p:spPr>
          <a:xfrm>
            <a:off x="3761412" y="2678874"/>
            <a:ext cx="3682376" cy="1804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মনোবিজ্ঞানর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শাখাসমূহ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716AC8-8E20-3E48-959E-61817D8E2519}"/>
              </a:ext>
            </a:extLst>
          </p:cNvPr>
          <p:cNvSpPr/>
          <p:nvPr/>
        </p:nvSpPr>
        <p:spPr>
          <a:xfrm>
            <a:off x="6628032" y="3541186"/>
            <a:ext cx="1730156" cy="477173"/>
          </a:xfrm>
          <a:prstGeom prst="rightArrow">
            <a:avLst>
              <a:gd name="adj1" fmla="val 53685"/>
              <a:gd name="adj2" fmla="val 36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5A955A7-8FAC-A647-9162-B8D99F27D635}"/>
              </a:ext>
            </a:extLst>
          </p:cNvPr>
          <p:cNvSpPr/>
          <p:nvPr/>
        </p:nvSpPr>
        <p:spPr>
          <a:xfrm rot="20848786">
            <a:off x="5831633" y="4218129"/>
            <a:ext cx="528733" cy="1539758"/>
          </a:xfrm>
          <a:prstGeom prst="downArrow">
            <a:avLst>
              <a:gd name="adj1" fmla="val 68308"/>
              <a:gd name="adj2" fmla="val 291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B440BC9-1725-DD44-906D-0CE6A1A172A8}"/>
              </a:ext>
            </a:extLst>
          </p:cNvPr>
          <p:cNvSpPr/>
          <p:nvPr/>
        </p:nvSpPr>
        <p:spPr>
          <a:xfrm>
            <a:off x="5347094" y="1113536"/>
            <a:ext cx="528732" cy="1747838"/>
          </a:xfrm>
          <a:prstGeom prst="upArrow">
            <a:avLst>
              <a:gd name="adj1" fmla="val 83166"/>
              <a:gd name="adj2" fmla="val 330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0039544-B059-B14A-885E-1C68616E8525}"/>
              </a:ext>
            </a:extLst>
          </p:cNvPr>
          <p:cNvSpPr/>
          <p:nvPr/>
        </p:nvSpPr>
        <p:spPr>
          <a:xfrm rot="18999794">
            <a:off x="3097786" y="4365737"/>
            <a:ext cx="2092149" cy="825836"/>
          </a:xfrm>
          <a:prstGeom prst="leftArrow">
            <a:avLst>
              <a:gd name="adj1" fmla="val 0"/>
              <a:gd name="adj2" fmla="val 253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A0EC355-482B-C74C-A09C-9C35272F0AF2}"/>
              </a:ext>
            </a:extLst>
          </p:cNvPr>
          <p:cNvSpPr/>
          <p:nvPr/>
        </p:nvSpPr>
        <p:spPr>
          <a:xfrm rot="10800000" flipH="1">
            <a:off x="1819419" y="3103215"/>
            <a:ext cx="2613563" cy="477174"/>
          </a:xfrm>
          <a:prstGeom prst="leftArrow">
            <a:avLst>
              <a:gd name="adj1" fmla="val 0"/>
              <a:gd name="adj2" fmla="val 547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863C42-DE34-B14A-87E6-B2D98A5F8ED2}"/>
              </a:ext>
            </a:extLst>
          </p:cNvPr>
          <p:cNvSpPr/>
          <p:nvPr/>
        </p:nvSpPr>
        <p:spPr>
          <a:xfrm>
            <a:off x="8198891" y="2865372"/>
            <a:ext cx="3152772" cy="1617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শিল্প মনোবিজ্ঞান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90A20C-3DE6-4247-A2CE-361F8F7C1091}"/>
              </a:ext>
            </a:extLst>
          </p:cNvPr>
          <p:cNvSpPr/>
          <p:nvPr/>
        </p:nvSpPr>
        <p:spPr>
          <a:xfrm>
            <a:off x="5056885" y="5002032"/>
            <a:ext cx="3301303" cy="1732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চিকিৎসা মনোবিজ্ঞান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9FA8BB-BF03-964C-AC02-01D10B34FF58}"/>
              </a:ext>
            </a:extLst>
          </p:cNvPr>
          <p:cNvSpPr/>
          <p:nvPr/>
        </p:nvSpPr>
        <p:spPr>
          <a:xfrm>
            <a:off x="1132001" y="4882490"/>
            <a:ext cx="2851792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শিক্ষা মনোবিজ্ঞান</a:t>
            </a:r>
            <a:r>
              <a:rPr lang="en-US" b="1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6C0234-FD1D-704A-9A4A-457C51F54E9C}"/>
              </a:ext>
            </a:extLst>
          </p:cNvPr>
          <p:cNvSpPr/>
          <p:nvPr/>
        </p:nvSpPr>
        <p:spPr>
          <a:xfrm>
            <a:off x="310604" y="2260168"/>
            <a:ext cx="2789031" cy="2002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সমাজ মনোবিজ্ঞান</a:t>
            </a:r>
            <a:r>
              <a:rPr lang="en-US" b="1">
                <a:solidFill>
                  <a:schemeClr val="accent5"/>
                </a:solidFill>
              </a:rPr>
              <a:t>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8F01D-9A99-314B-A28B-BCD29A7CE4D4}"/>
              </a:ext>
            </a:extLst>
          </p:cNvPr>
          <p:cNvSpPr/>
          <p:nvPr/>
        </p:nvSpPr>
        <p:spPr>
          <a:xfrm>
            <a:off x="4196953" y="-1"/>
            <a:ext cx="3500438" cy="169520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কাউন্সেলিং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মনোবিজ্ঞান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4EA09-8EB0-A243-87B1-A6B48794B142}"/>
              </a:ext>
            </a:extLst>
          </p:cNvPr>
          <p:cNvSpPr txBox="1"/>
          <p:nvPr/>
        </p:nvSpPr>
        <p:spPr>
          <a:xfrm>
            <a:off x="7534924" y="621961"/>
            <a:ext cx="6680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পূর্ব পাঠের অবগতকরণ</a:t>
            </a:r>
          </a:p>
        </p:txBody>
      </p:sp>
    </p:spTree>
    <p:extLst>
      <p:ext uri="{BB962C8B-B14F-4D97-AF65-F5344CB8AC3E}">
        <p14:creationId xmlns:p14="http://schemas.microsoft.com/office/powerpoint/2010/main" val="416988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4" grpId="0" animBg="1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445C-4B43-3F47-BB5F-5D0248BB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0" y="365125"/>
            <a:ext cx="7639050" cy="1599406"/>
          </a:xfrm>
        </p:spPr>
        <p:txBody>
          <a:bodyPr/>
          <a:lstStyle/>
          <a:p>
            <a:r>
              <a:rPr lang="en-US" b="1"/>
              <a:t>নিচের ছবিগুলোতে কি দেখতে পাচ্ছো 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99C89D-E012-CC4B-96B1-F642A177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16" y="1690688"/>
            <a:ext cx="6165055" cy="516731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9109922-96B3-8B41-9884-EBD6DD0E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" y="1690688"/>
            <a:ext cx="565308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9522-3B8D-3344-9C98-1C6CCE1E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07" y="114299"/>
            <a:ext cx="7728347" cy="2063750"/>
          </a:xfrm>
        </p:spPr>
        <p:txBody>
          <a:bodyPr/>
          <a:lstStyle/>
          <a:p>
            <a:r>
              <a:rPr lang="en-US" b="1"/>
              <a:t>আজকের পাঠঃশিল্প মনোবিজ্ঞান ও শিক্ষা মনোবিজ্ঞান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9F4023-9D79-8648-A373-BDC626EF3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8050"/>
            <a:ext cx="5567361" cy="431482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633AD2A-B9A8-FA41-AA71-397C0AF71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8198" y="2178050"/>
            <a:ext cx="5257802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E85C-A376-7A4A-A9FF-78C24F4C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3" y="293687"/>
            <a:ext cx="10515600" cy="1325563"/>
          </a:xfrm>
        </p:spPr>
        <p:txBody>
          <a:bodyPr/>
          <a:lstStyle/>
          <a:p>
            <a:r>
              <a:rPr lang="en-US" b="1"/>
              <a:t>শিখনফল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FE0218-CD78-9C40-A82E-97175F521A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6122" y="28559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শিল্প মনোবিজ্ঞান কাকে বলে তা বলতে পারবে। </a:t>
            </a:r>
          </a:p>
          <a:p>
            <a:r>
              <a:rPr lang="en-US" b="1"/>
              <a:t>শিল্প  মনোবিজ্ঞানের পরিধিগুলো কী কী তা বলতে পারবে। </a:t>
            </a:r>
          </a:p>
          <a:p>
            <a:r>
              <a:rPr lang="en-US" b="1"/>
              <a:t>শিক্ষা মনোবিজ্ঞান কাকে বলে তা বলতে পারবে। </a:t>
            </a:r>
          </a:p>
          <a:p>
            <a:r>
              <a:rPr lang="en-US" b="1"/>
              <a:t>শিক্ষা মনোবিজ্ঞানের লক্ষ্য কী কী তা বলতে পারবে। </a:t>
            </a:r>
          </a:p>
          <a:p>
            <a:r>
              <a:rPr lang="en-US" b="1"/>
              <a:t>শিক্ষা মনোবিজ্ঞানের পরিধি/ উপাদানগুলো কী কী তা বলতে পারবে। </a:t>
            </a:r>
          </a:p>
          <a:p>
            <a:r>
              <a:rPr lang="en-US" b="1"/>
              <a:t>শিল্প মনোবিজ্ঞানের গুরুত্ব ব্যাখ্যা করতে পারবে।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19E9-0164-1B49-AC7C-1339BD1E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6" y="-410765"/>
            <a:ext cx="9536906" cy="2807891"/>
          </a:xfrm>
        </p:spPr>
        <p:txBody>
          <a:bodyPr>
            <a:normAutofit/>
          </a:bodyPr>
          <a:lstStyle/>
          <a:p>
            <a:r>
              <a:rPr lang="en-US" b="1"/>
              <a:t>শিল্প মনোবিজ্ঞান/ সাংগঠনিক মনোবিজ্ঞান(Industrial Psychology/Organizational Psychology)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1D5E5-A137-0946-A416-55092E93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889" y="1946672"/>
            <a:ext cx="10515600" cy="4391025"/>
          </a:xfrm>
        </p:spPr>
        <p:txBody>
          <a:bodyPr>
            <a:normAutofit/>
          </a:bodyPr>
          <a:lstStyle/>
          <a:p>
            <a:r>
              <a:rPr lang="en-US" sz="3600"/>
              <a:t>মনোবিজ্ঞানের যে শাখা শিল্প কারখানা ও ব্যবসা ক্ষেত্রে সংঘটিত  মানব আচরণের বিজ্ঞানভিত্তিক ব্যাখ্যা প্রদান করে তাকে শিল্প মনোবিজ্ঞান বলে।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D8C393-A396-C849-B025-3544297C3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1"/>
            <a:ext cx="4555331" cy="33039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1A01E3-501E-FA4E-898B-71796E62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5" y="3517898"/>
            <a:ext cx="3620691" cy="321508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6F78204-8D8A-C143-9A8A-AAE973DA4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42" y="3552826"/>
            <a:ext cx="3526631" cy="31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CB47-4158-FC47-9896-917EDC82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477" y="161780"/>
            <a:ext cx="6305442" cy="1546572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শিল্প মনোবিজ্ঞানের পরিধি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EBE46D-BF29-5547-8866-CBE3ABF09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723"/>
            <a:ext cx="3199209" cy="22907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BF0772C-47DF-1840-B47C-457FDC5C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3895080"/>
            <a:ext cx="3461146" cy="229076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510359B-917D-7446-A8A7-BB244CDDF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44" y="1584722"/>
            <a:ext cx="2768204" cy="23536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37E702D-6563-B34B-A7F3-524E93F07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7202" y="3977283"/>
            <a:ext cx="2955131" cy="189845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C01959B-332F-6747-83E0-55428EEEE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70" y="3938389"/>
            <a:ext cx="2955130" cy="193734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27E4FEA-1D58-0843-8D9B-61B7934AE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4012059"/>
            <a:ext cx="3424238" cy="2056806"/>
          </a:xfrm>
          <a:prstGeom prst="rect">
            <a:avLst/>
          </a:prstGeom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0AFBBD7C-7723-5745-AF75-5D003214A2B9}"/>
              </a:ext>
            </a:extLst>
          </p:cNvPr>
          <p:cNvSpPr/>
          <p:nvPr/>
        </p:nvSpPr>
        <p:spPr>
          <a:xfrm>
            <a:off x="304943" y="3686771"/>
            <a:ext cx="1820323" cy="778073"/>
          </a:xfrm>
          <a:prstGeom prst="doubleWave">
            <a:avLst>
              <a:gd name="adj1" fmla="val 6250"/>
              <a:gd name="adj2" fmla="val 7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কর্ম এবং কর্ম বিশ্লেষণ 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38F6F9B3-9D38-5E42-8698-FAAE0BF3EE51}"/>
              </a:ext>
            </a:extLst>
          </p:cNvPr>
          <p:cNvSpPr/>
          <p:nvPr/>
        </p:nvSpPr>
        <p:spPr>
          <a:xfrm>
            <a:off x="-602736" y="5977534"/>
            <a:ext cx="4055550" cy="877391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কর্মচারী নির্বাচন</a:t>
            </a: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id="{BDC211DE-CB0B-8C47-BC6E-4F6682CB9BDC}"/>
              </a:ext>
            </a:extLst>
          </p:cNvPr>
          <p:cNvSpPr/>
          <p:nvPr/>
        </p:nvSpPr>
        <p:spPr>
          <a:xfrm>
            <a:off x="5965494" y="3730823"/>
            <a:ext cx="3424238" cy="73938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শিল্পে প্রশিক্ষন 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EDADC74-FA8D-D942-8D3A-41C8218B1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42925" y="3730823"/>
            <a:ext cx="2912453" cy="217408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294BEB0C-875E-D94C-BA51-C1385991F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64" y="3832621"/>
            <a:ext cx="2768204" cy="1958928"/>
          </a:xfrm>
          <a:prstGeom prst="rect">
            <a:avLst/>
          </a:prstGeom>
        </p:spPr>
      </p:pic>
      <p:sp>
        <p:nvSpPr>
          <p:cNvPr id="20" name="Double Wave 19">
            <a:extLst>
              <a:ext uri="{FF2B5EF4-FFF2-40B4-BE49-F238E27FC236}">
                <a16:creationId xmlns:a16="http://schemas.microsoft.com/office/drawing/2014/main" id="{AD5D26FD-0706-AB4D-A73A-6B407C679010}"/>
              </a:ext>
            </a:extLst>
          </p:cNvPr>
          <p:cNvSpPr/>
          <p:nvPr/>
        </p:nvSpPr>
        <p:spPr>
          <a:xfrm>
            <a:off x="8466874" y="5875735"/>
            <a:ext cx="3533498" cy="877391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কর্মবিজ্ঞান বা প্রকৌশল মনোবিজ্ঞান 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BECE9CF5-401E-9946-A77A-CF9514BDE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94" y="247650"/>
            <a:ext cx="3019425" cy="2170810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DA57F87-3D1E-A744-BA0A-71795077F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64" y="531936"/>
            <a:ext cx="3048651" cy="2114353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F54019F0-2A57-264E-B2C5-CF3DCC3E1D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77" y="1548307"/>
            <a:ext cx="2768204" cy="1710138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2321AD9F-7EC7-604A-B241-CABA4E565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4" y="1457772"/>
            <a:ext cx="2759566" cy="1800673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49BFB2D6-66DE-E345-8412-6D12E1C3F2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62" y="1602284"/>
            <a:ext cx="2935832" cy="1826716"/>
          </a:xfrm>
          <a:prstGeom prst="rect">
            <a:avLst/>
          </a:prstGeom>
        </p:spPr>
      </p:pic>
      <p:sp>
        <p:nvSpPr>
          <p:cNvPr id="32" name="Double Wave 31">
            <a:extLst>
              <a:ext uri="{FF2B5EF4-FFF2-40B4-BE49-F238E27FC236}">
                <a16:creationId xmlns:a16="http://schemas.microsoft.com/office/drawing/2014/main" id="{920DEC4B-4668-7241-A9BA-9FBF9AFE2A5F}"/>
              </a:ext>
            </a:extLst>
          </p:cNvPr>
          <p:cNvSpPr/>
          <p:nvPr/>
        </p:nvSpPr>
        <p:spPr>
          <a:xfrm>
            <a:off x="3215006" y="3424956"/>
            <a:ext cx="3461146" cy="701873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শৈল্পিক দূর্ঘটনা </a:t>
            </a: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A5A7AA8-2B95-5645-B64A-DA91DEB279B5}"/>
              </a:ext>
            </a:extLst>
          </p:cNvPr>
          <p:cNvSpPr/>
          <p:nvPr/>
        </p:nvSpPr>
        <p:spPr>
          <a:xfrm>
            <a:off x="3561477" y="6213731"/>
            <a:ext cx="4155876" cy="809125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শিল্পে মানবিক সম্পর্ক  </a:t>
            </a:r>
          </a:p>
        </p:txBody>
      </p:sp>
      <p:pic>
        <p:nvPicPr>
          <p:cNvPr id="34" name="Picture 34">
            <a:extLst>
              <a:ext uri="{FF2B5EF4-FFF2-40B4-BE49-F238E27FC236}">
                <a16:creationId xmlns:a16="http://schemas.microsoft.com/office/drawing/2014/main" id="{441DD460-7B98-6140-9FCB-4BA390795B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77" y="4593089"/>
            <a:ext cx="3695700" cy="1474584"/>
          </a:xfrm>
          <a:prstGeom prst="rect">
            <a:avLst/>
          </a:prstGeom>
        </p:spPr>
      </p:pic>
      <p:pic>
        <p:nvPicPr>
          <p:cNvPr id="36" name="Picture 36">
            <a:extLst>
              <a:ext uri="{FF2B5EF4-FFF2-40B4-BE49-F238E27FC236}">
                <a16:creationId xmlns:a16="http://schemas.microsoft.com/office/drawing/2014/main" id="{EFCD184C-EF84-994D-8455-753E7CC6CE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10" y="4583309"/>
            <a:ext cx="4279706" cy="1610720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0AF62771-EA7D-764D-A30E-D2E959EA88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99" y="4441627"/>
            <a:ext cx="5163615" cy="1626046"/>
          </a:xfrm>
          <a:prstGeom prst="rect">
            <a:avLst/>
          </a:prstGeom>
        </p:spPr>
      </p:pic>
      <p:sp>
        <p:nvSpPr>
          <p:cNvPr id="49" name="Double Wave 48">
            <a:extLst>
              <a:ext uri="{FF2B5EF4-FFF2-40B4-BE49-F238E27FC236}">
                <a16:creationId xmlns:a16="http://schemas.microsoft.com/office/drawing/2014/main" id="{9024878C-96A7-F94B-B03F-6F5FECDA4F5F}"/>
              </a:ext>
            </a:extLst>
          </p:cNvPr>
          <p:cNvSpPr/>
          <p:nvPr/>
        </p:nvSpPr>
        <p:spPr>
          <a:xfrm>
            <a:off x="9342925" y="2839338"/>
            <a:ext cx="2958338" cy="870053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কর্মদক্ষতা ও ক্লান্তি   </a:t>
            </a:r>
          </a:p>
        </p:txBody>
      </p:sp>
    </p:spTree>
    <p:extLst>
      <p:ext uri="{BB962C8B-B14F-4D97-AF65-F5344CB8AC3E}">
        <p14:creationId xmlns:p14="http://schemas.microsoft.com/office/powerpoint/2010/main" val="24823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20" grpId="0" animBg="1"/>
      <p:bldP spid="32" grpId="0" animBg="1"/>
      <p:bldP spid="33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4B9F-312E-6048-8DF5-6DC1197E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5" y="460574"/>
            <a:ext cx="10515600" cy="1325563"/>
          </a:xfrm>
        </p:spPr>
        <p:txBody>
          <a:bodyPr/>
          <a:lstStyle/>
          <a:p>
            <a:r>
              <a:rPr lang="en-US" b="1"/>
              <a:t>শিক্ষা মনোবিজ্ঞান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5884-29C2-0648-A464-B0E8C673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6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baseline="-25000"/>
              <a:t>মনোবিজ্ঞানের যে শাখায়  শিক্ষার বিভিন্ন সমস্যা নিরসন এবং শিক্ষার কলাকৌশল  ও কার্যক্রম উন্নয়নে মনোবিজ্ঞানের মূলনীতি ও পদ্ধতি প্রক্রিয়া কিভাবে প্রয়োগ করা যায় সে সম্পর্কে আলোচনা করে সেই শাখাকে শিক্ষা মনোবিজ্ঞান বলে।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D53D96-DAA0-ED42-93FA-B8FBB507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31" y="160735"/>
            <a:ext cx="3679032" cy="152995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1E76733-6CDF-F842-A7A3-6C8B38D2D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2" y="3845718"/>
            <a:ext cx="5467350" cy="271621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FDAC696-A5AC-1B43-9893-6B9842A5E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72" y="3845718"/>
            <a:ext cx="4622006" cy="26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শিক্ষক পরিচিতি :</vt:lpstr>
      <vt:lpstr>PowerPoint Presentation</vt:lpstr>
      <vt:lpstr>নিচের ছবিগুলোতে কি দেখতে পাচ্ছো ? </vt:lpstr>
      <vt:lpstr>আজকের পাঠঃশিল্প মনোবিজ্ঞান ও শিক্ষা মনোবিজ্ঞান </vt:lpstr>
      <vt:lpstr>শিখনফল</vt:lpstr>
      <vt:lpstr>শিল্প মনোবিজ্ঞান/ সাংগঠনিক মনোবিজ্ঞান(Industrial Psychology/Organizational Psychology)     </vt:lpstr>
      <vt:lpstr>শিল্প মনোবিজ্ঞানের পরিধি  </vt:lpstr>
      <vt:lpstr>শিক্ষা মনোবিজ্ঞান</vt:lpstr>
      <vt:lpstr>শিক্ষা মনোবিজ্ঞানের পরিধি/উপাদান   </vt:lpstr>
      <vt:lpstr>PowerPoint Presentation</vt:lpstr>
      <vt:lpstr>দলীয় কাজ </vt:lpstr>
      <vt:lpstr>মূল্যায়ন </vt:lpstr>
      <vt:lpstr>বাড়িরকাজ</vt:lpstr>
      <vt:lpstr>সবাইকে অসংখ্য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mitutasmin81@gmail.com</dc:creator>
  <cp:lastModifiedBy>farhana tasmin</cp:lastModifiedBy>
  <cp:revision>20</cp:revision>
  <dcterms:created xsi:type="dcterms:W3CDTF">2019-07-19T13:52:31Z</dcterms:created>
  <dcterms:modified xsi:type="dcterms:W3CDTF">2020-12-20T13:15:15Z</dcterms:modified>
</cp:coreProperties>
</file>