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2" r:id="rId2"/>
    <p:sldId id="294" r:id="rId3"/>
    <p:sldId id="258" r:id="rId4"/>
    <p:sldId id="307" r:id="rId5"/>
    <p:sldId id="305" r:id="rId6"/>
    <p:sldId id="306" r:id="rId7"/>
    <p:sldId id="308" r:id="rId8"/>
    <p:sldId id="309" r:id="rId9"/>
    <p:sldId id="310" r:id="rId10"/>
    <p:sldId id="311" r:id="rId11"/>
    <p:sldId id="283" r:id="rId12"/>
    <p:sldId id="313" r:id="rId13"/>
    <p:sldId id="296" r:id="rId14"/>
    <p:sldId id="303" r:id="rId15"/>
    <p:sldId id="262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A8087A"/>
    <a:srgbClr val="401DD3"/>
    <a:srgbClr val="C22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5" autoAdjust="0"/>
    <p:restoredTop sz="94619" autoAdjust="0"/>
  </p:normalViewPr>
  <p:slideViewPr>
    <p:cSldViewPr>
      <p:cViewPr>
        <p:scale>
          <a:sx n="62" d="100"/>
          <a:sy n="62" d="100"/>
        </p:scale>
        <p:origin x="-159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7086600"/>
            <a:chOff x="0" y="0"/>
            <a:chExt cx="9144000" cy="6842760"/>
          </a:xfrm>
        </p:grpSpPr>
        <p:pic>
          <p:nvPicPr>
            <p:cNvPr id="8" name="Picture 7" descr="129520-roses-ros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0"/>
              <a:ext cx="3986530" cy="2971800"/>
            </a:xfrm>
            <a:prstGeom prst="rect">
              <a:avLst/>
            </a:prstGeom>
          </p:spPr>
        </p:pic>
        <p:pic>
          <p:nvPicPr>
            <p:cNvPr id="7" name="Picture 6" descr="129520-roses-ros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1760" y="2057400"/>
              <a:ext cx="3986530" cy="3276600"/>
            </a:xfrm>
            <a:prstGeom prst="rect">
              <a:avLst/>
            </a:prstGeom>
          </p:spPr>
        </p:pic>
        <p:pic>
          <p:nvPicPr>
            <p:cNvPr id="4" name="Picture 3" descr="129520-roses-ros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986530" cy="3276600"/>
            </a:xfrm>
            <a:prstGeom prst="rect">
              <a:avLst/>
            </a:prstGeom>
          </p:spPr>
        </p:pic>
        <p:pic>
          <p:nvPicPr>
            <p:cNvPr id="12" name="Picture 11" descr="129520-roses-ros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3886200"/>
              <a:ext cx="3986530" cy="2956560"/>
            </a:xfrm>
            <a:prstGeom prst="rect">
              <a:avLst/>
            </a:prstGeom>
          </p:spPr>
        </p:pic>
        <p:pic>
          <p:nvPicPr>
            <p:cNvPr id="9" name="Picture 8" descr="129520-roses-ros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76600"/>
              <a:ext cx="3986530" cy="3566160"/>
            </a:xfrm>
            <a:prstGeom prst="rect">
              <a:avLst/>
            </a:prstGeom>
          </p:spPr>
        </p:pic>
        <p:pic>
          <p:nvPicPr>
            <p:cNvPr id="10" name="Picture 9" descr="129520-roses-ros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7470" y="3276600"/>
              <a:ext cx="3986530" cy="3566160"/>
            </a:xfrm>
            <a:prstGeom prst="rect">
              <a:avLst/>
            </a:prstGeom>
          </p:spPr>
        </p:pic>
        <p:pic>
          <p:nvPicPr>
            <p:cNvPr id="11" name="Picture 10" descr="129520-roses-ros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7470" y="0"/>
              <a:ext cx="3986530" cy="3276600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655320" y="1661160"/>
            <a:ext cx="7848600" cy="3124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371600" lvl="0" indent="-1371600"/>
            <a:r>
              <a:rPr lang="bn-BD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            স্বাগতম</a:t>
            </a:r>
            <a:endParaRPr lang="en-US" sz="8800" b="1" cap="all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7086600"/>
          </a:xfrm>
          <a:prstGeom prst="frame">
            <a:avLst>
              <a:gd name="adj1" fmla="val 944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-1"/>
          <a:ext cx="9144000" cy="7834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609502">
                <a:tc>
                  <a:txBody>
                    <a:bodyPr/>
                    <a:lstStyle/>
                    <a:p>
                      <a:endParaRPr lang="en-US" sz="4000" b="1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4000" b="1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60896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10-20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4</a:t>
                      </a:r>
                      <a:r>
                        <a:rPr lang="en-US" sz="4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0896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20-30 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4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60896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30-40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60896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60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50-60 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6 </a:t>
                      </a:r>
                      <a:endParaRPr lang="en-US" sz="4000" b="1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609502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60-70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</a:t>
                      </a:r>
                      <a:endParaRPr lang="en-US" sz="4000" b="1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উপরোক্ত গণসংখ্যা নিবেশনের (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40-30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 শ্রেণির গণসংখ্যা সবচেয়ে বেশি । তাই প্রচুরক শ্রেণি হচ্ছে (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40-30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জানি, প্রচুরক,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Mo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 +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24200" y="1828800"/>
          <a:ext cx="274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7" name="Equation" r:id="rId7" imgW="749160" imgH="431640" progId="Equation.3">
                  <p:embed/>
                </p:oleObj>
              </mc:Choice>
              <mc:Fallback>
                <p:oleObj name="Equation" r:id="rId7" imgW="7491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2743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819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L=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প্রচুরক শ্রেণির নিম্নসীমা =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5800" y="32004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8" name="Equation" r:id="rId9" imgW="177480" imgH="215640" progId="Equation.3">
                  <p:embed/>
                </p:oleObj>
              </mc:Choice>
              <mc:Fallback>
                <p:oleObj name="Equation" r:id="rId9" imgW="17748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00400"/>
                        <a:ext cx="762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71600" y="335280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</a:rPr>
              <a:t>=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প্রচুরক শ্রেণি ও তার আগের শ্রেণির গণসংখ্যার পার্থক্য =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15- 8 = 7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533400" y="4191000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9" name="Equation" r:id="rId11" imgW="203040" imgH="215640" progId="Equation.3">
                  <p:embed/>
                </p:oleObj>
              </mc:Choice>
              <mc:Fallback>
                <p:oleObj name="Equation" r:id="rId11" imgW="20304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838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19200" y="4495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22404"/>
                </a:solidFill>
                <a:latin typeface="NikoshBAN" pitchFamily="2" charset="0"/>
                <a:cs typeface="NikoshBAN" pitchFamily="2" charset="0"/>
              </a:rPr>
              <a:t>= প্রচুরক শ্রেণি ও তার পরের শ্রেণির গণসংখ্যার পার্থক্য = </a:t>
            </a:r>
            <a:r>
              <a:rPr lang="en-US" sz="3600" b="1" dirty="0" smtClean="0">
                <a:solidFill>
                  <a:srgbClr val="C22404"/>
                </a:solidFill>
                <a:latin typeface="Times New Roman" pitchFamily="18" charset="0"/>
                <a:cs typeface="Times New Roman" pitchFamily="18" charset="0"/>
              </a:rPr>
              <a:t>15 – 10 = 5</a:t>
            </a:r>
            <a:r>
              <a:rPr lang="bn-BD" sz="3600" b="1" dirty="0" smtClean="0">
                <a:solidFill>
                  <a:srgbClr val="C2240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2240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5334000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 =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শ্রেণিব্যাপ্তি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40-30 = 10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chemeClr val="accent6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সুতরাং প্রচুরক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Mo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+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638800" y="228600"/>
          <a:ext cx="213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609480" imgH="393480" progId="Equation.3">
                  <p:embed/>
                </p:oleObj>
              </mc:Choice>
              <mc:Fallback>
                <p:oleObj name="Equation" r:id="rId3" imgW="6094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8600"/>
                        <a:ext cx="2133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3200" y="1447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71800" y="1295400"/>
          <a:ext cx="5029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5" imgW="1396800" imgH="393480" progId="Equation.3">
                  <p:embed/>
                </p:oleObj>
              </mc:Choice>
              <mc:Fallback>
                <p:oleObj name="Equation" r:id="rId5" imgW="13968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95400"/>
                        <a:ext cx="50292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00200" y="1524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30+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819400"/>
            <a:ext cx="7010400" cy="646331"/>
          </a:xfrm>
          <a:prstGeom prst="rect">
            <a:avLst/>
          </a:prstGeom>
          <a:noFill/>
          <a:ln w="38100">
            <a:solidFill>
              <a:srgbClr val="401DD3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</a:rPr>
              <a:t>সুতরাং নির্ণেয় প্রচুরক  = 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35 . 83</a:t>
            </a:r>
            <a:r>
              <a:rPr lang="bn-BD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rgbClr val="A8087A"/>
          </a:solidFill>
          <a:ln>
            <a:solidFill>
              <a:srgbClr val="FFCC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534400" cy="640080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6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10, 13, 16, 12, 14, 18, 20, 25,12, 30,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12,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bn-BD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bn-BD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সংখ্যাগুলোর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প্রচুরক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২।নিচের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নিবেশনের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প্রচুরক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ণিব্যাপ্তি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গ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10-20            </a:t>
            </a:r>
            <a:r>
              <a:rPr lang="bn-BD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20-30           </a:t>
            </a:r>
            <a:r>
              <a:rPr lang="bn-BD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30-40          </a:t>
            </a:r>
            <a:r>
              <a:rPr lang="bn-BD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40-50           </a:t>
            </a:r>
            <a:r>
              <a:rPr lang="bn-BD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50-60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rgbClr val="7030A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98120"/>
            <a:ext cx="8839200" cy="65556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10, 13, 16, 12, 14, 13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প্রচুরক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তথ্যসারিতে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প্রচুরক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তথ্যসারিতে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প্রচুরক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800" b="1" dirty="0">
              <a:solidFill>
                <a:srgbClr val="00206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rgbClr val="00206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10600" cy="637097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নিবেশন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ণিব্যাপ্তি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গ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10-20             4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20-30            </a:t>
            </a:r>
            <a:r>
              <a:rPr lang="bn-BD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30-40         </a:t>
            </a:r>
            <a:r>
              <a:rPr lang="bn-BD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40-50          </a:t>
            </a:r>
            <a:r>
              <a:rPr lang="bn-BD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50-60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60-70             2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প্রচুরকের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828800"/>
            <a:ext cx="4081512" cy="39624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8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304800"/>
            <a:ext cx="8229600" cy="640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A80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401DD3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800" b="1" dirty="0">
              <a:solidFill>
                <a:srgbClr val="401DD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28600"/>
            <a:ext cx="6720840" cy="1676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438400"/>
            <a:ext cx="5486400" cy="4038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6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শামছুদ্দিন আহমেদ </a:t>
            </a:r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ভাষক , পরিসংখ্যান বিভাগ  </a:t>
            </a:r>
            <a:endParaRPr lang="bn-BD" sz="40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জামালগঞ্জ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কলেজ </a:t>
            </a:r>
            <a:endParaRPr lang="bn-BD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জামালগঞ্জ, সুনামগঞ্জ। 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HP\Desktop\15283912_192206477906822_58588986772900529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38400"/>
            <a:ext cx="3124200" cy="4038600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304800"/>
            <a:ext cx="571500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0120" y="2072640"/>
            <a:ext cx="7391400" cy="41910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just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পরিসংখ্যান </a:t>
            </a:r>
          </a:p>
          <a:p>
            <a:pPr algn="just"/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শ্রেণিঃ একাদশ </a:t>
            </a:r>
          </a:p>
          <a:p>
            <a:pPr algn="just"/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আধ্যায়ঃ তৃতীয় </a:t>
            </a:r>
          </a:p>
          <a:p>
            <a:pPr algn="just"/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সময়ঃ </a:t>
            </a:r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just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rgbClr val="401DD3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620" y="76200"/>
            <a:ext cx="9144000" cy="6781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" y="624840"/>
            <a:ext cx="8610600" cy="53860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800" b="1" spc="50" dirty="0" smtClean="0">
                <a:ln w="11430"/>
                <a:solidFill>
                  <a:srgbClr val="401DD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তৃতীয় অধ্যায় </a:t>
            </a:r>
          </a:p>
          <a:p>
            <a:pPr algn="ctr"/>
            <a:r>
              <a:rPr lang="bn-BD" sz="8800" b="1" spc="50" dirty="0" smtClean="0">
                <a:ln w="11430"/>
                <a:solidFill>
                  <a:srgbClr val="401DD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কেন্দ্রিয় প্রবণতা </a:t>
            </a:r>
            <a:r>
              <a:rPr lang="bn-BD" sz="8800" b="1" u="sng" spc="50" dirty="0" smtClean="0">
                <a:ln w="11430"/>
                <a:solidFill>
                  <a:srgbClr val="401DD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bn-BD" sz="7200" b="1" spc="50" dirty="0" smtClean="0">
                <a:ln w="11430"/>
                <a:solidFill>
                  <a:srgbClr val="401DD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 পাঠ        </a:t>
            </a:r>
            <a:r>
              <a:rPr lang="en-US" sz="8800" b="1" spc="50" dirty="0" smtClean="0">
                <a:ln w="11430"/>
                <a:solidFill>
                  <a:srgbClr val="401DD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প্রচুরক   </a:t>
            </a:r>
            <a:endParaRPr lang="en-US" sz="8800" b="1" spc="50" dirty="0">
              <a:ln w="11430"/>
              <a:solidFill>
                <a:srgbClr val="401DD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0" y="320040"/>
            <a:ext cx="4572000" cy="1524000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762000" y="2514600"/>
            <a:ext cx="7924800" cy="3810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401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                          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প্রচুরক কী তা বলতে পারবে 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অশ্রেণিকৃত তথ্যসারির প্রচুরক নির্ণয় করতে পারবে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শ্রেণিকৃত তথ্যসারির প্রচুরক নির্ণয় করতে পারবে </a:t>
            </a:r>
            <a:endPara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667" y1="11333" x2="12667" y2="16000"/>
                        <a14:foregroundMark x1="50667" y1="20667" x2="41333" y2="13333"/>
                        <a14:foregroundMark x1="48000" y1="14000" x2="52667" y2="28667"/>
                        <a14:foregroundMark x1="50667" y1="14000" x2="48000" y2="6667"/>
                        <a14:foregroundMark x1="52667" y1="28667" x2="52667" y2="21333"/>
                        <a14:foregroundMark x1="73333" y1="12000" x2="55333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00513" y="1452215"/>
            <a:ext cx="1403334" cy="1403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8000" y1="46400" x2="76667" y2="64000"/>
                        <a14:foregroundMark x1="85333" y1="48800" x2="86667" y2="61600"/>
                        <a14:foregroundMark x1="28000" y1="12000" x2="44000" y2="5600"/>
                        <a14:foregroundMark x1="18000" y1="10400" x2="5333" y2="8000"/>
                        <a14:foregroundMark x1="56667" y1="10400" x2="62000" y2="2400"/>
                        <a14:foregroundMark x1="26667" y1="8000" x2="32000" y2="8000"/>
                        <a14:foregroundMark x1="18000" y1="10400" x2="33333" y2="12000"/>
                        <a14:foregroundMark x1="28000" y1="2400" x2="22667" y2="0"/>
                        <a14:foregroundMark x1="47333" y1="8000" x2="64000" y2="4000"/>
                        <a14:foregroundMark x1="54667" y1="85600" x2="81333" y2="60000"/>
                        <a14:foregroundMark x1="62000" y1="91200" x2="79333" y2="69600"/>
                        <a14:foregroundMark x1="76667" y1="38400" x2="79333" y2="44000"/>
                        <a14:foregroundMark x1="79333" y1="34400" x2="85333" y2="34400"/>
                        <a14:foregroundMark x1="81333" y1="28000" x2="81333" y2="28000"/>
                        <a14:foregroundMark x1="92000" y1="44000" x2="92000" y2="44000"/>
                        <a14:foregroundMark x1="88667" y1="28000" x2="88667" y2="28000"/>
                        <a14:foregroundMark x1="92667" y1="25600" x2="92667" y2="256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72" y="370397"/>
            <a:ext cx="1428750" cy="119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029" y1="15294" x2="88971" y2="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56" y="3035316"/>
            <a:ext cx="1633448" cy="10209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38" l="50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" t="2835" r="20965"/>
          <a:stretch/>
        </p:blipFill>
        <p:spPr>
          <a:xfrm rot="2181239">
            <a:off x="3578614" y="5110986"/>
            <a:ext cx="1932433" cy="17954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8776" y1="95109" x2="57143" y2="96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3115" r="18223" b="-3115"/>
          <a:stretch/>
        </p:blipFill>
        <p:spPr>
          <a:xfrm>
            <a:off x="1480242" y="4379702"/>
            <a:ext cx="1135509" cy="11572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8000" y1="46400" x2="76667" y2="64000"/>
                        <a14:foregroundMark x1="85333" y1="48800" x2="86667" y2="61600"/>
                        <a14:foregroundMark x1="28000" y1="12000" x2="44000" y2="5600"/>
                        <a14:foregroundMark x1="18000" y1="10400" x2="5333" y2="8000"/>
                        <a14:foregroundMark x1="56667" y1="10400" x2="62000" y2="2400"/>
                        <a14:foregroundMark x1="26667" y1="8000" x2="32000" y2="8000"/>
                        <a14:foregroundMark x1="18000" y1="10400" x2="33333" y2="12000"/>
                        <a14:foregroundMark x1="28000" y1="2400" x2="22667" y2="0"/>
                        <a14:foregroundMark x1="47333" y1="8000" x2="64000" y2="4000"/>
                        <a14:foregroundMark x1="54667" y1="85600" x2="81333" y2="60000"/>
                        <a14:foregroundMark x1="62000" y1="91200" x2="79333" y2="69600"/>
                        <a14:foregroundMark x1="76667" y1="38400" x2="79333" y2="44000"/>
                        <a14:foregroundMark x1="79333" y1="34400" x2="85333" y2="34400"/>
                        <a14:foregroundMark x1="81333" y1="28000" x2="81333" y2="28000"/>
                        <a14:foregroundMark x1="92000" y1="44000" x2="92000" y2="44000"/>
                        <a14:foregroundMark x1="88667" y1="28000" x2="88667" y2="28000"/>
                        <a14:foregroundMark x1="92667" y1="25600" x2="92667" y2="256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9" y="370396"/>
            <a:ext cx="1428750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8000" y1="46400" x2="76667" y2="64000"/>
                        <a14:foregroundMark x1="85333" y1="48800" x2="86667" y2="61600"/>
                        <a14:foregroundMark x1="28000" y1="12000" x2="44000" y2="5600"/>
                        <a14:foregroundMark x1="18000" y1="10400" x2="5333" y2="8000"/>
                        <a14:foregroundMark x1="56667" y1="10400" x2="62000" y2="2400"/>
                        <a14:foregroundMark x1="26667" y1="8000" x2="32000" y2="8000"/>
                        <a14:foregroundMark x1="18000" y1="10400" x2="33333" y2="12000"/>
                        <a14:foregroundMark x1="28000" y1="2400" x2="22667" y2="0"/>
                        <a14:foregroundMark x1="47333" y1="8000" x2="64000" y2="4000"/>
                        <a14:foregroundMark x1="54667" y1="85600" x2="81333" y2="60000"/>
                        <a14:foregroundMark x1="62000" y1="91200" x2="79333" y2="69600"/>
                        <a14:foregroundMark x1="76667" y1="38400" x2="79333" y2="44000"/>
                        <a14:foregroundMark x1="79333" y1="34400" x2="85333" y2="34400"/>
                        <a14:foregroundMark x1="81333" y1="28000" x2="81333" y2="28000"/>
                        <a14:foregroundMark x1="92000" y1="44000" x2="92000" y2="44000"/>
                        <a14:foregroundMark x1="88667" y1="28000" x2="88667" y2="28000"/>
                        <a14:foregroundMark x1="92667" y1="25600" x2="92667" y2="256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83" y="370398"/>
            <a:ext cx="1428750" cy="1190625"/>
          </a:xfrm>
          <a:prstGeom prst="rect">
            <a:avLst/>
          </a:prstGeom>
        </p:spPr>
      </p:pic>
      <p:pic>
        <p:nvPicPr>
          <p:cNvPr id="30" name="Picture 29" descr="aaaaaa.jp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5480" l="9507" r="8978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9060" y="4473981"/>
            <a:ext cx="1705888" cy="968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8000" y1="46400" x2="76667" y2="64000"/>
                        <a14:foregroundMark x1="85333" y1="48800" x2="86667" y2="61600"/>
                        <a14:foregroundMark x1="28000" y1="12000" x2="44000" y2="5600"/>
                        <a14:foregroundMark x1="18000" y1="10400" x2="5333" y2="8000"/>
                        <a14:foregroundMark x1="56667" y1="10400" x2="62000" y2="2400"/>
                        <a14:foregroundMark x1="26667" y1="8000" x2="32000" y2="8000"/>
                        <a14:foregroundMark x1="18000" y1="10400" x2="33333" y2="12000"/>
                        <a14:foregroundMark x1="28000" y1="2400" x2="22667" y2="0"/>
                        <a14:foregroundMark x1="47333" y1="8000" x2="64000" y2="4000"/>
                        <a14:foregroundMark x1="54667" y1="85600" x2="81333" y2="60000"/>
                        <a14:foregroundMark x1="62000" y1="91200" x2="79333" y2="69600"/>
                        <a14:foregroundMark x1="76667" y1="38400" x2="79333" y2="44000"/>
                        <a14:foregroundMark x1="79333" y1="34400" x2="85333" y2="34400"/>
                        <a14:foregroundMark x1="81333" y1="28000" x2="81333" y2="28000"/>
                        <a14:foregroundMark x1="92000" y1="44000" x2="92000" y2="44000"/>
                        <a14:foregroundMark x1="88667" y1="28000" x2="88667" y2="28000"/>
                        <a14:foregroundMark x1="92667" y1="25600" x2="92667" y2="256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2" y="413735"/>
            <a:ext cx="1428750" cy="11906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667" y1="11333" x2="12667" y2="16000"/>
                        <a14:foregroundMark x1="50667" y1="20667" x2="41333" y2="13333"/>
                        <a14:foregroundMark x1="48000" y1="14000" x2="52667" y2="28667"/>
                        <a14:foregroundMark x1="50667" y1="14000" x2="48000" y2="6667"/>
                        <a14:foregroundMark x1="52667" y1="28667" x2="52667" y2="21333"/>
                        <a14:foregroundMark x1="73333" y1="12000" x2="55333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3937" y="1652108"/>
            <a:ext cx="1151878" cy="11518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667" y1="11333" x2="12667" y2="16000"/>
                        <a14:foregroundMark x1="50667" y1="20667" x2="41333" y2="13333"/>
                        <a14:foregroundMark x1="48000" y1="14000" x2="52667" y2="28667"/>
                        <a14:foregroundMark x1="50667" y1="14000" x2="48000" y2="6667"/>
                        <a14:foregroundMark x1="52667" y1="28667" x2="52667" y2="21333"/>
                        <a14:foregroundMark x1="73333" y1="12000" x2="55333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95795" y="1354931"/>
            <a:ext cx="1588073" cy="15880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667" y1="11333" x2="12667" y2="16000"/>
                        <a14:foregroundMark x1="50667" y1="20667" x2="41333" y2="13333"/>
                        <a14:foregroundMark x1="48000" y1="14000" x2="52667" y2="28667"/>
                        <a14:foregroundMark x1="50667" y1="14000" x2="48000" y2="6667"/>
                        <a14:foregroundMark x1="52667" y1="28667" x2="52667" y2="21333"/>
                        <a14:foregroundMark x1="73333" y1="12000" x2="55333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443216" y="1316265"/>
            <a:ext cx="1637000" cy="1637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667" y1="11333" x2="12667" y2="16000"/>
                        <a14:foregroundMark x1="50667" y1="20667" x2="41333" y2="13333"/>
                        <a14:foregroundMark x1="48000" y1="14000" x2="52667" y2="28667"/>
                        <a14:foregroundMark x1="50667" y1="14000" x2="48000" y2="6667"/>
                        <a14:foregroundMark x1="52667" y1="28667" x2="52667" y2="21333"/>
                        <a14:foregroundMark x1="73333" y1="12000" x2="55333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17456" y="1571500"/>
            <a:ext cx="1313093" cy="13130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667" y1="11333" x2="12667" y2="16000"/>
                        <a14:foregroundMark x1="50667" y1="20667" x2="41333" y2="13333"/>
                        <a14:foregroundMark x1="48000" y1="14000" x2="52667" y2="28667"/>
                        <a14:foregroundMark x1="50667" y1="14000" x2="48000" y2="6667"/>
                        <a14:foregroundMark x1="52667" y1="28667" x2="52667" y2="21333"/>
                        <a14:foregroundMark x1="73333" y1="12000" x2="55333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480242" y="1652108"/>
            <a:ext cx="1237214" cy="12372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38" l="50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" t="2835" r="20965"/>
          <a:stretch/>
        </p:blipFill>
        <p:spPr>
          <a:xfrm rot="1936746">
            <a:off x="715985" y="5180246"/>
            <a:ext cx="1932433" cy="17954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38" l="50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" t="2835" r="20965"/>
          <a:stretch/>
        </p:blipFill>
        <p:spPr>
          <a:xfrm rot="2068398">
            <a:off x="6476999" y="5204687"/>
            <a:ext cx="1932433" cy="17954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029" y1="15294" x2="88971" y2="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32" y="3159586"/>
            <a:ext cx="1318137" cy="8238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029" y1="15294" x2="88971" y2="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25" y="3086788"/>
            <a:ext cx="1551091" cy="9694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029" y1="15294" x2="88971" y2="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44" y="2913614"/>
            <a:ext cx="1844312" cy="1152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029" y1="15294" x2="88971" y2="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8" y="3048175"/>
            <a:ext cx="1950440" cy="12190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8776" y1="95109" x2="57143" y2="96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3115" r="18223" b="-3115"/>
          <a:stretch/>
        </p:blipFill>
        <p:spPr>
          <a:xfrm>
            <a:off x="218563" y="4379702"/>
            <a:ext cx="1135509" cy="11572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8000" y1="46400" x2="76667" y2="64000"/>
                        <a14:foregroundMark x1="85333" y1="48800" x2="86667" y2="61600"/>
                        <a14:foregroundMark x1="28000" y1="12000" x2="44000" y2="5600"/>
                        <a14:foregroundMark x1="18000" y1="10400" x2="5333" y2="8000"/>
                        <a14:foregroundMark x1="56667" y1="10400" x2="62000" y2="2400"/>
                        <a14:foregroundMark x1="26667" y1="8000" x2="32000" y2="8000"/>
                        <a14:foregroundMark x1="18000" y1="10400" x2="33333" y2="12000"/>
                        <a14:foregroundMark x1="28000" y1="2400" x2="22667" y2="0"/>
                        <a14:foregroundMark x1="47333" y1="8000" x2="64000" y2="4000"/>
                        <a14:foregroundMark x1="54667" y1="85600" x2="81333" y2="60000"/>
                        <a14:foregroundMark x1="62000" y1="91200" x2="79333" y2="69600"/>
                        <a14:foregroundMark x1="76667" y1="38400" x2="79333" y2="44000"/>
                        <a14:foregroundMark x1="79333" y1="34400" x2="85333" y2="34400"/>
                        <a14:foregroundMark x1="81333" y1="28000" x2="81333" y2="28000"/>
                        <a14:foregroundMark x1="92000" y1="44000" x2="92000" y2="44000"/>
                        <a14:foregroundMark x1="88667" y1="28000" x2="88667" y2="28000"/>
                        <a14:foregroundMark x1="92667" y1="25600" x2="92667" y2="256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21" y="246185"/>
            <a:ext cx="1428750" cy="11906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8000" y1="46400" x2="76667" y2="64000"/>
                        <a14:foregroundMark x1="85333" y1="48800" x2="86667" y2="61600"/>
                        <a14:foregroundMark x1="28000" y1="12000" x2="44000" y2="5600"/>
                        <a14:foregroundMark x1="18000" y1="10400" x2="5333" y2="8000"/>
                        <a14:foregroundMark x1="56667" y1="10400" x2="62000" y2="2400"/>
                        <a14:foregroundMark x1="26667" y1="8000" x2="32000" y2="8000"/>
                        <a14:foregroundMark x1="18000" y1="10400" x2="33333" y2="12000"/>
                        <a14:foregroundMark x1="28000" y1="2400" x2="22667" y2="0"/>
                        <a14:foregroundMark x1="47333" y1="8000" x2="64000" y2="4000"/>
                        <a14:foregroundMark x1="54667" y1="85600" x2="81333" y2="60000"/>
                        <a14:foregroundMark x1="62000" y1="91200" x2="79333" y2="69600"/>
                        <a14:foregroundMark x1="76667" y1="38400" x2="79333" y2="44000"/>
                        <a14:foregroundMark x1="79333" y1="34400" x2="85333" y2="34400"/>
                        <a14:foregroundMark x1="81333" y1="28000" x2="81333" y2="28000"/>
                        <a14:foregroundMark x1="92000" y1="44000" x2="92000" y2="44000"/>
                        <a14:foregroundMark x1="88667" y1="28000" x2="88667" y2="28000"/>
                        <a14:foregroundMark x1="92667" y1="25600" x2="92667" y2="256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09" y="396202"/>
            <a:ext cx="1428750" cy="11906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8000" y1="46400" x2="76667" y2="64000"/>
                        <a14:foregroundMark x1="85333" y1="48800" x2="86667" y2="61600"/>
                        <a14:foregroundMark x1="28000" y1="12000" x2="44000" y2="5600"/>
                        <a14:foregroundMark x1="18000" y1="10400" x2="5333" y2="8000"/>
                        <a14:foregroundMark x1="56667" y1="10400" x2="62000" y2="2400"/>
                        <a14:foregroundMark x1="26667" y1="8000" x2="32000" y2="8000"/>
                        <a14:foregroundMark x1="18000" y1="10400" x2="33333" y2="12000"/>
                        <a14:foregroundMark x1="28000" y1="2400" x2="22667" y2="0"/>
                        <a14:foregroundMark x1="47333" y1="8000" x2="64000" y2="4000"/>
                        <a14:foregroundMark x1="54667" y1="85600" x2="81333" y2="60000"/>
                        <a14:foregroundMark x1="62000" y1="91200" x2="79333" y2="69600"/>
                        <a14:foregroundMark x1="76667" y1="38400" x2="79333" y2="44000"/>
                        <a14:foregroundMark x1="79333" y1="34400" x2="85333" y2="34400"/>
                        <a14:foregroundMark x1="81333" y1="28000" x2="81333" y2="28000"/>
                        <a14:foregroundMark x1="92000" y1="44000" x2="92000" y2="44000"/>
                        <a14:foregroundMark x1="88667" y1="28000" x2="88667" y2="28000"/>
                        <a14:foregroundMark x1="92667" y1="25600" x2="92667" y2="256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33" y="332862"/>
            <a:ext cx="1428750" cy="1190625"/>
          </a:xfrm>
          <a:prstGeom prst="rect">
            <a:avLst/>
          </a:prstGeom>
        </p:spPr>
      </p:pic>
      <p:pic>
        <p:nvPicPr>
          <p:cNvPr id="47" name="Picture 46" descr="aaaaaa.jp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5480" l="9507" r="8978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2996" y="4473980"/>
            <a:ext cx="1705888" cy="968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8776" y1="95109" x2="57143" y2="96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3115" r="18223" b="-3115"/>
          <a:stretch/>
        </p:blipFill>
        <p:spPr>
          <a:xfrm>
            <a:off x="7680932" y="4480226"/>
            <a:ext cx="1135509" cy="11572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8776" y1="95109" x2="57143" y2="96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3115" r="18223" b="-3115"/>
          <a:stretch/>
        </p:blipFill>
        <p:spPr>
          <a:xfrm>
            <a:off x="6307707" y="4480227"/>
            <a:ext cx="1135509" cy="1157288"/>
          </a:xfrm>
          <a:prstGeom prst="rect">
            <a:avLst/>
          </a:prstGeom>
        </p:spPr>
      </p:pic>
      <p:sp>
        <p:nvSpPr>
          <p:cNvPr id="50" name="Frame 4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55"/>
            </a:avLst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229600" cy="592469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2, 4, 6, 7, 5, 8, 5, 12, 5, 8, 20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অশ্রেণিকৃত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তথ্যসারির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মানগুলোকে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2, 4, 5, 5, 5, 6, 7, 8, 8, 12, 20</a:t>
            </a:r>
            <a:endParaRPr lang="en-US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দুইবার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বেশিবার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সুংতরাং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সারিটির</a:t>
            </a:r>
            <a:r>
              <a:rPr lang="en-US" sz="31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প্রচুরক </a:t>
            </a:r>
            <a:r>
              <a:rPr lang="en-US" sz="31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1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সুতরাং,কোন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তথ্যসারিতে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মানটি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সংখ্যকবার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থাকে,ঐ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মানটিকে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তথ্যসারির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প্রচুরক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তথ্যসারিতে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প্রচুরক 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1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5240" y="35897"/>
            <a:ext cx="9144000" cy="6858000"/>
          </a:xfrm>
          <a:prstGeom prst="frame">
            <a:avLst>
              <a:gd name="adj1" fmla="val 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0999"/>
            <a:ext cx="8229600" cy="618630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1, 5, 12, 16, 12, 21, 1, 12, 1        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তথ্যসারিকে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1, 1, 1, 5, 12, 12, 12, 16, 21 </a:t>
            </a:r>
          </a:p>
          <a:p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সংখ্যাদ্বয়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বেশিবার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বিধায়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প্রচুরক ।</a:t>
            </a:r>
          </a:p>
          <a:p>
            <a:r>
              <a:rPr lang="en-US" sz="4400" b="1" dirty="0" err="1" smtClean="0">
                <a:solidFill>
                  <a:srgbClr val="A8087A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b="1" dirty="0" smtClean="0">
                <a:solidFill>
                  <a:srgbClr val="A8087A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smtClean="0">
                <a:solidFill>
                  <a:srgbClr val="A8087A"/>
                </a:solidFill>
                <a:latin typeface="Times New Roman" pitchFamily="18" charset="0"/>
                <a:cs typeface="Times New Roman" pitchFamily="18" charset="0"/>
              </a:rPr>
              <a:t>5, 7, 9, 12, 14, 16, 20, 23, 25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তথ্যসারিতে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পুনরাবৃত্তি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তথ্যসারিতে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প্রচুরক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chemeClr val="accent1"/>
          </a:solidFill>
          <a:ln>
            <a:solidFill>
              <a:srgbClr val="401DD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534400" cy="59093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নিবেশনের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প্রচুরক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করবঃ</a:t>
            </a:r>
            <a:endParaRPr lang="en-US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নিবেশন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নিবেশন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নিবেশনে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ব্যাপ্তি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গ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সংখা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নিবেশনের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প্রচুরক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5400" b="1" dirty="0" smtClean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582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Com.Souce</cp:lastModifiedBy>
  <cp:revision>319</cp:revision>
  <dcterms:created xsi:type="dcterms:W3CDTF">2006-08-16T00:00:00Z</dcterms:created>
  <dcterms:modified xsi:type="dcterms:W3CDTF">2020-12-21T06:01:55Z</dcterms:modified>
</cp:coreProperties>
</file>