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handoutMasterIdLst>
    <p:handoutMasterId r:id="rId28"/>
  </p:handoutMasterIdLst>
  <p:sldIdLst>
    <p:sldId id="257" r:id="rId2"/>
    <p:sldId id="292" r:id="rId3"/>
    <p:sldId id="264" r:id="rId4"/>
    <p:sldId id="291" r:id="rId5"/>
    <p:sldId id="263" r:id="rId6"/>
    <p:sldId id="276" r:id="rId7"/>
    <p:sldId id="259" r:id="rId8"/>
    <p:sldId id="280" r:id="rId9"/>
    <p:sldId id="261" r:id="rId10"/>
    <p:sldId id="281" r:id="rId11"/>
    <p:sldId id="289" r:id="rId12"/>
    <p:sldId id="262" r:id="rId13"/>
    <p:sldId id="286" r:id="rId14"/>
    <p:sldId id="287" r:id="rId15"/>
    <p:sldId id="256" r:id="rId16"/>
    <p:sldId id="268" r:id="rId17"/>
    <p:sldId id="283" r:id="rId18"/>
    <p:sldId id="260" r:id="rId19"/>
    <p:sldId id="284" r:id="rId20"/>
    <p:sldId id="267" r:id="rId21"/>
    <p:sldId id="285" r:id="rId22"/>
    <p:sldId id="270" r:id="rId23"/>
    <p:sldId id="271" r:id="rId24"/>
    <p:sldId id="273" r:id="rId25"/>
    <p:sldId id="290" r:id="rId26"/>
  </p:sldIdLst>
  <p:sldSz cx="13990638" cy="7315200"/>
  <p:notesSz cx="6858000" cy="9144000"/>
  <p:defaultTextStyle>
    <a:defPPr>
      <a:defRPr lang="en-US"/>
    </a:defPPr>
    <a:lvl1pPr marL="0" algn="l" defTabSz="48422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4221" algn="l" defTabSz="48422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8441" algn="l" defTabSz="48422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52662" algn="l" defTabSz="48422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36882" algn="l" defTabSz="48422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21103" algn="l" defTabSz="48422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05323" algn="l" defTabSz="48422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89544" algn="l" defTabSz="48422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73764" algn="l" defTabSz="48422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44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00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41" autoAdjust="0"/>
    <p:restoredTop sz="86434" autoAdjust="0"/>
  </p:normalViewPr>
  <p:slideViewPr>
    <p:cSldViewPr snapToGrid="0">
      <p:cViewPr varScale="1">
        <p:scale>
          <a:sx n="55" d="100"/>
          <a:sy n="55" d="100"/>
        </p:scale>
        <p:origin x="96" y="144"/>
      </p:cViewPr>
      <p:guideLst>
        <p:guide orient="horz" pos="2304"/>
        <p:guide pos="4407"/>
      </p:guideLst>
    </p:cSldViewPr>
  </p:slideViewPr>
  <p:outlineViewPr>
    <p:cViewPr>
      <p:scale>
        <a:sx n="33" d="100"/>
        <a:sy n="33" d="100"/>
      </p:scale>
      <p:origin x="0" y="-2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235"/>
    </p:cViewPr>
  </p:sorterViewPr>
  <p:notesViewPr>
    <p:cSldViewPr snapToGrid="0">
      <p:cViewPr varScale="1">
        <p:scale>
          <a:sx n="41" d="100"/>
          <a:sy n="41" d="100"/>
        </p:scale>
        <p:origin x="-2333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EEDA6-5072-4201-A53A-44DACF5945E4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2D5B82-5F08-4B58-82C8-EC2A939297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447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F47AC-E110-4842-AE9F-7E372F42B053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143000"/>
            <a:ext cx="589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97097-0EBE-41C4-8B9B-4A79CE95A3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836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6844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4221" algn="l" defTabSz="96844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8441" algn="l" defTabSz="96844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52662" algn="l" defTabSz="96844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36882" algn="l" defTabSz="96844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21103" algn="l" defTabSz="96844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05323" algn="l" defTabSz="96844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89544" algn="l" defTabSz="96844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73764" algn="l" defTabSz="96844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1143000"/>
            <a:ext cx="58991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7097-0EBE-41C4-8B9B-4A79CE95A3E2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1143000"/>
            <a:ext cx="58991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7097-0EBE-41C4-8B9B-4A79CE95A3E2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9298" y="2272454"/>
            <a:ext cx="11892042" cy="1568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98596" y="4145280"/>
            <a:ext cx="9793447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6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3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2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1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9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E125-EC5A-4224-99CE-1CE06F0DA7D4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2F99-EFC2-47B0-A6EE-655D353B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E125-EC5A-4224-99CE-1CE06F0DA7D4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2F99-EFC2-47B0-A6EE-655D353B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43212" y="292948"/>
            <a:ext cx="3147894" cy="62416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9532" y="292948"/>
            <a:ext cx="9210503" cy="62416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E125-EC5A-4224-99CE-1CE06F0DA7D4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2F99-EFC2-47B0-A6EE-655D353B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E125-EC5A-4224-99CE-1CE06F0DA7D4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2F99-EFC2-47B0-A6EE-655D353B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5164" y="4700694"/>
            <a:ext cx="11892042" cy="145288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5164" y="3100495"/>
            <a:ext cx="11892042" cy="1600199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71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43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614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48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35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22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101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6972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E125-EC5A-4224-99CE-1CE06F0DA7D4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2F99-EFC2-47B0-A6EE-655D353B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532" y="1706880"/>
            <a:ext cx="6179198" cy="4827694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1908" y="1706880"/>
            <a:ext cx="6179198" cy="4827694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E125-EC5A-4224-99CE-1CE06F0DA7D4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2F99-EFC2-47B0-A6EE-655D353B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532" y="1637454"/>
            <a:ext cx="6181628" cy="68241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716" indent="0">
              <a:buNone/>
              <a:defRPr sz="2700" b="1"/>
            </a:lvl2pPr>
            <a:lvl3pPr marL="1217432" indent="0">
              <a:buNone/>
              <a:defRPr sz="2400" b="1"/>
            </a:lvl3pPr>
            <a:lvl4pPr marL="1826148" indent="0">
              <a:buNone/>
              <a:defRPr sz="2100" b="1"/>
            </a:lvl4pPr>
            <a:lvl5pPr marL="2434864" indent="0">
              <a:buNone/>
              <a:defRPr sz="2100" b="1"/>
            </a:lvl5pPr>
            <a:lvl6pPr marL="3043580" indent="0">
              <a:buNone/>
              <a:defRPr sz="2100" b="1"/>
            </a:lvl6pPr>
            <a:lvl7pPr marL="3652296" indent="0">
              <a:buNone/>
              <a:defRPr sz="2100" b="1"/>
            </a:lvl7pPr>
            <a:lvl8pPr marL="4261013" indent="0">
              <a:buNone/>
              <a:defRPr sz="2100" b="1"/>
            </a:lvl8pPr>
            <a:lvl9pPr marL="4869729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532" y="2319867"/>
            <a:ext cx="6181628" cy="421470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07051" y="1637454"/>
            <a:ext cx="6184056" cy="68241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716" indent="0">
              <a:buNone/>
              <a:defRPr sz="2700" b="1"/>
            </a:lvl2pPr>
            <a:lvl3pPr marL="1217432" indent="0">
              <a:buNone/>
              <a:defRPr sz="2400" b="1"/>
            </a:lvl3pPr>
            <a:lvl4pPr marL="1826148" indent="0">
              <a:buNone/>
              <a:defRPr sz="2100" b="1"/>
            </a:lvl4pPr>
            <a:lvl5pPr marL="2434864" indent="0">
              <a:buNone/>
              <a:defRPr sz="2100" b="1"/>
            </a:lvl5pPr>
            <a:lvl6pPr marL="3043580" indent="0">
              <a:buNone/>
              <a:defRPr sz="2100" b="1"/>
            </a:lvl6pPr>
            <a:lvl7pPr marL="3652296" indent="0">
              <a:buNone/>
              <a:defRPr sz="2100" b="1"/>
            </a:lvl7pPr>
            <a:lvl8pPr marL="4261013" indent="0">
              <a:buNone/>
              <a:defRPr sz="2100" b="1"/>
            </a:lvl8pPr>
            <a:lvl9pPr marL="4869729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07051" y="2319867"/>
            <a:ext cx="6184056" cy="421470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E125-EC5A-4224-99CE-1CE06F0DA7D4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2F99-EFC2-47B0-A6EE-655D353B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E125-EC5A-4224-99CE-1CE06F0DA7D4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2F99-EFC2-47B0-A6EE-655D353B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E125-EC5A-4224-99CE-1CE06F0DA7D4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2F99-EFC2-47B0-A6EE-655D353B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532" y="291253"/>
            <a:ext cx="4602824" cy="12395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9951" y="291254"/>
            <a:ext cx="7821155" cy="6243321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532" y="1530774"/>
            <a:ext cx="4602824" cy="5003801"/>
          </a:xfrm>
        </p:spPr>
        <p:txBody>
          <a:bodyPr/>
          <a:lstStyle>
            <a:lvl1pPr marL="0" indent="0">
              <a:buNone/>
              <a:defRPr sz="1900"/>
            </a:lvl1pPr>
            <a:lvl2pPr marL="608716" indent="0">
              <a:buNone/>
              <a:defRPr sz="1600"/>
            </a:lvl2pPr>
            <a:lvl3pPr marL="1217432" indent="0">
              <a:buNone/>
              <a:defRPr sz="1300"/>
            </a:lvl3pPr>
            <a:lvl4pPr marL="1826148" indent="0">
              <a:buNone/>
              <a:defRPr sz="1200"/>
            </a:lvl4pPr>
            <a:lvl5pPr marL="2434864" indent="0">
              <a:buNone/>
              <a:defRPr sz="1200"/>
            </a:lvl5pPr>
            <a:lvl6pPr marL="3043580" indent="0">
              <a:buNone/>
              <a:defRPr sz="1200"/>
            </a:lvl6pPr>
            <a:lvl7pPr marL="3652296" indent="0">
              <a:buNone/>
              <a:defRPr sz="1200"/>
            </a:lvl7pPr>
            <a:lvl8pPr marL="4261013" indent="0">
              <a:buNone/>
              <a:defRPr sz="1200"/>
            </a:lvl8pPr>
            <a:lvl9pPr marL="486972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E125-EC5A-4224-99CE-1CE06F0DA7D4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2F99-EFC2-47B0-A6EE-655D353B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2263" y="5120640"/>
            <a:ext cx="8394383" cy="60452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42263" y="653627"/>
            <a:ext cx="8394383" cy="4389120"/>
          </a:xfrm>
        </p:spPr>
        <p:txBody>
          <a:bodyPr/>
          <a:lstStyle>
            <a:lvl1pPr marL="0" indent="0">
              <a:buNone/>
              <a:defRPr sz="4300"/>
            </a:lvl1pPr>
            <a:lvl2pPr marL="608716" indent="0">
              <a:buNone/>
              <a:defRPr sz="3700"/>
            </a:lvl2pPr>
            <a:lvl3pPr marL="1217432" indent="0">
              <a:buNone/>
              <a:defRPr sz="3200"/>
            </a:lvl3pPr>
            <a:lvl4pPr marL="1826148" indent="0">
              <a:buNone/>
              <a:defRPr sz="2700"/>
            </a:lvl4pPr>
            <a:lvl5pPr marL="2434864" indent="0">
              <a:buNone/>
              <a:defRPr sz="2700"/>
            </a:lvl5pPr>
            <a:lvl6pPr marL="3043580" indent="0">
              <a:buNone/>
              <a:defRPr sz="2700"/>
            </a:lvl6pPr>
            <a:lvl7pPr marL="3652296" indent="0">
              <a:buNone/>
              <a:defRPr sz="2700"/>
            </a:lvl7pPr>
            <a:lvl8pPr marL="4261013" indent="0">
              <a:buNone/>
              <a:defRPr sz="2700"/>
            </a:lvl8pPr>
            <a:lvl9pPr marL="4869729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2263" y="5725161"/>
            <a:ext cx="8394383" cy="858519"/>
          </a:xfrm>
        </p:spPr>
        <p:txBody>
          <a:bodyPr/>
          <a:lstStyle>
            <a:lvl1pPr marL="0" indent="0">
              <a:buNone/>
              <a:defRPr sz="1900"/>
            </a:lvl1pPr>
            <a:lvl2pPr marL="608716" indent="0">
              <a:buNone/>
              <a:defRPr sz="1600"/>
            </a:lvl2pPr>
            <a:lvl3pPr marL="1217432" indent="0">
              <a:buNone/>
              <a:defRPr sz="1300"/>
            </a:lvl3pPr>
            <a:lvl4pPr marL="1826148" indent="0">
              <a:buNone/>
              <a:defRPr sz="1200"/>
            </a:lvl4pPr>
            <a:lvl5pPr marL="2434864" indent="0">
              <a:buNone/>
              <a:defRPr sz="1200"/>
            </a:lvl5pPr>
            <a:lvl6pPr marL="3043580" indent="0">
              <a:buNone/>
              <a:defRPr sz="1200"/>
            </a:lvl6pPr>
            <a:lvl7pPr marL="3652296" indent="0">
              <a:buNone/>
              <a:defRPr sz="1200"/>
            </a:lvl7pPr>
            <a:lvl8pPr marL="4261013" indent="0">
              <a:buNone/>
              <a:defRPr sz="1200"/>
            </a:lvl8pPr>
            <a:lvl9pPr marL="486972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E125-EC5A-4224-99CE-1CE06F0DA7D4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2F99-EFC2-47B0-A6EE-655D353B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9532" y="292947"/>
            <a:ext cx="12591574" cy="1219200"/>
          </a:xfrm>
          <a:prstGeom prst="rect">
            <a:avLst/>
          </a:prstGeom>
        </p:spPr>
        <p:txBody>
          <a:bodyPr vert="horz" lIns="121743" tIns="60872" rIns="121743" bIns="6087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532" y="1706880"/>
            <a:ext cx="12591574" cy="4827694"/>
          </a:xfrm>
          <a:prstGeom prst="rect">
            <a:avLst/>
          </a:prstGeom>
        </p:spPr>
        <p:txBody>
          <a:bodyPr vert="horz" lIns="121743" tIns="60872" rIns="121743" bIns="6087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9532" y="6780107"/>
            <a:ext cx="3264482" cy="389467"/>
          </a:xfrm>
          <a:prstGeom prst="rect">
            <a:avLst/>
          </a:prstGeom>
        </p:spPr>
        <p:txBody>
          <a:bodyPr vert="horz" lIns="121743" tIns="60872" rIns="121743" bIns="6087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2C699-C0DC-4A7A-ACE7-16C8ACD08801}" type="datetimeFigureOut">
              <a:rPr lang="en-US" smtClean="0"/>
              <a:pPr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80135" y="6780107"/>
            <a:ext cx="4430369" cy="389467"/>
          </a:xfrm>
          <a:prstGeom prst="rect">
            <a:avLst/>
          </a:prstGeom>
        </p:spPr>
        <p:txBody>
          <a:bodyPr vert="horz" lIns="121743" tIns="60872" rIns="121743" bIns="6087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6624" y="6780107"/>
            <a:ext cx="3264482" cy="389467"/>
          </a:xfrm>
          <a:prstGeom prst="rect">
            <a:avLst/>
          </a:prstGeom>
        </p:spPr>
        <p:txBody>
          <a:bodyPr vert="horz" lIns="121743" tIns="60872" rIns="121743" bIns="6087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4B949-0355-42A7-A998-0F8BBE4360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ctr" defTabSz="1217432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537" indent="-456537" algn="l" defTabSz="1217432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164" indent="-380448" algn="l" defTabSz="1217432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1790" indent="-304358" algn="l" defTabSz="121743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0506" indent="-304358" algn="l" defTabSz="1217432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9222" indent="-304358" algn="l" defTabSz="1217432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7938" indent="-304358" algn="l" defTabSz="121743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6655" indent="-304358" algn="l" defTabSz="121743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5371" indent="-304358" algn="l" defTabSz="121743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4087" indent="-304358" algn="l" defTabSz="121743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43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716" algn="l" defTabSz="121743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432" algn="l" defTabSz="121743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148" algn="l" defTabSz="121743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864" algn="l" defTabSz="121743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3580" algn="l" defTabSz="121743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2296" algn="l" defTabSz="121743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1013" algn="l" defTabSz="121743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9729" algn="l" defTabSz="121743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3990638" cy="7315200"/>
            <a:chOff x="0" y="0"/>
            <a:chExt cx="13990638" cy="7315200"/>
          </a:xfrm>
        </p:grpSpPr>
        <p:sp>
          <p:nvSpPr>
            <p:cNvPr id="2" name="Frame 1"/>
            <p:cNvSpPr/>
            <p:nvPr/>
          </p:nvSpPr>
          <p:spPr>
            <a:xfrm>
              <a:off x="0" y="0"/>
              <a:ext cx="13990638" cy="7315200"/>
            </a:xfrm>
            <a:prstGeom prst="frame">
              <a:avLst>
                <a:gd name="adj1" fmla="val 1685"/>
              </a:avLst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927" y="252415"/>
              <a:ext cx="6521775" cy="682613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3310" y="221539"/>
              <a:ext cx="6453068" cy="68721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009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5883" y="205838"/>
            <a:ext cx="11227633" cy="192942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রম্বস </a:t>
            </a:r>
            <a:r>
              <a:rPr lang="en-US" sz="6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আঁ</a:t>
            </a:r>
            <a:r>
              <a:rPr lang="bn-BD" sz="6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 উপায় সাধারণত ২ টি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4912" y="2393180"/>
            <a:ext cx="5730648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কম্পাস ব্যবহার করে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4951" y="4760876"/>
            <a:ext cx="6948850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২। ত্রিকোণীসেট ব্যবহার করে</a:t>
            </a:r>
            <a:endParaRPr lang="en-US" sz="6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3990638" cy="7315200"/>
          </a:xfrm>
          <a:prstGeom prst="frame">
            <a:avLst>
              <a:gd name="adj1" fmla="val 1685"/>
            </a:avLst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c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89829" y="1962150"/>
            <a:ext cx="1714500" cy="1714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754954" y="3308664"/>
            <a:ext cx="4249554" cy="246729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62410" y="4271827"/>
            <a:ext cx="2053189" cy="205318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3990638" cy="7315200"/>
          </a:xfrm>
          <a:prstGeom prst="frame">
            <a:avLst>
              <a:gd name="adj1" fmla="val 1685"/>
            </a:avLst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63424" y="335280"/>
            <a:ext cx="7656976" cy="12039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9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 আমরা শিখব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66160" y="1588459"/>
            <a:ext cx="74523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>
                <a:ln w="9525">
                  <a:solidFill>
                    <a:schemeClr val="bg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ত্রিকোণীসেট ব্যবহার করে</a:t>
            </a:r>
            <a:endParaRPr lang="en-US" sz="6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22960" y="3075910"/>
            <a:ext cx="6548590" cy="380211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29680" y="3052629"/>
            <a:ext cx="3838519" cy="383851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16933" y="33866"/>
            <a:ext cx="13990638" cy="7315200"/>
          </a:xfrm>
          <a:prstGeom prst="frame">
            <a:avLst>
              <a:gd name="adj1" fmla="val 1685"/>
            </a:avLst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0543" y="1896547"/>
            <a:ext cx="6866414" cy="35963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1" r="20333"/>
          <a:stretch>
            <a:fillRect/>
          </a:stretch>
        </p:blipFill>
        <p:spPr>
          <a:xfrm>
            <a:off x="5303152" y="3251215"/>
            <a:ext cx="2266120" cy="233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1" r="20333"/>
          <a:stretch>
            <a:fillRect/>
          </a:stretch>
        </p:blipFill>
        <p:spPr>
          <a:xfrm>
            <a:off x="7013419" y="287881"/>
            <a:ext cx="2266120" cy="233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1" r="20333"/>
          <a:stretch>
            <a:fillRect/>
          </a:stretch>
        </p:blipFill>
        <p:spPr>
          <a:xfrm>
            <a:off x="8723686" y="3251215"/>
            <a:ext cx="2266120" cy="23368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8890074" y="5300148"/>
            <a:ext cx="135467" cy="118534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514635" y="5248428"/>
            <a:ext cx="103917" cy="1211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207970" y="2302027"/>
            <a:ext cx="103917" cy="1211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52F3BA-9A28-4091-B543-1B9FDC343E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94" r="31635"/>
          <a:stretch>
            <a:fillRect/>
          </a:stretch>
        </p:blipFill>
        <p:spPr>
          <a:xfrm>
            <a:off x="4982143" y="5317081"/>
            <a:ext cx="6786562" cy="10668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5571105" y="5334013"/>
            <a:ext cx="3589867" cy="169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H="1" flipV="1">
            <a:off x="4783678" y="2548494"/>
            <a:ext cx="3539082" cy="203196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7752F3BA-9A28-4091-B543-1B9FDC343E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94" r="31635"/>
          <a:stretch>
            <a:fillRect/>
          </a:stretch>
        </p:blipFill>
        <p:spPr>
          <a:xfrm rot="7233814">
            <a:off x="3171306" y="2424667"/>
            <a:ext cx="6231127" cy="1066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1" r="20333"/>
          <a:stretch>
            <a:fillRect/>
          </a:stretch>
        </p:blipFill>
        <p:spPr>
          <a:xfrm>
            <a:off x="5286221" y="3217346"/>
            <a:ext cx="2266120" cy="23368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439384" y="6336212"/>
            <a:ext cx="64379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চাঁদা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৬০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আঁকি।</a:t>
            </a:r>
            <a:endParaRPr lang="en-US" sz="4000" dirty="0"/>
          </a:p>
        </p:txBody>
      </p:sp>
      <p:sp>
        <p:nvSpPr>
          <p:cNvPr id="17" name="Rectangle 16"/>
          <p:cNvSpPr/>
          <p:nvPr/>
        </p:nvSpPr>
        <p:spPr>
          <a:xfrm>
            <a:off x="8754532" y="697411"/>
            <a:ext cx="4915748" cy="258532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চাঁদা ও ত্রিকোণী সেট ব্যবহার করে রম্বস আঁকি।  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03256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1517E-6 3.33333E-6 L 0.26217 -0.00217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1517E-6 3.33333E-6 L 0.11985 -0.40864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0" y="-2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0" grpId="0" animBg="1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8254084" y="688729"/>
            <a:ext cx="1827717" cy="3188757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4703536" y="3877488"/>
            <a:ext cx="3563257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6085505" y="1293170"/>
            <a:ext cx="137160" cy="13716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716236" y="688730"/>
            <a:ext cx="1827717" cy="3188757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1391">
            <a:off x="1683051" y="4517588"/>
            <a:ext cx="7172325" cy="416426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575">
            <a:off x="2174487" y="-490340"/>
            <a:ext cx="3691121" cy="369112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949" y="528542"/>
            <a:ext cx="3395479" cy="339547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9" name="Rectangle 8"/>
          <p:cNvSpPr/>
          <p:nvPr/>
        </p:nvSpPr>
        <p:spPr>
          <a:xfrm>
            <a:off x="1553131" y="5171606"/>
            <a:ext cx="11099191" cy="134297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ত্রিকোণী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২য়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অঙ্কিত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3990638" cy="7315200"/>
          </a:xfrm>
          <a:prstGeom prst="frame">
            <a:avLst>
              <a:gd name="adj1" fmla="val 1685"/>
            </a:avLst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3735E-6 -2.84722E-6 L 0.18806 0.2102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0.13932 -0.4196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-2099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346163" y="2606814"/>
            <a:ext cx="137160" cy="13716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997880" y="1988781"/>
            <a:ext cx="1827717" cy="3188757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989943" y="5126739"/>
            <a:ext cx="3563257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6544467" y="1932143"/>
            <a:ext cx="1827717" cy="3188757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78611">
            <a:off x="975249" y="1008592"/>
            <a:ext cx="9753600" cy="150495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7" name="Oval 6"/>
          <p:cNvSpPr/>
          <p:nvPr/>
        </p:nvSpPr>
        <p:spPr>
          <a:xfrm>
            <a:off x="4716599" y="1898996"/>
            <a:ext cx="137160" cy="1371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619" y="-1337734"/>
            <a:ext cx="3395479" cy="339547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9" name="Rectangle 8"/>
          <p:cNvSpPr/>
          <p:nvPr/>
        </p:nvSpPr>
        <p:spPr>
          <a:xfrm>
            <a:off x="740847" y="6347113"/>
            <a:ext cx="128532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২য়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অঙ্কিত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এবং বিন্দু দুইটি যোগ করি।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5176">
            <a:off x="6154218" y="-1280425"/>
            <a:ext cx="3395479" cy="339547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78611">
            <a:off x="4480452" y="1009616"/>
            <a:ext cx="9753600" cy="150495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12" name="Oval 11"/>
          <p:cNvSpPr/>
          <p:nvPr/>
        </p:nvSpPr>
        <p:spPr>
          <a:xfrm>
            <a:off x="8229600" y="1947332"/>
            <a:ext cx="135466" cy="101599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038" y="2023880"/>
            <a:ext cx="9753600" cy="150495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866" y="-508400"/>
            <a:ext cx="2549212" cy="2549212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cxnSp>
        <p:nvCxnSpPr>
          <p:cNvPr id="19" name="Straight Connector 18"/>
          <p:cNvCxnSpPr/>
          <p:nvPr/>
        </p:nvCxnSpPr>
        <p:spPr>
          <a:xfrm>
            <a:off x="4717599" y="2023879"/>
            <a:ext cx="3563257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ame 19"/>
          <p:cNvSpPr/>
          <p:nvPr/>
        </p:nvSpPr>
        <p:spPr>
          <a:xfrm>
            <a:off x="0" y="0"/>
            <a:ext cx="13990638" cy="7315200"/>
          </a:xfrm>
          <a:prstGeom prst="frame">
            <a:avLst>
              <a:gd name="adj1" fmla="val 1685"/>
            </a:avLst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48148E-6 L 0.28933 -1.48148E-6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8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3990638" cy="7315200"/>
          </a:xfrm>
          <a:prstGeom prst="frame">
            <a:avLst>
              <a:gd name="adj1" fmla="val 1685"/>
            </a:avLst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56367" y="512837"/>
            <a:ext cx="6075560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অঙ্কনের</a:t>
            </a:r>
            <a:r>
              <a:rPr lang="en-US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বিবরণ</a:t>
            </a:r>
            <a:endParaRPr lang="en-US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6873" y="2085945"/>
            <a:ext cx="68243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চাঁদা</a:t>
            </a:r>
            <a:r>
              <a:rPr 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৬০</a:t>
            </a:r>
            <a:r>
              <a:rPr 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</a:t>
            </a:r>
            <a:r>
              <a:rPr 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আকিঁ</a:t>
            </a:r>
            <a:r>
              <a:rPr 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9004" y="2814078"/>
            <a:ext cx="128820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ত্রিকোণীসেট</a:t>
            </a:r>
            <a:r>
              <a:rPr 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২য় </a:t>
            </a:r>
            <a:r>
              <a:rPr lang="en-US" sz="4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অঙ্কিত</a:t>
            </a:r>
            <a:r>
              <a:rPr lang="bn-BD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রেখার</a:t>
            </a:r>
            <a:r>
              <a:rPr 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সমান্তরালরেখা</a:t>
            </a:r>
            <a:r>
              <a:rPr 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আকিঁ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2873" y="3631499"/>
            <a:ext cx="10488769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২য় ও ৩য় </a:t>
            </a:r>
            <a:r>
              <a:rPr lang="en-US" sz="4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অঙ্কিত</a:t>
            </a:r>
            <a:r>
              <a:rPr 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রেখায়</a:t>
            </a:r>
            <a:r>
              <a:rPr 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bn-BD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en-US" sz="4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বিন্দুদ্বয়</a:t>
            </a:r>
            <a:r>
              <a:rPr 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স্কেলের</a:t>
            </a:r>
            <a:r>
              <a:rPr 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43075" y="5523412"/>
            <a:ext cx="9117592" cy="1266855"/>
          </a:xfrm>
          <a:prstGeom prst="rect">
            <a:avLst/>
          </a:prstGeom>
        </p:spPr>
        <p:txBody>
          <a:bodyPr wrap="none">
            <a:prstTxWarp prst="textDeflateBottom">
              <a:avLst/>
            </a:prstTxWarp>
            <a:spAutoFit/>
          </a:bodyPr>
          <a:lstStyle/>
          <a:p>
            <a:r>
              <a:rPr lang="bn-BD" sz="6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এভাবে আমরা</a:t>
            </a:r>
            <a:r>
              <a:rPr lang="en-US" sz="6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6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রম্বসটি</a:t>
            </a:r>
            <a:r>
              <a:rPr lang="en-US" sz="6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আঁকতে পারি।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79689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1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745" y="210297"/>
            <a:ext cx="3398320" cy="2582401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3" name="Frame 2"/>
          <p:cNvSpPr/>
          <p:nvPr/>
        </p:nvSpPr>
        <p:spPr>
          <a:xfrm>
            <a:off x="0" y="0"/>
            <a:ext cx="13990638" cy="7315200"/>
          </a:xfrm>
          <a:prstGeom prst="frame">
            <a:avLst>
              <a:gd name="adj1" fmla="val 1685"/>
            </a:avLst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13564" y="491072"/>
            <a:ext cx="5126182" cy="1569660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9600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r>
              <a:rPr lang="bn-IN" sz="9600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ln w="18000">
                <a:solidFill>
                  <a:srgbClr val="7030A0"/>
                </a:solidFill>
                <a:prstDash val="solid"/>
                <a:miter lim="800000"/>
              </a:ln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 rot="1551678">
            <a:off x="-69294" y="3215169"/>
            <a:ext cx="13660580" cy="92333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BD" sz="54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একটি রম্বস আকঁ যার এক বাহুর দৈর্ঘ্য ৫সেমি ও একটি কোণ ৫০</a:t>
            </a:r>
            <a:r>
              <a:rPr lang="en-US" sz="54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˙</a:t>
            </a:r>
            <a:endParaRPr lang="en-US" sz="4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9215598" y="1404515"/>
            <a:ext cx="161602" cy="193964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051670" y="1760366"/>
            <a:ext cx="161602" cy="193964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504910" y="609603"/>
            <a:ext cx="161602" cy="193964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343308" y="1026914"/>
            <a:ext cx="161602" cy="193964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40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100"/>
                            </p:stCondLst>
                            <p:childTnLst>
                              <p:par>
                                <p:cTn id="7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-30480" y="0"/>
            <a:ext cx="13990638" cy="7315200"/>
          </a:xfrm>
          <a:prstGeom prst="frame">
            <a:avLst>
              <a:gd name="adj1" fmla="val 1685"/>
            </a:avLst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77344" y="202527"/>
            <a:ext cx="11234157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6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 </a:t>
            </a:r>
            <a:r>
              <a:rPr lang="en-US" sz="60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6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রম্বসের</a:t>
            </a:r>
            <a:r>
              <a:rPr lang="en-US" sz="6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বৈশিষ্ট্যগুলো</a:t>
            </a:r>
            <a:r>
              <a:rPr lang="en-US" sz="6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6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</a:t>
            </a:r>
            <a:r>
              <a:rPr lang="bn-BD" sz="6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 </a:t>
            </a:r>
            <a:endParaRPr lang="en-US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26721">
            <a:off x="9513379" y="720630"/>
            <a:ext cx="4456064" cy="2374153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19044">
            <a:off x="8597353" y="1727762"/>
            <a:ext cx="4540568" cy="237415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19044">
            <a:off x="6064027" y="3018576"/>
            <a:ext cx="4540568" cy="2374153"/>
          </a:xfrm>
          <a:prstGeom prst="rect">
            <a:avLst/>
          </a:prstGeom>
        </p:spPr>
      </p:pic>
      <p:sp>
        <p:nvSpPr>
          <p:cNvPr id="81" name="Arc 80"/>
          <p:cNvSpPr/>
          <p:nvPr/>
        </p:nvSpPr>
        <p:spPr>
          <a:xfrm rot="20169560">
            <a:off x="8695643" y="4791758"/>
            <a:ext cx="533400" cy="533401"/>
          </a:xfrm>
          <a:prstGeom prst="arc">
            <a:avLst>
              <a:gd name="adj1" fmla="val 15289744"/>
              <a:gd name="adj2" fmla="val 874453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82" name="Arc 81"/>
          <p:cNvSpPr/>
          <p:nvPr/>
        </p:nvSpPr>
        <p:spPr>
          <a:xfrm rot="14416753">
            <a:off x="10938851" y="3439131"/>
            <a:ext cx="529652" cy="569819"/>
          </a:xfrm>
          <a:prstGeom prst="arc">
            <a:avLst>
              <a:gd name="adj1" fmla="val 12873069"/>
              <a:gd name="adj2" fmla="val 393890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962342" y="4191000"/>
            <a:ext cx="486458" cy="468205"/>
          </a:xfrm>
          <a:prstGeom prst="rect">
            <a:avLst/>
          </a:prstGeom>
          <a:blipFill rotWithShape="1">
            <a:blip r:embed="rId5" cstate="print"/>
            <a:stretch>
              <a:fillRect r="-70000" b="-23684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84" name="TextBox 8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390637" y="3189395"/>
            <a:ext cx="486458" cy="468205"/>
          </a:xfrm>
          <a:prstGeom prst="rect">
            <a:avLst/>
          </a:prstGeom>
          <a:blipFill rotWithShape="1">
            <a:blip r:embed="rId6" cstate="print"/>
            <a:stretch>
              <a:fillRect l="-2532" r="-97468" b="-23377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85" name="Arc 84"/>
          <p:cNvSpPr/>
          <p:nvPr/>
        </p:nvSpPr>
        <p:spPr>
          <a:xfrm rot="9168478">
            <a:off x="10760400" y="854400"/>
            <a:ext cx="533400" cy="533401"/>
          </a:xfrm>
          <a:prstGeom prst="arc">
            <a:avLst>
              <a:gd name="adj1" fmla="val 15289744"/>
              <a:gd name="adj2" fmla="val 874453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486342" y="1447800"/>
            <a:ext cx="486458" cy="468205"/>
          </a:xfrm>
          <a:prstGeom prst="rect">
            <a:avLst/>
          </a:prstGeom>
          <a:blipFill rotWithShape="1">
            <a:blip r:embed="rId5" cstate="print"/>
            <a:stretch>
              <a:fillRect r="-70000" b="-23684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pic>
        <p:nvPicPr>
          <p:cNvPr id="87" name="Picture 8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50796">
            <a:off x="6946032" y="2057168"/>
            <a:ext cx="4494597" cy="2374153"/>
          </a:xfrm>
          <a:prstGeom prst="rect">
            <a:avLst/>
          </a:prstGeom>
        </p:spPr>
      </p:pic>
      <p:sp>
        <p:nvSpPr>
          <p:cNvPr id="88" name="Parallelogram 5"/>
          <p:cNvSpPr/>
          <p:nvPr/>
        </p:nvSpPr>
        <p:spPr>
          <a:xfrm rot="19955876">
            <a:off x="8015011" y="1762705"/>
            <a:ext cx="4026575" cy="2625796"/>
          </a:xfrm>
          <a:custGeom>
            <a:avLst/>
            <a:gdLst>
              <a:gd name="connsiteX0" fmla="*/ 0 w 3657600"/>
              <a:gd name="connsiteY0" fmla="*/ 2438400 h 2438400"/>
              <a:gd name="connsiteX1" fmla="*/ 609600 w 3657600"/>
              <a:gd name="connsiteY1" fmla="*/ 0 h 2438400"/>
              <a:gd name="connsiteX2" fmla="*/ 3657600 w 3657600"/>
              <a:gd name="connsiteY2" fmla="*/ 0 h 2438400"/>
              <a:gd name="connsiteX3" fmla="*/ 3048000 w 3657600"/>
              <a:gd name="connsiteY3" fmla="*/ 2438400 h 2438400"/>
              <a:gd name="connsiteX4" fmla="*/ 0 w 3657600"/>
              <a:gd name="connsiteY4" fmla="*/ 2438400 h 2438400"/>
              <a:gd name="connsiteX0" fmla="*/ 0 w 3657600"/>
              <a:gd name="connsiteY0" fmla="*/ 2438400 h 2438400"/>
              <a:gd name="connsiteX1" fmla="*/ 1223835 w 3657600"/>
              <a:gd name="connsiteY1" fmla="*/ 316565 h 2438400"/>
              <a:gd name="connsiteX2" fmla="*/ 3657600 w 3657600"/>
              <a:gd name="connsiteY2" fmla="*/ 0 h 2438400"/>
              <a:gd name="connsiteX3" fmla="*/ 3048000 w 3657600"/>
              <a:gd name="connsiteY3" fmla="*/ 2438400 h 2438400"/>
              <a:gd name="connsiteX4" fmla="*/ 0 w 3657600"/>
              <a:gd name="connsiteY4" fmla="*/ 2438400 h 2438400"/>
              <a:gd name="connsiteX0" fmla="*/ 0 w 4294944"/>
              <a:gd name="connsiteY0" fmla="*/ 2121835 h 2121835"/>
              <a:gd name="connsiteX1" fmla="*/ 1223835 w 4294944"/>
              <a:gd name="connsiteY1" fmla="*/ 0 h 2121835"/>
              <a:gd name="connsiteX2" fmla="*/ 4294944 w 4294944"/>
              <a:gd name="connsiteY2" fmla="*/ 48858 h 2121835"/>
              <a:gd name="connsiteX3" fmla="*/ 3048000 w 4294944"/>
              <a:gd name="connsiteY3" fmla="*/ 2121835 h 2121835"/>
              <a:gd name="connsiteX4" fmla="*/ 0 w 4294944"/>
              <a:gd name="connsiteY4" fmla="*/ 2121835 h 2121835"/>
              <a:gd name="connsiteX0" fmla="*/ 0 w 4271836"/>
              <a:gd name="connsiteY0" fmla="*/ 2121835 h 2121835"/>
              <a:gd name="connsiteX1" fmla="*/ 1223835 w 4271836"/>
              <a:gd name="connsiteY1" fmla="*/ 0 h 2121835"/>
              <a:gd name="connsiteX2" fmla="*/ 4271836 w 4271836"/>
              <a:gd name="connsiteY2" fmla="*/ 0 h 2121835"/>
              <a:gd name="connsiteX3" fmla="*/ 3048000 w 4271836"/>
              <a:gd name="connsiteY3" fmla="*/ 2121835 h 2121835"/>
              <a:gd name="connsiteX4" fmla="*/ 0 w 4271836"/>
              <a:gd name="connsiteY4" fmla="*/ 2121835 h 212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1836" h="2121835">
                <a:moveTo>
                  <a:pt x="0" y="2121835"/>
                </a:moveTo>
                <a:lnTo>
                  <a:pt x="1223835" y="0"/>
                </a:lnTo>
                <a:lnTo>
                  <a:pt x="4271836" y="0"/>
                </a:lnTo>
                <a:lnTo>
                  <a:pt x="3048000" y="2121835"/>
                </a:lnTo>
                <a:lnTo>
                  <a:pt x="0" y="2121835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89" name="Arc 88"/>
          <p:cNvSpPr/>
          <p:nvPr/>
        </p:nvSpPr>
        <p:spPr>
          <a:xfrm rot="3327171">
            <a:off x="8578223" y="2152186"/>
            <a:ext cx="529652" cy="569819"/>
          </a:xfrm>
          <a:prstGeom prst="arc">
            <a:avLst>
              <a:gd name="adj1" fmla="val 13471503"/>
              <a:gd name="adj2" fmla="val 393890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343343" y="2362201"/>
            <a:ext cx="486458" cy="470820"/>
          </a:xfrm>
          <a:prstGeom prst="rect">
            <a:avLst/>
          </a:prstGeom>
          <a:blipFill>
            <a:blip r:embed="rId7" cstate="print"/>
            <a:stretch>
              <a:fillRect r="-47500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228601" y="3423498"/>
            <a:ext cx="2423160" cy="646317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১) বিপরীত বাহু 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67640" y="4307266"/>
            <a:ext cx="3276600" cy="646317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২) বিপরীত কোণ 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>
            <a:off x="2590800" y="3733799"/>
            <a:ext cx="1143000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2743200" y="4572000"/>
            <a:ext cx="1143000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3840482" y="3216176"/>
            <a:ext cx="2133598" cy="1015649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bn-BD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114802" y="4215826"/>
            <a:ext cx="1523998" cy="830983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সমান</a:t>
            </a:r>
            <a:r>
              <a:rPr lang="bn-BD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 flipV="1">
            <a:off x="8843049" y="3871014"/>
            <a:ext cx="2543151" cy="12967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 flipV="1">
            <a:off x="8686800" y="2286001"/>
            <a:ext cx="152400" cy="29109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461F870D-9903-40E1-A813-41DC5E2E6F17}"/>
              </a:ext>
            </a:extLst>
          </p:cNvPr>
          <p:cNvSpPr txBox="1"/>
          <p:nvPr/>
        </p:nvSpPr>
        <p:spPr>
          <a:xfrm>
            <a:off x="330589" y="5215359"/>
            <a:ext cx="6542651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রম্বসের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বাহুগুল</a:t>
            </a:r>
            <a:r>
              <a:rPr lang="bn-BD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4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25926E-6 -1.52778E-6 L -0.01516 -0.3884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" y="-1942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4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11111E-6 -1.73611E-6 L 0.18333 -0.17817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891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8" grpId="0" animBg="1"/>
      <p:bldP spid="89" grpId="0" animBg="1"/>
      <p:bldP spid="90" grpId="0" animBg="1"/>
      <p:bldP spid="92" grpId="0"/>
      <p:bldP spid="93" grpId="0"/>
      <p:bldP spid="96" grpId="0"/>
      <p:bldP spid="97" grpId="0"/>
      <p:bldP spid="10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03281">
            <a:off x="8587887" y="1652033"/>
            <a:ext cx="4540568" cy="23741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7314">
            <a:off x="7049548" y="1431901"/>
            <a:ext cx="4540568" cy="2374153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0" y="0"/>
            <a:ext cx="13990638" cy="7315200"/>
          </a:xfrm>
          <a:prstGeom prst="frame">
            <a:avLst>
              <a:gd name="adj1" fmla="val 1685"/>
            </a:avLst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908" y="206388"/>
            <a:ext cx="4129131" cy="83098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26" tIns="45713" rIns="91426" bIns="45713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রম্বসের বৈশিষ্ট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্য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6400" y="2192867"/>
            <a:ext cx="6519333" cy="14465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26" tIns="45713" rIns="91426" bIns="45713" rtlCol="0">
            <a:spAutoFit/>
          </a:bodyPr>
          <a:lstStyle/>
          <a:p>
            <a:pPr marL="457129" indent="-457129">
              <a:buFont typeface="Wingdings" pitchFamily="2" charset="2"/>
              <a:buChar char="v"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রম্বসের কর্ণদ্বয় পরস্পরকে সমকোণে সমদ্বিখন্ডিত করে।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44"/>
          <a:stretch>
            <a:fillRect/>
          </a:stretch>
        </p:blipFill>
        <p:spPr>
          <a:xfrm>
            <a:off x="7554200" y="4652206"/>
            <a:ext cx="5140720" cy="183664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2916" y="5319702"/>
            <a:ext cx="6514284" cy="923316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26" tIns="45713" rIns="91426" bIns="45713" rtlCol="0">
            <a:spAutoFit/>
          </a:bodyPr>
          <a:lstStyle/>
          <a:p>
            <a:pPr marL="457129" indent="-457129">
              <a:buFont typeface="Wingdings" pitchFamily="2" charset="2"/>
              <a:buChar char="v"/>
            </a:pPr>
            <a:r>
              <a:rPr lang="bn-BD" sz="5400" dirty="0">
                <a:latin typeface="NikoshBAN" pitchFamily="2" charset="0"/>
                <a:cs typeface="NikoshBAN" pitchFamily="2" charset="0"/>
              </a:rPr>
              <a:t>রম্বসের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সমান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7909560" y="1844043"/>
            <a:ext cx="4214706" cy="3276599"/>
            <a:chOff x="7909560" y="1844043"/>
            <a:chExt cx="4214706" cy="3276599"/>
          </a:xfrm>
        </p:grpSpPr>
        <p:sp>
          <p:nvSpPr>
            <p:cNvPr id="21" name="Flowchart: Data 20"/>
            <p:cNvSpPr/>
            <p:nvPr/>
          </p:nvSpPr>
          <p:spPr>
            <a:xfrm>
              <a:off x="7924800" y="1859280"/>
              <a:ext cx="4199466" cy="3261360"/>
            </a:xfrm>
            <a:prstGeom prst="flowChartInputOutpu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/>
            <p:nvPr/>
          </p:nvCxnSpPr>
          <p:spPr>
            <a:xfrm rot="16200000" flipH="1">
              <a:off x="8382004" y="2240286"/>
              <a:ext cx="3276599" cy="248411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7909560" y="1879600"/>
              <a:ext cx="4163907" cy="324104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579"/>
          <a:stretch>
            <a:fillRect/>
          </a:stretch>
        </p:blipFill>
        <p:spPr>
          <a:xfrm rot="6185704">
            <a:off x="5581276" y="2725056"/>
            <a:ext cx="4637497" cy="183664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44"/>
          <a:stretch>
            <a:fillRect/>
          </a:stretch>
        </p:blipFill>
        <p:spPr>
          <a:xfrm>
            <a:off x="8417800" y="1384072"/>
            <a:ext cx="5061133" cy="183664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579"/>
          <a:stretch>
            <a:fillRect/>
          </a:stretch>
        </p:blipFill>
        <p:spPr>
          <a:xfrm rot="6185704">
            <a:off x="8883275" y="2758923"/>
            <a:ext cx="4637497" cy="183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00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13990638" cy="7315200"/>
          </a:xfrm>
          <a:prstGeom prst="frame">
            <a:avLst>
              <a:gd name="adj1" fmla="val 1685"/>
            </a:avLst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30555" y="291956"/>
            <a:ext cx="9601218" cy="110799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6600" b="1" spc="50" dirty="0">
                <a:ln w="1143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রম্বসের বৈশিষ্ট্যগুলো </a:t>
            </a:r>
            <a:r>
              <a:rPr lang="en-US" sz="6600" b="1" spc="50" dirty="0" err="1">
                <a:ln w="1143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6600" b="1" spc="50" dirty="0">
                <a:ln w="1143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ন</a:t>
            </a:r>
            <a:r>
              <a:rPr lang="bn-IN" sz="6600" b="1" spc="50" dirty="0">
                <a:ln w="1143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en-US" sz="6600" b="1" spc="50" dirty="0">
                <a:ln w="1143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bn-IN" sz="6600" b="1" spc="50" dirty="0">
                <a:ln w="1143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>
                <a:ln w="1143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spc="50" dirty="0">
                <a:ln w="1143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2801" y="1609698"/>
            <a:ext cx="7598472" cy="87026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000" dirty="0">
                <a:solidFill>
                  <a:srgbClr val="FF0000"/>
                </a:solidFill>
                <a:effectLst/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6000" dirty="0">
                <a:solidFill>
                  <a:srgbClr val="FF0000"/>
                </a:solidFill>
                <a:effectLst/>
                <a:latin typeface="NikoshBAN" pitchFamily="2" charset="0"/>
                <a:cs typeface="NikoshBAN" pitchFamily="2" charset="0"/>
              </a:rPr>
              <a:t>চারটি বা প্রতিটি বাহু সমান।</a:t>
            </a:r>
            <a:endParaRPr lang="en-US" sz="6000" dirty="0">
              <a:solidFill>
                <a:srgbClr val="FF00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5587" y="3747706"/>
            <a:ext cx="9318231" cy="97668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6000" dirty="0">
                <a:solidFill>
                  <a:srgbClr val="00B050"/>
                </a:solidFill>
                <a:effectLst/>
                <a:latin typeface="NikoshBAN" pitchFamily="2" charset="0"/>
                <a:cs typeface="NikoshBAN" pitchFamily="2" charset="0"/>
              </a:rPr>
              <a:t>৩</a:t>
            </a:r>
            <a:r>
              <a:rPr lang="en-US" sz="6000" dirty="0">
                <a:solidFill>
                  <a:srgbClr val="00B050"/>
                </a:solidFill>
                <a:effectLst/>
                <a:latin typeface="NikoshBAN" pitchFamily="2" charset="0"/>
                <a:cs typeface="NikoshBAN" pitchFamily="2" charset="0"/>
              </a:rPr>
              <a:t>। </a:t>
            </a:r>
            <a:r>
              <a:rPr lang="bn-BD" sz="6000" dirty="0">
                <a:solidFill>
                  <a:srgbClr val="00B050"/>
                </a:solidFill>
                <a:effectLst/>
                <a:latin typeface="NikoshBAN" pitchFamily="2" charset="0"/>
                <a:cs typeface="NikoshBAN" pitchFamily="2" charset="0"/>
              </a:rPr>
              <a:t>বিপরীত কোনগুলো পরস্পর সমান।</a:t>
            </a:r>
            <a:endParaRPr lang="en-US" sz="6000" dirty="0">
              <a:solidFill>
                <a:srgbClr val="00B05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5281" y="2604367"/>
            <a:ext cx="9603337" cy="99781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6000" dirty="0"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২</a:t>
            </a:r>
            <a:r>
              <a:rPr lang="en-US" sz="6000" dirty="0"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। </a:t>
            </a:r>
            <a:r>
              <a:rPr lang="bn-BD" sz="6000" dirty="0"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বিপরীত বাহুগুলো পরস্পর সমান্তরাল।</a:t>
            </a:r>
            <a:endParaRPr lang="en-US" sz="6000" dirty="0">
              <a:solidFill>
                <a:srgbClr val="0070C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1522" y="4813745"/>
            <a:ext cx="7113278" cy="1015663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BD" sz="6000" b="1" dirty="0">
                <a:solidFill>
                  <a:srgbClr val="00B0F0"/>
                </a:solidFill>
                <a:effectLst/>
                <a:latin typeface="NikoshBAN" pitchFamily="2" charset="0"/>
                <a:cs typeface="NikoshBAN" pitchFamily="2" charset="0"/>
              </a:rPr>
              <a:t>৪। কর্ণদ্বয় পরস্পর সমান নয়।</a:t>
            </a:r>
            <a:endParaRPr lang="en-US" sz="6000" b="1" dirty="0">
              <a:solidFill>
                <a:srgbClr val="00B0F0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2291" y="5956906"/>
            <a:ext cx="11890764" cy="1015663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৫। কর্ণদ্বয় পরস্পরকে সমকোণে সমদ্বিখন্ডিত করে। </a:t>
            </a:r>
            <a:endParaRPr lang="en-US" sz="5400" dirty="0"/>
          </a:p>
        </p:txBody>
      </p:sp>
      <p:sp>
        <p:nvSpPr>
          <p:cNvPr id="2" name="Oval 1"/>
          <p:cNvSpPr/>
          <p:nvPr/>
        </p:nvSpPr>
        <p:spPr>
          <a:xfrm>
            <a:off x="11556376" y="595745"/>
            <a:ext cx="116921" cy="193964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556376" y="915229"/>
            <a:ext cx="116921" cy="193964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8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8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8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2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3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800"/>
                            </p:stCondLst>
                            <p:childTnLst>
                              <p:par>
                                <p:cTn id="4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0"/>
                            </p:stCondLst>
                            <p:childTnLst>
                              <p:par>
                                <p:cTn id="5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2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3990638" cy="7315200"/>
          </a:xfrm>
          <a:prstGeom prst="frame">
            <a:avLst>
              <a:gd name="adj1" fmla="val 1685"/>
            </a:avLst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62" y="322650"/>
            <a:ext cx="13052108" cy="666989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 rot="10800000" flipV="1">
            <a:off x="852865" y="449990"/>
            <a:ext cx="12553437" cy="132343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IN" sz="8000" b="1" dirty="0">
                <a:ln w="11430"/>
                <a:blipFill>
                  <a:blip r:embed="rId4"/>
                  <a:tile tx="0" ty="0" sx="100000" sy="100000" flip="none" algn="tl"/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প্রাথমিক </a:t>
            </a:r>
            <a:r>
              <a:rPr lang="bn-BD" sz="8000" b="1" dirty="0">
                <a:ln w="11430"/>
                <a:blipFill>
                  <a:blip r:embed="rId4"/>
                  <a:tile tx="0" ty="0" sx="100000" sy="100000" flip="none" algn="tl"/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 ক্লাসে সবাইকে</a:t>
            </a:r>
            <a:endParaRPr lang="en-US" sz="7200" b="1" dirty="0">
              <a:ln w="11430"/>
              <a:blipFill>
                <a:blip r:embed="rId4"/>
                <a:tile tx="0" ty="0" sx="100000" sy="100000" flip="none" algn="tl"/>
              </a:blip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2827985-8925-4AEB-A5B1-DBC12A09D709}"/>
              </a:ext>
            </a:extLst>
          </p:cNvPr>
          <p:cNvGrpSpPr/>
          <p:nvPr/>
        </p:nvGrpSpPr>
        <p:grpSpPr>
          <a:xfrm>
            <a:off x="4422917" y="4811255"/>
            <a:ext cx="6736080" cy="2042160"/>
            <a:chOff x="136332" y="2417380"/>
            <a:chExt cx="13443335" cy="3735680"/>
          </a:xfrm>
          <a:solidFill>
            <a:schemeClr val="bg1">
              <a:lumMod val="85000"/>
            </a:schemeClr>
          </a:solidFill>
          <a:scene3d>
            <a:camera prst="perspectiveFront"/>
            <a:lightRig rig="threePt" dir="t"/>
          </a:scene3d>
        </p:grpSpPr>
        <p:sp>
          <p:nvSpPr>
            <p:cNvPr id="6" name="Freeform: Shape 3">
              <a:extLst>
                <a:ext uri="{FF2B5EF4-FFF2-40B4-BE49-F238E27FC236}">
                  <a16:creationId xmlns:a16="http://schemas.microsoft.com/office/drawing/2014/main" id="{FCC4B054-EE1B-4ACA-AA60-CCD4529DC373}"/>
                </a:ext>
              </a:extLst>
            </p:cNvPr>
            <p:cNvSpPr/>
            <p:nvPr/>
          </p:nvSpPr>
          <p:spPr>
            <a:xfrm>
              <a:off x="136332" y="2417380"/>
              <a:ext cx="4711351" cy="2207672"/>
            </a:xfrm>
            <a:custGeom>
              <a:avLst/>
              <a:gdLst/>
              <a:ahLst/>
              <a:cxnLst/>
              <a:rect l="l" t="t" r="r" b="b"/>
              <a:pathLst>
                <a:path w="4711351" h="2207672">
                  <a:moveTo>
                    <a:pt x="3696646" y="0"/>
                  </a:moveTo>
                  <a:cubicBezTo>
                    <a:pt x="3839661" y="56973"/>
                    <a:pt x="3932170" y="135341"/>
                    <a:pt x="3974173" y="235102"/>
                  </a:cubicBezTo>
                  <a:cubicBezTo>
                    <a:pt x="4016177" y="334863"/>
                    <a:pt x="4045840" y="419480"/>
                    <a:pt x="4063165" y="488953"/>
                  </a:cubicBezTo>
                  <a:lnTo>
                    <a:pt x="4077815" y="535781"/>
                  </a:lnTo>
                  <a:lnTo>
                    <a:pt x="4472761" y="535781"/>
                  </a:lnTo>
                  <a:lnTo>
                    <a:pt x="4711351" y="909712"/>
                  </a:lnTo>
                  <a:lnTo>
                    <a:pt x="4098482" y="909712"/>
                  </a:lnTo>
                  <a:lnTo>
                    <a:pt x="4098482" y="2207672"/>
                  </a:lnTo>
                  <a:lnTo>
                    <a:pt x="3696646" y="2207672"/>
                  </a:lnTo>
                  <a:lnTo>
                    <a:pt x="3696646" y="1280852"/>
                  </a:lnTo>
                  <a:cubicBezTo>
                    <a:pt x="3696646" y="1264690"/>
                    <a:pt x="3687650" y="1236974"/>
                    <a:pt x="3669656" y="1197703"/>
                  </a:cubicBezTo>
                  <a:cubicBezTo>
                    <a:pt x="3651663" y="1158432"/>
                    <a:pt x="3628554" y="1117606"/>
                    <a:pt x="3600329" y="1075225"/>
                  </a:cubicBezTo>
                  <a:cubicBezTo>
                    <a:pt x="3572105" y="1032844"/>
                    <a:pt x="3544533" y="995826"/>
                    <a:pt x="3517617" y="964171"/>
                  </a:cubicBezTo>
                  <a:cubicBezTo>
                    <a:pt x="3490699" y="932516"/>
                    <a:pt x="3471834" y="914363"/>
                    <a:pt x="3461021" y="909712"/>
                  </a:cubicBezTo>
                  <a:lnTo>
                    <a:pt x="3448743" y="909712"/>
                  </a:lnTo>
                  <a:lnTo>
                    <a:pt x="3204729" y="909712"/>
                  </a:lnTo>
                  <a:lnTo>
                    <a:pt x="2978190" y="909712"/>
                  </a:lnTo>
                  <a:cubicBezTo>
                    <a:pt x="3014641" y="919886"/>
                    <a:pt x="3046572" y="967049"/>
                    <a:pt x="3073984" y="1051200"/>
                  </a:cubicBezTo>
                  <a:cubicBezTo>
                    <a:pt x="3101395" y="1135352"/>
                    <a:pt x="3115100" y="1215536"/>
                    <a:pt x="3115100" y="1291752"/>
                  </a:cubicBezTo>
                  <a:cubicBezTo>
                    <a:pt x="3115100" y="1321169"/>
                    <a:pt x="3112978" y="1352505"/>
                    <a:pt x="3108734" y="1385758"/>
                  </a:cubicBezTo>
                  <a:cubicBezTo>
                    <a:pt x="3104490" y="1419012"/>
                    <a:pt x="3099171" y="1427442"/>
                    <a:pt x="3092776" y="1411047"/>
                  </a:cubicBezTo>
                  <a:cubicBezTo>
                    <a:pt x="3092776" y="1411047"/>
                    <a:pt x="3074667" y="1427965"/>
                    <a:pt x="3038448" y="1461800"/>
                  </a:cubicBezTo>
                  <a:cubicBezTo>
                    <a:pt x="3070946" y="1482962"/>
                    <a:pt x="3087195" y="1491508"/>
                    <a:pt x="3087195" y="1487438"/>
                  </a:cubicBezTo>
                  <a:lnTo>
                    <a:pt x="3039843" y="1615192"/>
                  </a:lnTo>
                  <a:cubicBezTo>
                    <a:pt x="3034611" y="1635888"/>
                    <a:pt x="3029931" y="1648243"/>
                    <a:pt x="3025803" y="1652254"/>
                  </a:cubicBezTo>
                  <a:cubicBezTo>
                    <a:pt x="3025803" y="1678938"/>
                    <a:pt x="3023943" y="1692280"/>
                    <a:pt x="3020222" y="1692280"/>
                  </a:cubicBezTo>
                  <a:lnTo>
                    <a:pt x="3020222" y="1648330"/>
                  </a:lnTo>
                  <a:lnTo>
                    <a:pt x="3018651" y="2207672"/>
                  </a:lnTo>
                  <a:lnTo>
                    <a:pt x="2614543" y="2207672"/>
                  </a:lnTo>
                  <a:lnTo>
                    <a:pt x="2614724" y="2109639"/>
                  </a:lnTo>
                  <a:lnTo>
                    <a:pt x="2435180" y="2207672"/>
                  </a:lnTo>
                  <a:lnTo>
                    <a:pt x="1719133" y="2207672"/>
                  </a:lnTo>
                  <a:lnTo>
                    <a:pt x="2177832" y="1952759"/>
                  </a:lnTo>
                  <a:cubicBezTo>
                    <a:pt x="2118824" y="1948922"/>
                    <a:pt x="2051517" y="1917717"/>
                    <a:pt x="1975911" y="1859145"/>
                  </a:cubicBezTo>
                  <a:cubicBezTo>
                    <a:pt x="1900305" y="1800573"/>
                    <a:pt x="1830033" y="1734967"/>
                    <a:pt x="1765095" y="1662326"/>
                  </a:cubicBezTo>
                  <a:cubicBezTo>
                    <a:pt x="1700157" y="1589685"/>
                    <a:pt x="1643053" y="1512640"/>
                    <a:pt x="1593783" y="1431192"/>
                  </a:cubicBezTo>
                  <a:cubicBezTo>
                    <a:pt x="1544513" y="1349743"/>
                    <a:pt x="1518976" y="1283265"/>
                    <a:pt x="1517175" y="1231756"/>
                  </a:cubicBezTo>
                  <a:cubicBezTo>
                    <a:pt x="1500722" y="1301287"/>
                    <a:pt x="1468703" y="1375337"/>
                    <a:pt x="1421119" y="1453909"/>
                  </a:cubicBezTo>
                  <a:cubicBezTo>
                    <a:pt x="1385431" y="1512837"/>
                    <a:pt x="1333711" y="1570040"/>
                    <a:pt x="1265959" y="1625518"/>
                  </a:cubicBezTo>
                  <a:lnTo>
                    <a:pt x="1193467" y="1679967"/>
                  </a:lnTo>
                  <a:lnTo>
                    <a:pt x="1199962" y="1733223"/>
                  </a:lnTo>
                  <a:cubicBezTo>
                    <a:pt x="1200774" y="1789992"/>
                    <a:pt x="1182725" y="1842446"/>
                    <a:pt x="1145816" y="1890582"/>
                  </a:cubicBezTo>
                  <a:cubicBezTo>
                    <a:pt x="1096604" y="1954764"/>
                    <a:pt x="1034210" y="1986855"/>
                    <a:pt x="958633" y="1986855"/>
                  </a:cubicBezTo>
                  <a:cubicBezTo>
                    <a:pt x="888114" y="1986855"/>
                    <a:pt x="792117" y="1945477"/>
                    <a:pt x="670642" y="1862720"/>
                  </a:cubicBezTo>
                  <a:cubicBezTo>
                    <a:pt x="549167" y="1779964"/>
                    <a:pt x="427764" y="1612954"/>
                    <a:pt x="306434" y="1361690"/>
                  </a:cubicBezTo>
                  <a:lnTo>
                    <a:pt x="596475" y="1238296"/>
                  </a:lnTo>
                  <a:cubicBezTo>
                    <a:pt x="636240" y="1315559"/>
                    <a:pt x="674101" y="1375919"/>
                    <a:pt x="710058" y="1419375"/>
                  </a:cubicBezTo>
                  <a:cubicBezTo>
                    <a:pt x="746015" y="1462832"/>
                    <a:pt x="768703" y="1484560"/>
                    <a:pt x="778121" y="1484560"/>
                  </a:cubicBezTo>
                  <a:cubicBezTo>
                    <a:pt x="809514" y="1484560"/>
                    <a:pt x="840137" y="1462861"/>
                    <a:pt x="869990" y="1419463"/>
                  </a:cubicBezTo>
                  <a:cubicBezTo>
                    <a:pt x="899843" y="1376064"/>
                    <a:pt x="934158" y="1318931"/>
                    <a:pt x="972934" y="1248063"/>
                  </a:cubicBezTo>
                  <a:cubicBezTo>
                    <a:pt x="1010142" y="1189462"/>
                    <a:pt x="1051229" y="1121283"/>
                    <a:pt x="1096197" y="1043526"/>
                  </a:cubicBezTo>
                  <a:cubicBezTo>
                    <a:pt x="1141165" y="965770"/>
                    <a:pt x="1193444" y="921165"/>
                    <a:pt x="1253034" y="909712"/>
                  </a:cubicBezTo>
                  <a:lnTo>
                    <a:pt x="206324" y="909712"/>
                  </a:lnTo>
                  <a:lnTo>
                    <a:pt x="0" y="535781"/>
                  </a:lnTo>
                  <a:lnTo>
                    <a:pt x="2968929" y="535781"/>
                  </a:lnTo>
                  <a:lnTo>
                    <a:pt x="3191927" y="535781"/>
                  </a:lnTo>
                  <a:lnTo>
                    <a:pt x="3537237" y="535781"/>
                  </a:lnTo>
                  <a:cubicBezTo>
                    <a:pt x="3599675" y="581694"/>
                    <a:pt x="3649450" y="619424"/>
                    <a:pt x="3686560" y="648969"/>
                  </a:cubicBezTo>
                  <a:lnTo>
                    <a:pt x="3696646" y="657193"/>
                  </a:lnTo>
                  <a:lnTo>
                    <a:pt x="3696646" y="0"/>
                  </a:lnTo>
                  <a:close/>
                  <a:moveTo>
                    <a:pt x="1785850" y="909712"/>
                  </a:moveTo>
                  <a:cubicBezTo>
                    <a:pt x="1799221" y="909712"/>
                    <a:pt x="1805514" y="911180"/>
                    <a:pt x="1804729" y="914116"/>
                  </a:cubicBezTo>
                  <a:cubicBezTo>
                    <a:pt x="1803945" y="917052"/>
                    <a:pt x="1803552" y="926281"/>
                    <a:pt x="1803552" y="941803"/>
                  </a:cubicBezTo>
                  <a:cubicBezTo>
                    <a:pt x="1803552" y="996044"/>
                    <a:pt x="1821705" y="1054703"/>
                    <a:pt x="1858011" y="1117781"/>
                  </a:cubicBezTo>
                  <a:cubicBezTo>
                    <a:pt x="1894317" y="1180858"/>
                    <a:pt x="1942483" y="1241726"/>
                    <a:pt x="2002508" y="1300386"/>
                  </a:cubicBezTo>
                  <a:cubicBezTo>
                    <a:pt x="2062534" y="1359045"/>
                    <a:pt x="2124870" y="1406266"/>
                    <a:pt x="2189517" y="1442048"/>
                  </a:cubicBezTo>
                  <a:cubicBezTo>
                    <a:pt x="2254164" y="1477831"/>
                    <a:pt x="2314393" y="1495723"/>
                    <a:pt x="2370204" y="1495723"/>
                  </a:cubicBezTo>
                  <a:cubicBezTo>
                    <a:pt x="2405841" y="1495723"/>
                    <a:pt x="2443164" y="1489444"/>
                    <a:pt x="2482173" y="1476886"/>
                  </a:cubicBezTo>
                  <a:cubicBezTo>
                    <a:pt x="2521183" y="1464329"/>
                    <a:pt x="2556966" y="1446351"/>
                    <a:pt x="2589522" y="1422951"/>
                  </a:cubicBezTo>
                  <a:cubicBezTo>
                    <a:pt x="2622078" y="1399551"/>
                    <a:pt x="2648981" y="1371050"/>
                    <a:pt x="2670229" y="1337447"/>
                  </a:cubicBezTo>
                  <a:cubicBezTo>
                    <a:pt x="2691478" y="1303845"/>
                    <a:pt x="2702102" y="1265330"/>
                    <a:pt x="2702102" y="1221902"/>
                  </a:cubicBezTo>
                  <a:lnTo>
                    <a:pt x="2702102" y="1172545"/>
                  </a:lnTo>
                  <a:cubicBezTo>
                    <a:pt x="2702102" y="1110630"/>
                    <a:pt x="2692146" y="1064281"/>
                    <a:pt x="2672235" y="1033498"/>
                  </a:cubicBezTo>
                  <a:cubicBezTo>
                    <a:pt x="2657301" y="1010411"/>
                    <a:pt x="2633563" y="979058"/>
                    <a:pt x="2601019" y="939440"/>
                  </a:cubicBezTo>
                  <a:lnTo>
                    <a:pt x="2576128" y="909712"/>
                  </a:lnTo>
                  <a:lnTo>
                    <a:pt x="1785850" y="909712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SlantDown">
                <a:avLst/>
              </a:prstTxWarp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endParaRPr lang="en-US" sz="600" b="1" cap="all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Freeform: Shape 4">
              <a:extLst>
                <a:ext uri="{FF2B5EF4-FFF2-40B4-BE49-F238E27FC236}">
                  <a16:creationId xmlns:a16="http://schemas.microsoft.com/office/drawing/2014/main" id="{61E7B205-D0CD-4A9D-89EE-532A71AEC6EA}"/>
                </a:ext>
              </a:extLst>
            </p:cNvPr>
            <p:cNvSpPr/>
            <p:nvPr/>
          </p:nvSpPr>
          <p:spPr>
            <a:xfrm>
              <a:off x="4760326" y="2422962"/>
              <a:ext cx="8819341" cy="2202091"/>
            </a:xfrm>
            <a:custGeom>
              <a:avLst/>
              <a:gdLst/>
              <a:ahLst/>
              <a:cxnLst/>
              <a:rect l="l" t="t" r="r" b="b"/>
              <a:pathLst>
                <a:path w="8819341" h="2202091">
                  <a:moveTo>
                    <a:pt x="1825005" y="0"/>
                  </a:moveTo>
                  <a:cubicBezTo>
                    <a:pt x="1982378" y="50811"/>
                    <a:pt x="2080251" y="126664"/>
                    <a:pt x="2118621" y="227559"/>
                  </a:cubicBezTo>
                  <a:cubicBezTo>
                    <a:pt x="2156990" y="328454"/>
                    <a:pt x="2185070" y="416079"/>
                    <a:pt x="2202860" y="490435"/>
                  </a:cubicBezTo>
                  <a:cubicBezTo>
                    <a:pt x="2209443" y="506742"/>
                    <a:pt x="2213558" y="519763"/>
                    <a:pt x="2215204" y="529497"/>
                  </a:cubicBezTo>
                  <a:lnTo>
                    <a:pt x="2215271" y="530200"/>
                  </a:lnTo>
                  <a:lnTo>
                    <a:pt x="2387975" y="530200"/>
                  </a:lnTo>
                  <a:lnTo>
                    <a:pt x="2453397" y="530200"/>
                  </a:lnTo>
                  <a:lnTo>
                    <a:pt x="5618257" y="530200"/>
                  </a:lnTo>
                  <a:lnTo>
                    <a:pt x="5649316" y="530200"/>
                  </a:lnTo>
                  <a:lnTo>
                    <a:pt x="8586594" y="530200"/>
                  </a:lnTo>
                  <a:lnTo>
                    <a:pt x="8819341" y="904131"/>
                  </a:lnTo>
                  <a:lnTo>
                    <a:pt x="8233766" y="904131"/>
                  </a:lnTo>
                  <a:lnTo>
                    <a:pt x="8233766" y="2202091"/>
                  </a:lnTo>
                  <a:lnTo>
                    <a:pt x="7831930" y="2202091"/>
                  </a:lnTo>
                  <a:lnTo>
                    <a:pt x="7831930" y="904131"/>
                  </a:lnTo>
                  <a:lnTo>
                    <a:pt x="6671807" y="904131"/>
                  </a:lnTo>
                  <a:lnTo>
                    <a:pt x="6683219" y="905278"/>
                  </a:lnTo>
                  <a:cubicBezTo>
                    <a:pt x="6757783" y="916144"/>
                    <a:pt x="6834106" y="944060"/>
                    <a:pt x="6912190" y="989024"/>
                  </a:cubicBezTo>
                  <a:cubicBezTo>
                    <a:pt x="7037124" y="1060967"/>
                    <a:pt x="7145272" y="1142634"/>
                    <a:pt x="7236633" y="1234023"/>
                  </a:cubicBezTo>
                  <a:cubicBezTo>
                    <a:pt x="7327994" y="1325413"/>
                    <a:pt x="7399821" y="1429230"/>
                    <a:pt x="7452114" y="1545472"/>
                  </a:cubicBezTo>
                  <a:cubicBezTo>
                    <a:pt x="7504407" y="1661715"/>
                    <a:pt x="7530553" y="1790646"/>
                    <a:pt x="7530553" y="1932266"/>
                  </a:cubicBezTo>
                  <a:cubicBezTo>
                    <a:pt x="7530553" y="1992030"/>
                    <a:pt x="7524972" y="2052084"/>
                    <a:pt x="7513810" y="2112429"/>
                  </a:cubicBezTo>
                  <a:lnTo>
                    <a:pt x="7619160" y="2202091"/>
                  </a:lnTo>
                  <a:lnTo>
                    <a:pt x="6342566" y="2202091"/>
                  </a:lnTo>
                  <a:lnTo>
                    <a:pt x="6363470" y="2157557"/>
                  </a:lnTo>
                  <a:cubicBezTo>
                    <a:pt x="6381601" y="2127690"/>
                    <a:pt x="6403209" y="2099174"/>
                    <a:pt x="6428295" y="2072010"/>
                  </a:cubicBezTo>
                  <a:cubicBezTo>
                    <a:pt x="6478466" y="2017682"/>
                    <a:pt x="6541893" y="1971304"/>
                    <a:pt x="6618574" y="1932876"/>
                  </a:cubicBezTo>
                  <a:cubicBezTo>
                    <a:pt x="6695256" y="1894448"/>
                    <a:pt x="6787169" y="1875234"/>
                    <a:pt x="6894313" y="1875234"/>
                  </a:cubicBezTo>
                  <a:cubicBezTo>
                    <a:pt x="6932509" y="1875234"/>
                    <a:pt x="6972725" y="1877342"/>
                    <a:pt x="7014960" y="1881557"/>
                  </a:cubicBezTo>
                  <a:cubicBezTo>
                    <a:pt x="7046638" y="1884718"/>
                    <a:pt x="7073728" y="1889457"/>
                    <a:pt x="7096232" y="1895774"/>
                  </a:cubicBezTo>
                  <a:lnTo>
                    <a:pt x="7107314" y="1899389"/>
                  </a:lnTo>
                  <a:lnTo>
                    <a:pt x="7106890" y="1890909"/>
                  </a:lnTo>
                  <a:cubicBezTo>
                    <a:pt x="7107242" y="1887145"/>
                    <a:pt x="7108094" y="1882559"/>
                    <a:pt x="7109445" y="1877153"/>
                  </a:cubicBezTo>
                  <a:cubicBezTo>
                    <a:pt x="7114852" y="1855526"/>
                    <a:pt x="7117555" y="1829743"/>
                    <a:pt x="7117555" y="1799803"/>
                  </a:cubicBezTo>
                  <a:cubicBezTo>
                    <a:pt x="7117555" y="1700507"/>
                    <a:pt x="7090624" y="1617430"/>
                    <a:pt x="7036761" y="1550574"/>
                  </a:cubicBezTo>
                  <a:cubicBezTo>
                    <a:pt x="6982898" y="1483718"/>
                    <a:pt x="6913033" y="1427980"/>
                    <a:pt x="6827166" y="1383360"/>
                  </a:cubicBezTo>
                  <a:cubicBezTo>
                    <a:pt x="6741299" y="1338741"/>
                    <a:pt x="6647047" y="1303162"/>
                    <a:pt x="6544408" y="1276623"/>
                  </a:cubicBezTo>
                  <a:cubicBezTo>
                    <a:pt x="6441769" y="1250084"/>
                    <a:pt x="6344870" y="1227716"/>
                    <a:pt x="6253713" y="1209519"/>
                  </a:cubicBezTo>
                  <a:cubicBezTo>
                    <a:pt x="6198949" y="1198531"/>
                    <a:pt x="6146801" y="1188285"/>
                    <a:pt x="6097269" y="1178780"/>
                  </a:cubicBezTo>
                  <a:cubicBezTo>
                    <a:pt x="6047737" y="1169274"/>
                    <a:pt x="5994107" y="1154028"/>
                    <a:pt x="5936377" y="1133041"/>
                  </a:cubicBezTo>
                  <a:lnTo>
                    <a:pt x="5853098" y="904131"/>
                  </a:lnTo>
                  <a:lnTo>
                    <a:pt x="5824582" y="904131"/>
                  </a:lnTo>
                  <a:lnTo>
                    <a:pt x="2705794" y="904131"/>
                  </a:lnTo>
                  <a:lnTo>
                    <a:pt x="2960295" y="1003107"/>
                  </a:lnTo>
                  <a:cubicBezTo>
                    <a:pt x="3065986" y="1361516"/>
                    <a:pt x="3179903" y="1653010"/>
                    <a:pt x="3302047" y="1877589"/>
                  </a:cubicBezTo>
                  <a:cubicBezTo>
                    <a:pt x="3363119" y="1989879"/>
                    <a:pt x="3425125" y="2090512"/>
                    <a:pt x="3488064" y="2179489"/>
                  </a:cubicBezTo>
                  <a:lnTo>
                    <a:pt x="3505300" y="2202091"/>
                  </a:lnTo>
                  <a:lnTo>
                    <a:pt x="3087242" y="2202091"/>
                  </a:lnTo>
                  <a:lnTo>
                    <a:pt x="3018711" y="2065541"/>
                  </a:lnTo>
                  <a:cubicBezTo>
                    <a:pt x="2990660" y="2006340"/>
                    <a:pt x="2962977" y="1944562"/>
                    <a:pt x="2935660" y="1880205"/>
                  </a:cubicBezTo>
                  <a:cubicBezTo>
                    <a:pt x="2840052" y="1654957"/>
                    <a:pt x="2753757" y="1371601"/>
                    <a:pt x="2676776" y="1030137"/>
                  </a:cubicBezTo>
                  <a:lnTo>
                    <a:pt x="2649523" y="904131"/>
                  </a:lnTo>
                  <a:lnTo>
                    <a:pt x="2594300" y="904131"/>
                  </a:lnTo>
                  <a:lnTo>
                    <a:pt x="2232422" y="904131"/>
                  </a:lnTo>
                  <a:lnTo>
                    <a:pt x="2232422" y="2202091"/>
                  </a:lnTo>
                  <a:lnTo>
                    <a:pt x="1825005" y="2202091"/>
                  </a:lnTo>
                  <a:lnTo>
                    <a:pt x="1825005" y="1867037"/>
                  </a:lnTo>
                  <a:cubicBezTo>
                    <a:pt x="1825005" y="1834830"/>
                    <a:pt x="1810399" y="1778481"/>
                    <a:pt x="1781185" y="1697992"/>
                  </a:cubicBezTo>
                  <a:cubicBezTo>
                    <a:pt x="1751972" y="1617503"/>
                    <a:pt x="1700971" y="1531825"/>
                    <a:pt x="1628185" y="1440958"/>
                  </a:cubicBezTo>
                  <a:cubicBezTo>
                    <a:pt x="1610920" y="1399682"/>
                    <a:pt x="1580092" y="1356065"/>
                    <a:pt x="1535706" y="1310109"/>
                  </a:cubicBezTo>
                  <a:cubicBezTo>
                    <a:pt x="1491319" y="1264152"/>
                    <a:pt x="1439942" y="1220638"/>
                    <a:pt x="1381573" y="1179565"/>
                  </a:cubicBezTo>
                  <a:cubicBezTo>
                    <a:pt x="1323204" y="1138491"/>
                    <a:pt x="1261798" y="1105267"/>
                    <a:pt x="1197354" y="1079891"/>
                  </a:cubicBezTo>
                  <a:cubicBezTo>
                    <a:pt x="1132910" y="1054514"/>
                    <a:pt x="1073568" y="1041826"/>
                    <a:pt x="1019327" y="1041826"/>
                  </a:cubicBezTo>
                  <a:cubicBezTo>
                    <a:pt x="928577" y="1041826"/>
                    <a:pt x="843626" y="1064383"/>
                    <a:pt x="764474" y="1109496"/>
                  </a:cubicBezTo>
                  <a:cubicBezTo>
                    <a:pt x="685322" y="1154610"/>
                    <a:pt x="624293" y="1204287"/>
                    <a:pt x="581389" y="1258528"/>
                  </a:cubicBezTo>
                  <a:cubicBezTo>
                    <a:pt x="601795" y="1240273"/>
                    <a:pt x="650513" y="1231146"/>
                    <a:pt x="727543" y="1231146"/>
                  </a:cubicBezTo>
                  <a:cubicBezTo>
                    <a:pt x="961831" y="1231146"/>
                    <a:pt x="1129829" y="1276913"/>
                    <a:pt x="1231538" y="1368448"/>
                  </a:cubicBezTo>
                  <a:cubicBezTo>
                    <a:pt x="1333247" y="1459984"/>
                    <a:pt x="1384102" y="1584235"/>
                    <a:pt x="1384102" y="1741202"/>
                  </a:cubicBezTo>
                  <a:cubicBezTo>
                    <a:pt x="1384102" y="1829336"/>
                    <a:pt x="1340805" y="1960156"/>
                    <a:pt x="1254211" y="2133663"/>
                  </a:cubicBezTo>
                  <a:lnTo>
                    <a:pt x="1214982" y="2202091"/>
                  </a:lnTo>
                  <a:lnTo>
                    <a:pt x="461892" y="2202091"/>
                  </a:lnTo>
                  <a:lnTo>
                    <a:pt x="464100" y="2200156"/>
                  </a:lnTo>
                  <a:cubicBezTo>
                    <a:pt x="496191" y="2175972"/>
                    <a:pt x="536493" y="2143924"/>
                    <a:pt x="585008" y="2104014"/>
                  </a:cubicBezTo>
                  <a:cubicBezTo>
                    <a:pt x="633522" y="2064104"/>
                    <a:pt x="704492" y="2006622"/>
                    <a:pt x="797917" y="1931568"/>
                  </a:cubicBezTo>
                  <a:cubicBezTo>
                    <a:pt x="845065" y="1858084"/>
                    <a:pt x="884961" y="1792739"/>
                    <a:pt x="917604" y="1735534"/>
                  </a:cubicBezTo>
                  <a:cubicBezTo>
                    <a:pt x="950247" y="1678328"/>
                    <a:pt x="966569" y="1640074"/>
                    <a:pt x="966569" y="1620773"/>
                  </a:cubicBezTo>
                  <a:cubicBezTo>
                    <a:pt x="966569" y="1599612"/>
                    <a:pt x="946948" y="1589031"/>
                    <a:pt x="907706" y="1589031"/>
                  </a:cubicBezTo>
                  <a:cubicBezTo>
                    <a:pt x="907009" y="1589031"/>
                    <a:pt x="890833" y="1596240"/>
                    <a:pt x="859177" y="1610658"/>
                  </a:cubicBezTo>
                  <a:cubicBezTo>
                    <a:pt x="827522" y="1625075"/>
                    <a:pt x="780650" y="1645626"/>
                    <a:pt x="718561" y="1672311"/>
                  </a:cubicBezTo>
                  <a:cubicBezTo>
                    <a:pt x="659320" y="1700274"/>
                    <a:pt x="603176" y="1728049"/>
                    <a:pt x="550126" y="1755634"/>
                  </a:cubicBezTo>
                  <a:cubicBezTo>
                    <a:pt x="497077" y="1783220"/>
                    <a:pt x="446979" y="1797012"/>
                    <a:pt x="399830" y="1797012"/>
                  </a:cubicBezTo>
                  <a:cubicBezTo>
                    <a:pt x="315824" y="1797012"/>
                    <a:pt x="248153" y="1781999"/>
                    <a:pt x="196819" y="1751971"/>
                  </a:cubicBezTo>
                  <a:cubicBezTo>
                    <a:pt x="145485" y="1721944"/>
                    <a:pt x="104935" y="1684563"/>
                    <a:pt x="75170" y="1639827"/>
                  </a:cubicBezTo>
                  <a:cubicBezTo>
                    <a:pt x="45404" y="1595092"/>
                    <a:pt x="25434" y="1547246"/>
                    <a:pt x="15261" y="1496289"/>
                  </a:cubicBezTo>
                  <a:cubicBezTo>
                    <a:pt x="5087" y="1445333"/>
                    <a:pt x="0" y="1399275"/>
                    <a:pt x="0" y="1358115"/>
                  </a:cubicBezTo>
                  <a:cubicBezTo>
                    <a:pt x="0" y="1297770"/>
                    <a:pt x="10973" y="1233733"/>
                    <a:pt x="32919" y="1166004"/>
                  </a:cubicBezTo>
                  <a:cubicBezTo>
                    <a:pt x="54866" y="1098276"/>
                    <a:pt x="87727" y="1050837"/>
                    <a:pt x="131504" y="1023688"/>
                  </a:cubicBezTo>
                  <a:cubicBezTo>
                    <a:pt x="207778" y="891719"/>
                    <a:pt x="286960" y="799384"/>
                    <a:pt x="369047" y="746684"/>
                  </a:cubicBezTo>
                  <a:cubicBezTo>
                    <a:pt x="451135" y="693984"/>
                    <a:pt x="529779" y="655120"/>
                    <a:pt x="604978" y="630092"/>
                  </a:cubicBezTo>
                  <a:cubicBezTo>
                    <a:pt x="680176" y="605065"/>
                    <a:pt x="747890" y="588671"/>
                    <a:pt x="808119" y="580909"/>
                  </a:cubicBezTo>
                  <a:cubicBezTo>
                    <a:pt x="868348" y="573148"/>
                    <a:pt x="913520" y="569268"/>
                    <a:pt x="943634" y="569268"/>
                  </a:cubicBezTo>
                  <a:lnTo>
                    <a:pt x="1037902" y="569268"/>
                  </a:lnTo>
                  <a:lnTo>
                    <a:pt x="1037902" y="625078"/>
                  </a:lnTo>
                  <a:cubicBezTo>
                    <a:pt x="1118304" y="592464"/>
                    <a:pt x="1205682" y="599702"/>
                    <a:pt x="1300037" y="646792"/>
                  </a:cubicBezTo>
                  <a:cubicBezTo>
                    <a:pt x="1394392" y="693882"/>
                    <a:pt x="1479633" y="752585"/>
                    <a:pt x="1555763" y="822900"/>
                  </a:cubicBezTo>
                  <a:cubicBezTo>
                    <a:pt x="1631892" y="893216"/>
                    <a:pt x="1701423" y="974054"/>
                    <a:pt x="1764354" y="1065415"/>
                  </a:cubicBezTo>
                  <a:cubicBezTo>
                    <a:pt x="1780087" y="1088255"/>
                    <a:pt x="1793150" y="1110549"/>
                    <a:pt x="1803544" y="1132297"/>
                  </a:cubicBezTo>
                  <a:lnTo>
                    <a:pt x="1825005" y="1191207"/>
                  </a:lnTo>
                  <a:lnTo>
                    <a:pt x="1825005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SlantDown">
                <a:avLst/>
              </a:prstTxWarp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endParaRPr lang="en-US" sz="600" b="1" cap="all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Freeform: Shape 5">
              <a:extLst>
                <a:ext uri="{FF2B5EF4-FFF2-40B4-BE49-F238E27FC236}">
                  <a16:creationId xmlns:a16="http://schemas.microsoft.com/office/drawing/2014/main" id="{2E22B3EA-83B3-4F31-8ACA-DBF6CC7CD852}"/>
                </a:ext>
              </a:extLst>
            </p:cNvPr>
            <p:cNvSpPr/>
            <p:nvPr/>
          </p:nvSpPr>
          <p:spPr>
            <a:xfrm>
              <a:off x="8408921" y="3382902"/>
              <a:ext cx="1908720" cy="1242150"/>
            </a:xfrm>
            <a:custGeom>
              <a:avLst/>
              <a:gdLst/>
              <a:ahLst/>
              <a:cxnLst/>
              <a:rect l="l" t="t" r="r" b="b"/>
              <a:pathLst>
                <a:path w="1908720" h="1242150">
                  <a:moveTo>
                    <a:pt x="744024" y="0"/>
                  </a:moveTo>
                  <a:cubicBezTo>
                    <a:pt x="816869" y="0"/>
                    <a:pt x="918970" y="17383"/>
                    <a:pt x="1050328" y="52148"/>
                  </a:cubicBezTo>
                  <a:cubicBezTo>
                    <a:pt x="1181686" y="86914"/>
                    <a:pt x="1310864" y="150442"/>
                    <a:pt x="1437862" y="242733"/>
                  </a:cubicBezTo>
                  <a:cubicBezTo>
                    <a:pt x="1564860" y="335023"/>
                    <a:pt x="1675085" y="461208"/>
                    <a:pt x="1768540" y="621285"/>
                  </a:cubicBezTo>
                  <a:cubicBezTo>
                    <a:pt x="1861992" y="781363"/>
                    <a:pt x="1908720" y="987673"/>
                    <a:pt x="1908720" y="1240215"/>
                  </a:cubicBezTo>
                  <a:lnTo>
                    <a:pt x="1908573" y="1242150"/>
                  </a:lnTo>
                  <a:lnTo>
                    <a:pt x="1512212" y="1242150"/>
                  </a:lnTo>
                  <a:lnTo>
                    <a:pt x="1524543" y="1194292"/>
                  </a:lnTo>
                  <a:cubicBezTo>
                    <a:pt x="1531373" y="1156569"/>
                    <a:pt x="1534789" y="1120892"/>
                    <a:pt x="1534789" y="1087260"/>
                  </a:cubicBezTo>
                  <a:cubicBezTo>
                    <a:pt x="1534789" y="1033891"/>
                    <a:pt x="1522755" y="974519"/>
                    <a:pt x="1498687" y="909146"/>
                  </a:cubicBezTo>
                  <a:cubicBezTo>
                    <a:pt x="1474618" y="843772"/>
                    <a:pt x="1442775" y="783819"/>
                    <a:pt x="1403155" y="729287"/>
                  </a:cubicBezTo>
                  <a:cubicBezTo>
                    <a:pt x="1363536" y="674756"/>
                    <a:pt x="1317448" y="630732"/>
                    <a:pt x="1264893" y="597217"/>
                  </a:cubicBezTo>
                  <a:cubicBezTo>
                    <a:pt x="1225478" y="572080"/>
                    <a:pt x="1183511" y="556370"/>
                    <a:pt x="1138992" y="550086"/>
                  </a:cubicBezTo>
                  <a:lnTo>
                    <a:pt x="1096516" y="547144"/>
                  </a:lnTo>
                  <a:lnTo>
                    <a:pt x="1113409" y="583875"/>
                  </a:lnTo>
                  <a:cubicBezTo>
                    <a:pt x="1133880" y="636284"/>
                    <a:pt x="1144115" y="690133"/>
                    <a:pt x="1144115" y="745420"/>
                  </a:cubicBezTo>
                  <a:cubicBezTo>
                    <a:pt x="1144115" y="834949"/>
                    <a:pt x="1125643" y="911616"/>
                    <a:pt x="1088698" y="975420"/>
                  </a:cubicBezTo>
                  <a:cubicBezTo>
                    <a:pt x="1051752" y="1039225"/>
                    <a:pt x="1006159" y="1090980"/>
                    <a:pt x="951918" y="1130687"/>
                  </a:cubicBezTo>
                  <a:cubicBezTo>
                    <a:pt x="897677" y="1170394"/>
                    <a:pt x="838422" y="1199302"/>
                    <a:pt x="774153" y="1217411"/>
                  </a:cubicBezTo>
                  <a:cubicBezTo>
                    <a:pt x="742019" y="1226466"/>
                    <a:pt x="711152" y="1233257"/>
                    <a:pt x="681553" y="1237785"/>
                  </a:cubicBezTo>
                  <a:lnTo>
                    <a:pt x="626924" y="1242150"/>
                  </a:lnTo>
                  <a:lnTo>
                    <a:pt x="567179" y="1242150"/>
                  </a:lnTo>
                  <a:lnTo>
                    <a:pt x="465794" y="1233779"/>
                  </a:lnTo>
                  <a:cubicBezTo>
                    <a:pt x="342259" y="1212185"/>
                    <a:pt x="240421" y="1158200"/>
                    <a:pt x="160281" y="1071824"/>
                  </a:cubicBezTo>
                  <a:cubicBezTo>
                    <a:pt x="53427" y="956657"/>
                    <a:pt x="0" y="818671"/>
                    <a:pt x="0" y="657867"/>
                  </a:cubicBezTo>
                  <a:cubicBezTo>
                    <a:pt x="0" y="587406"/>
                    <a:pt x="15740" y="514708"/>
                    <a:pt x="47221" y="439770"/>
                  </a:cubicBezTo>
                  <a:cubicBezTo>
                    <a:pt x="78701" y="364833"/>
                    <a:pt x="126184" y="294561"/>
                    <a:pt x="189668" y="228954"/>
                  </a:cubicBezTo>
                  <a:cubicBezTo>
                    <a:pt x="253153" y="163348"/>
                    <a:pt x="331302" y="108787"/>
                    <a:pt x="424116" y="65273"/>
                  </a:cubicBezTo>
                  <a:cubicBezTo>
                    <a:pt x="516931" y="21758"/>
                    <a:pt x="623566" y="0"/>
                    <a:pt x="744024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SlantDown">
                <a:avLst/>
              </a:prstTxWarp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endParaRPr lang="en-US" sz="600" b="1" cap="all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Freeform: Shape 6">
              <a:extLst>
                <a:ext uri="{FF2B5EF4-FFF2-40B4-BE49-F238E27FC236}">
                  <a16:creationId xmlns:a16="http://schemas.microsoft.com/office/drawing/2014/main" id="{36A5622A-56C6-4A80-A199-A3ECC127B4D5}"/>
                </a:ext>
              </a:extLst>
            </p:cNvPr>
            <p:cNvSpPr/>
            <p:nvPr/>
          </p:nvSpPr>
          <p:spPr>
            <a:xfrm>
              <a:off x="1427734" y="4593521"/>
              <a:ext cx="1727248" cy="1520473"/>
            </a:xfrm>
            <a:custGeom>
              <a:avLst/>
              <a:gdLst/>
              <a:ahLst/>
              <a:cxnLst/>
              <a:rect l="l" t="t" r="r" b="b"/>
              <a:pathLst>
                <a:path w="1727248" h="1520473">
                  <a:moveTo>
                    <a:pt x="427730" y="0"/>
                  </a:moveTo>
                  <a:lnTo>
                    <a:pt x="1143777" y="0"/>
                  </a:lnTo>
                  <a:lnTo>
                    <a:pt x="626823" y="282263"/>
                  </a:lnTo>
                  <a:lnTo>
                    <a:pt x="922353" y="484645"/>
                  </a:lnTo>
                  <a:lnTo>
                    <a:pt x="950000" y="425103"/>
                  </a:lnTo>
                  <a:cubicBezTo>
                    <a:pt x="969243" y="425103"/>
                    <a:pt x="994097" y="465944"/>
                    <a:pt x="1024560" y="547625"/>
                  </a:cubicBezTo>
                  <a:lnTo>
                    <a:pt x="1019066" y="547625"/>
                  </a:lnTo>
                  <a:lnTo>
                    <a:pt x="1181963" y="585210"/>
                  </a:lnTo>
                  <a:lnTo>
                    <a:pt x="1321664" y="797203"/>
                  </a:lnTo>
                  <a:lnTo>
                    <a:pt x="1323140" y="0"/>
                  </a:lnTo>
                  <a:lnTo>
                    <a:pt x="1727248" y="0"/>
                  </a:lnTo>
                  <a:lnTo>
                    <a:pt x="1722977" y="1520473"/>
                  </a:lnTo>
                  <a:lnTo>
                    <a:pt x="1478631" y="1413822"/>
                  </a:lnTo>
                  <a:lnTo>
                    <a:pt x="1450551" y="1336036"/>
                  </a:lnTo>
                  <a:cubicBezTo>
                    <a:pt x="1449796" y="1333478"/>
                    <a:pt x="1449069" y="1331850"/>
                    <a:pt x="1448371" y="1331153"/>
                  </a:cubicBezTo>
                  <a:cubicBezTo>
                    <a:pt x="1447674" y="1330455"/>
                    <a:pt x="1444796" y="1327577"/>
                    <a:pt x="1439738" y="1322519"/>
                  </a:cubicBezTo>
                  <a:lnTo>
                    <a:pt x="1459611" y="1224347"/>
                  </a:lnTo>
                  <a:lnTo>
                    <a:pt x="1148041" y="1001870"/>
                  </a:lnTo>
                  <a:cubicBezTo>
                    <a:pt x="1139960" y="1001870"/>
                    <a:pt x="1126181" y="992133"/>
                    <a:pt x="1106706" y="972657"/>
                  </a:cubicBezTo>
                  <a:lnTo>
                    <a:pt x="1090835" y="946234"/>
                  </a:lnTo>
                  <a:lnTo>
                    <a:pt x="1005288" y="876646"/>
                  </a:lnTo>
                  <a:cubicBezTo>
                    <a:pt x="1001858" y="873157"/>
                    <a:pt x="991074" y="866472"/>
                    <a:pt x="972935" y="856589"/>
                  </a:cubicBezTo>
                  <a:cubicBezTo>
                    <a:pt x="954797" y="846706"/>
                    <a:pt x="918520" y="823655"/>
                    <a:pt x="864105" y="787436"/>
                  </a:cubicBezTo>
                  <a:cubicBezTo>
                    <a:pt x="817189" y="767379"/>
                    <a:pt x="778223" y="750476"/>
                    <a:pt x="747208" y="736727"/>
                  </a:cubicBezTo>
                  <a:cubicBezTo>
                    <a:pt x="716192" y="722978"/>
                    <a:pt x="686950" y="711220"/>
                    <a:pt x="659480" y="701453"/>
                  </a:cubicBezTo>
                  <a:cubicBezTo>
                    <a:pt x="632011" y="691686"/>
                    <a:pt x="610748" y="684739"/>
                    <a:pt x="595691" y="680611"/>
                  </a:cubicBezTo>
                  <a:cubicBezTo>
                    <a:pt x="580633" y="676483"/>
                    <a:pt x="557902" y="672268"/>
                    <a:pt x="527497" y="667966"/>
                  </a:cubicBezTo>
                  <a:cubicBezTo>
                    <a:pt x="498545" y="664943"/>
                    <a:pt x="476526" y="664347"/>
                    <a:pt x="461440" y="666179"/>
                  </a:cubicBezTo>
                  <a:cubicBezTo>
                    <a:pt x="453897" y="667094"/>
                    <a:pt x="444301" y="667323"/>
                    <a:pt x="432652" y="666865"/>
                  </a:cubicBezTo>
                  <a:lnTo>
                    <a:pt x="392424" y="663505"/>
                  </a:lnTo>
                  <a:lnTo>
                    <a:pt x="393064" y="664456"/>
                  </a:lnTo>
                  <a:cubicBezTo>
                    <a:pt x="390323" y="666506"/>
                    <a:pt x="377288" y="671629"/>
                    <a:pt x="353961" y="679826"/>
                  </a:cubicBezTo>
                  <a:lnTo>
                    <a:pt x="0" y="237702"/>
                  </a:lnTo>
                  <a:lnTo>
                    <a:pt x="42773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SlantDown">
                <a:avLst/>
              </a:prstTxWarp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endParaRPr lang="en-US" sz="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Freeform: Shape 7">
              <a:extLst>
                <a:ext uri="{FF2B5EF4-FFF2-40B4-BE49-F238E27FC236}">
                  <a16:creationId xmlns:a16="http://schemas.microsoft.com/office/drawing/2014/main" id="{4C68A5CD-24A9-4907-8984-54E7AED01EFC}"/>
                </a:ext>
              </a:extLst>
            </p:cNvPr>
            <p:cNvSpPr/>
            <p:nvPr/>
          </p:nvSpPr>
          <p:spPr>
            <a:xfrm>
              <a:off x="3832977" y="4593520"/>
              <a:ext cx="401836" cy="1548378"/>
            </a:xfrm>
            <a:custGeom>
              <a:avLst/>
              <a:gdLst/>
              <a:ahLst/>
              <a:cxnLst/>
              <a:rect l="l" t="t" r="r" b="b"/>
              <a:pathLst>
                <a:path w="401836" h="1548378">
                  <a:moveTo>
                    <a:pt x="0" y="0"/>
                  </a:moveTo>
                  <a:lnTo>
                    <a:pt x="401836" y="0"/>
                  </a:lnTo>
                  <a:lnTo>
                    <a:pt x="401836" y="1548378"/>
                  </a:lnTo>
                  <a:lnTo>
                    <a:pt x="0" y="12555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SlantDown">
                <a:avLst/>
              </a:prstTxWarp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endParaRPr lang="en-US" sz="600" b="1" cap="all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Freeform: Shape 8">
              <a:extLst>
                <a:ext uri="{FF2B5EF4-FFF2-40B4-BE49-F238E27FC236}">
                  <a16:creationId xmlns:a16="http://schemas.microsoft.com/office/drawing/2014/main" id="{0595022C-7650-4FD4-B1C6-EA2E1AC44E37}"/>
                </a:ext>
              </a:extLst>
            </p:cNvPr>
            <p:cNvSpPr/>
            <p:nvPr/>
          </p:nvSpPr>
          <p:spPr>
            <a:xfrm>
              <a:off x="5164429" y="4625052"/>
              <a:ext cx="810879" cy="514226"/>
            </a:xfrm>
            <a:custGeom>
              <a:avLst/>
              <a:gdLst/>
              <a:ahLst/>
              <a:cxnLst/>
              <a:rect l="l" t="t" r="r" b="b"/>
              <a:pathLst>
                <a:path w="810879" h="514226">
                  <a:moveTo>
                    <a:pt x="57789" y="0"/>
                  </a:moveTo>
                  <a:lnTo>
                    <a:pt x="810879" y="0"/>
                  </a:lnTo>
                  <a:lnTo>
                    <a:pt x="773279" y="65586"/>
                  </a:lnTo>
                  <a:cubicBezTo>
                    <a:pt x="684566" y="203483"/>
                    <a:pt x="560199" y="353029"/>
                    <a:pt x="400180" y="514226"/>
                  </a:cubicBezTo>
                  <a:lnTo>
                    <a:pt x="0" y="50649"/>
                  </a:lnTo>
                  <a:lnTo>
                    <a:pt x="57789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SlantDown">
                <a:avLst/>
              </a:prstTxWarp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endParaRPr lang="en-US" sz="600" b="1" cap="all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Freeform: Shape 9">
              <a:extLst>
                <a:ext uri="{FF2B5EF4-FFF2-40B4-BE49-F238E27FC236}">
                  <a16:creationId xmlns:a16="http://schemas.microsoft.com/office/drawing/2014/main" id="{EB5F5614-928A-440E-A943-077BCD98471A}"/>
                </a:ext>
              </a:extLst>
            </p:cNvPr>
            <p:cNvSpPr/>
            <p:nvPr/>
          </p:nvSpPr>
          <p:spPr>
            <a:xfrm>
              <a:off x="6585331" y="4593520"/>
              <a:ext cx="407417" cy="1548378"/>
            </a:xfrm>
            <a:custGeom>
              <a:avLst/>
              <a:gdLst/>
              <a:ahLst/>
              <a:cxnLst/>
              <a:rect l="l" t="t" r="r" b="b"/>
              <a:pathLst>
                <a:path w="407417" h="1548378">
                  <a:moveTo>
                    <a:pt x="0" y="0"/>
                  </a:moveTo>
                  <a:lnTo>
                    <a:pt x="407417" y="0"/>
                  </a:lnTo>
                  <a:lnTo>
                    <a:pt x="407417" y="1548378"/>
                  </a:lnTo>
                  <a:lnTo>
                    <a:pt x="0" y="1255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SlantDown">
                <a:avLst/>
              </a:prstTxWarp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endParaRPr lang="en-US" sz="600" b="1" cap="all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Freeform: Shape 10">
              <a:extLst>
                <a:ext uri="{FF2B5EF4-FFF2-40B4-BE49-F238E27FC236}">
                  <a16:creationId xmlns:a16="http://schemas.microsoft.com/office/drawing/2014/main" id="{048E4F5B-4D61-4A8A-A329-857D9A4C441A}"/>
                </a:ext>
              </a:extLst>
            </p:cNvPr>
            <p:cNvSpPr/>
            <p:nvPr/>
          </p:nvSpPr>
          <p:spPr>
            <a:xfrm>
              <a:off x="7847568" y="4593520"/>
              <a:ext cx="2469927" cy="1101894"/>
            </a:xfrm>
            <a:custGeom>
              <a:avLst/>
              <a:gdLst/>
              <a:ahLst/>
              <a:cxnLst/>
              <a:rect l="l" t="t" r="r" b="b"/>
              <a:pathLst>
                <a:path w="2469927" h="1101894">
                  <a:moveTo>
                    <a:pt x="0" y="0"/>
                  </a:moveTo>
                  <a:lnTo>
                    <a:pt x="418058" y="0"/>
                  </a:lnTo>
                  <a:lnTo>
                    <a:pt x="495932" y="102121"/>
                  </a:lnTo>
                  <a:cubicBezTo>
                    <a:pt x="527868" y="140782"/>
                    <a:pt x="560039" y="176529"/>
                    <a:pt x="592442" y="209361"/>
                  </a:cubicBezTo>
                  <a:cubicBezTo>
                    <a:pt x="722055" y="340690"/>
                    <a:pt x="854563" y="432050"/>
                    <a:pt x="989961" y="483443"/>
                  </a:cubicBezTo>
                  <a:cubicBezTo>
                    <a:pt x="1125360" y="534835"/>
                    <a:pt x="1260962" y="560531"/>
                    <a:pt x="1396768" y="560531"/>
                  </a:cubicBezTo>
                  <a:cubicBezTo>
                    <a:pt x="1522516" y="560531"/>
                    <a:pt x="1628962" y="536245"/>
                    <a:pt x="1716108" y="487672"/>
                  </a:cubicBezTo>
                  <a:cubicBezTo>
                    <a:pt x="1803255" y="439099"/>
                    <a:pt x="1874718" y="378493"/>
                    <a:pt x="1930500" y="305852"/>
                  </a:cubicBezTo>
                  <a:cubicBezTo>
                    <a:pt x="1986281" y="233211"/>
                    <a:pt x="2027833" y="155076"/>
                    <a:pt x="2055157" y="71447"/>
                  </a:cubicBezTo>
                  <a:lnTo>
                    <a:pt x="2073566" y="0"/>
                  </a:lnTo>
                  <a:lnTo>
                    <a:pt x="2469927" y="0"/>
                  </a:lnTo>
                  <a:lnTo>
                    <a:pt x="2455075" y="195332"/>
                  </a:lnTo>
                  <a:cubicBezTo>
                    <a:pt x="2445075" y="260742"/>
                    <a:pt x="2430076" y="325807"/>
                    <a:pt x="2410077" y="390527"/>
                  </a:cubicBezTo>
                  <a:cubicBezTo>
                    <a:pt x="2370080" y="519967"/>
                    <a:pt x="2307570" y="637736"/>
                    <a:pt x="2222546" y="743834"/>
                  </a:cubicBezTo>
                  <a:cubicBezTo>
                    <a:pt x="2137522" y="849932"/>
                    <a:pt x="2031482" y="936133"/>
                    <a:pt x="1904426" y="1002437"/>
                  </a:cubicBezTo>
                  <a:cubicBezTo>
                    <a:pt x="1777370" y="1068741"/>
                    <a:pt x="1626405" y="1101894"/>
                    <a:pt x="1451532" y="1101894"/>
                  </a:cubicBezTo>
                  <a:cubicBezTo>
                    <a:pt x="1390432" y="1101894"/>
                    <a:pt x="1314215" y="1094481"/>
                    <a:pt x="1222883" y="1079657"/>
                  </a:cubicBezTo>
                  <a:cubicBezTo>
                    <a:pt x="1131551" y="1064832"/>
                    <a:pt x="1029465" y="1030793"/>
                    <a:pt x="916623" y="977541"/>
                  </a:cubicBezTo>
                  <a:cubicBezTo>
                    <a:pt x="803781" y="924288"/>
                    <a:pt x="685358" y="846226"/>
                    <a:pt x="561354" y="743354"/>
                  </a:cubicBezTo>
                  <a:cubicBezTo>
                    <a:pt x="437350" y="640483"/>
                    <a:pt x="314843" y="501581"/>
                    <a:pt x="193832" y="326650"/>
                  </a:cubicBezTo>
                  <a:cubicBezTo>
                    <a:pt x="133327" y="239185"/>
                    <a:pt x="74290" y="141407"/>
                    <a:pt x="16721" y="333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SlantDown">
                <a:avLst/>
              </a:prstTxWarp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endParaRPr lang="en-US" sz="600" b="1" cap="all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Freeform: Shape 11">
              <a:extLst>
                <a:ext uri="{FF2B5EF4-FFF2-40B4-BE49-F238E27FC236}">
                  <a16:creationId xmlns:a16="http://schemas.microsoft.com/office/drawing/2014/main" id="{B334D19E-9DFC-41BA-93D9-C06D4F71D876}"/>
                </a:ext>
              </a:extLst>
            </p:cNvPr>
            <p:cNvSpPr/>
            <p:nvPr/>
          </p:nvSpPr>
          <p:spPr>
            <a:xfrm>
              <a:off x="11046303" y="4593520"/>
              <a:ext cx="1947788" cy="1559540"/>
            </a:xfrm>
            <a:custGeom>
              <a:avLst/>
              <a:gdLst/>
              <a:ahLst/>
              <a:cxnLst/>
              <a:rect l="l" t="t" r="r" b="b"/>
              <a:pathLst>
                <a:path w="1947788" h="1559540">
                  <a:moveTo>
                    <a:pt x="56588" y="0"/>
                  </a:moveTo>
                  <a:lnTo>
                    <a:pt x="1333182" y="0"/>
                  </a:lnTo>
                  <a:lnTo>
                    <a:pt x="1362595" y="25033"/>
                  </a:lnTo>
                  <a:cubicBezTo>
                    <a:pt x="1403458" y="64639"/>
                    <a:pt x="1440262" y="105617"/>
                    <a:pt x="1473007" y="147969"/>
                  </a:cubicBezTo>
                  <a:cubicBezTo>
                    <a:pt x="1505751" y="190321"/>
                    <a:pt x="1528203" y="230878"/>
                    <a:pt x="1540361" y="269640"/>
                  </a:cubicBezTo>
                  <a:lnTo>
                    <a:pt x="1545952" y="291994"/>
                  </a:lnTo>
                  <a:lnTo>
                    <a:pt x="1545952" y="0"/>
                  </a:lnTo>
                  <a:lnTo>
                    <a:pt x="1947788" y="0"/>
                  </a:lnTo>
                  <a:lnTo>
                    <a:pt x="1947788" y="1559540"/>
                  </a:lnTo>
                  <a:lnTo>
                    <a:pt x="1661149" y="1340745"/>
                  </a:lnTo>
                  <a:cubicBezTo>
                    <a:pt x="1661149" y="1274238"/>
                    <a:pt x="1645177" y="1188574"/>
                    <a:pt x="1613231" y="1083755"/>
                  </a:cubicBezTo>
                  <a:cubicBezTo>
                    <a:pt x="1581285" y="978936"/>
                    <a:pt x="1537261" y="872111"/>
                    <a:pt x="1481160" y="763280"/>
                  </a:cubicBezTo>
                  <a:cubicBezTo>
                    <a:pt x="1425059" y="654450"/>
                    <a:pt x="1359235" y="555328"/>
                    <a:pt x="1283687" y="465915"/>
                  </a:cubicBezTo>
                  <a:cubicBezTo>
                    <a:pt x="1208139" y="376502"/>
                    <a:pt x="1148099" y="317930"/>
                    <a:pt x="1103567" y="290199"/>
                  </a:cubicBezTo>
                  <a:cubicBezTo>
                    <a:pt x="1094962" y="333568"/>
                    <a:pt x="1069673" y="384277"/>
                    <a:pt x="1027699" y="442326"/>
                  </a:cubicBezTo>
                  <a:cubicBezTo>
                    <a:pt x="985725" y="500375"/>
                    <a:pt x="938955" y="550241"/>
                    <a:pt x="887388" y="591924"/>
                  </a:cubicBezTo>
                  <a:cubicBezTo>
                    <a:pt x="835821" y="633608"/>
                    <a:pt x="779445" y="666702"/>
                    <a:pt x="718256" y="691206"/>
                  </a:cubicBezTo>
                  <a:cubicBezTo>
                    <a:pt x="657068" y="715711"/>
                    <a:pt x="596534" y="727963"/>
                    <a:pt x="536654" y="727963"/>
                  </a:cubicBezTo>
                  <a:cubicBezTo>
                    <a:pt x="390616" y="727963"/>
                    <a:pt x="264664" y="678939"/>
                    <a:pt x="158799" y="580893"/>
                  </a:cubicBezTo>
                  <a:cubicBezTo>
                    <a:pt x="52933" y="482847"/>
                    <a:pt x="0" y="365194"/>
                    <a:pt x="0" y="227935"/>
                  </a:cubicBezTo>
                  <a:cubicBezTo>
                    <a:pt x="0" y="173869"/>
                    <a:pt x="11177" y="114265"/>
                    <a:pt x="33531" y="49123"/>
                  </a:cubicBezTo>
                  <a:lnTo>
                    <a:pt x="56588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SlantDown">
                <a:avLst/>
              </a:prstTxWarp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endParaRPr lang="en-US" sz="600" b="1" cap="all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1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8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 9"/>
          <p:cNvSpPr/>
          <p:nvPr/>
        </p:nvSpPr>
        <p:spPr>
          <a:xfrm>
            <a:off x="2892507" y="2396841"/>
            <a:ext cx="6451599" cy="4267197"/>
          </a:xfrm>
          <a:prstGeom prst="parallelogram">
            <a:avLst/>
          </a:prstGeom>
          <a:blipFill>
            <a:blip r:embed="rId2" cstate="print"/>
            <a:tile tx="0" ty="0" sx="100000" sy="100000" flip="none" algn="tl"/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3990638" cy="7315200"/>
          </a:xfrm>
          <a:prstGeom prst="frame">
            <a:avLst>
              <a:gd name="adj1" fmla="val 1685"/>
            </a:avLst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4" y="262593"/>
            <a:ext cx="3318934" cy="22096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299507" y="501899"/>
            <a:ext cx="5129929" cy="144655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8800" b="1" u="sng" dirty="0" err="1">
                <a:blipFill>
                  <a:blip r:embed="rId6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8800" b="1" u="sng" dirty="0">
                <a:blipFill>
                  <a:blip r:embed="rId6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8800" b="1" u="sng" dirty="0">
                <a:blipFill>
                  <a:blip r:embed="rId6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8800" b="1" u="sng" dirty="0">
                <a:blipFill>
                  <a:blip r:embed="rId6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8800" b="1" u="sng" dirty="0">
                <a:blipFill>
                  <a:blip r:embed="rId6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BD" sz="8800" b="1" u="sng" dirty="0">
                <a:blipFill>
                  <a:blip r:embed="rId6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8800" b="1" u="sng" dirty="0">
              <a:blipFill>
                <a:blip r:embed="rId6"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pai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9713856" y="203200"/>
            <a:ext cx="3473594" cy="231986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9" name="Rectangle 8"/>
          <p:cNvSpPr/>
          <p:nvPr/>
        </p:nvSpPr>
        <p:spPr>
          <a:xfrm>
            <a:off x="3506814" y="3314386"/>
            <a:ext cx="518282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5400" b="1" spc="50" dirty="0">
                <a:ln w="1143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রম্বসের</a:t>
            </a:r>
            <a:r>
              <a:rPr lang="bn-BD" sz="5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৩টি বৈশিষ্ট্য </a:t>
            </a:r>
          </a:p>
          <a:p>
            <a:pPr algn="ctr"/>
            <a:r>
              <a:rPr lang="bn-BD" sz="5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তোমাদের খাতায় </a:t>
            </a:r>
            <a:r>
              <a:rPr lang="bn-IN" sz="5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লি</a:t>
            </a:r>
            <a:r>
              <a:rPr lang="bn-BD" sz="5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IN" sz="5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22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8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2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0" y="0"/>
            <a:ext cx="13990638" cy="7315200"/>
          </a:xfrm>
          <a:prstGeom prst="frame">
            <a:avLst>
              <a:gd name="adj1" fmla="val 1685"/>
            </a:avLst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8"/>
          <p:cNvSpPr txBox="1"/>
          <p:nvPr/>
        </p:nvSpPr>
        <p:spPr>
          <a:xfrm>
            <a:off x="3918375" y="235728"/>
            <a:ext cx="7109844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numCol="1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bn-IN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য়ের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bn-BD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2993" y="1235309"/>
            <a:ext cx="12229406" cy="830997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১০</a:t>
            </a:r>
            <a:r>
              <a:rPr lang="bn-BD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নং পৃষ্ঠা খোল এবং ৫ মিনিট  নিরবে বোঝার চেষ্টা কর ।</a:t>
            </a:r>
            <a:endParaRPr lang="en-US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227646" y="2292945"/>
            <a:ext cx="7650646" cy="4676645"/>
            <a:chOff x="5608155" y="2367622"/>
            <a:chExt cx="7650646" cy="467664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5" t="1074" r="1219" b="2060"/>
            <a:stretch/>
          </p:blipFill>
          <p:spPr>
            <a:xfrm>
              <a:off x="5608155" y="2367622"/>
              <a:ext cx="7650646" cy="467664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EAB1A6B-182E-4501-A3BA-EFFE0A68B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18200" y="2455335"/>
              <a:ext cx="3498580" cy="4351866"/>
            </a:xfrm>
            <a:prstGeom prst="rect">
              <a:avLst/>
            </a:prstGeom>
          </p:spPr>
        </p:pic>
        <p:pic>
          <p:nvPicPr>
            <p:cNvPr id="12" name="Picture 11" descr="IMG_20201109_210739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36543" y="2455332"/>
              <a:ext cx="3315856" cy="423642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6"/>
          <p:cNvSpPr/>
          <p:nvPr/>
        </p:nvSpPr>
        <p:spPr>
          <a:xfrm>
            <a:off x="254003" y="2032000"/>
            <a:ext cx="7281330" cy="4995333"/>
          </a:xfrm>
          <a:prstGeom prst="parallelogram">
            <a:avLst/>
          </a:prstGeom>
          <a:blipFill>
            <a:blip r:embed="rId2" cstate="print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endParaRPr lang="en-US" dirty="0"/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3990638" cy="7315200"/>
          </a:xfrm>
          <a:prstGeom prst="frame">
            <a:avLst>
              <a:gd name="adj1" fmla="val 1685"/>
            </a:avLst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83854" y="270933"/>
            <a:ext cx="4160520" cy="1862048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/>
            <a:r>
              <a:rPr lang="en-US" sz="1150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115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blipFill>
                <a:blip r:embed="rId4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03861" y="3225282"/>
            <a:ext cx="536787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নিচের প্রশ্নগুলোর উত্তর দাওঃ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200" dirty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রম্বসের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বাহুগুলো কেমন?</a:t>
            </a:r>
            <a:endParaRPr lang="en-US" sz="2800" dirty="0"/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200" dirty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রম্বসের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কর্ণদ্বয় কেমন?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3200" dirty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রম্বসের বিপরীত</a:t>
            </a:r>
            <a:r>
              <a:rPr lang="en-US" sz="3200" dirty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কোণগুলো কেমন?</a:t>
            </a:r>
          </a:p>
        </p:txBody>
      </p:sp>
      <p:sp>
        <p:nvSpPr>
          <p:cNvPr id="8" name="Parallelogram 7"/>
          <p:cNvSpPr/>
          <p:nvPr/>
        </p:nvSpPr>
        <p:spPr>
          <a:xfrm>
            <a:off x="7975600" y="2455333"/>
            <a:ext cx="5401733" cy="3945467"/>
          </a:xfrm>
          <a:prstGeom prst="parallelogram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উত্তরঃ  ১। সমান।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914400" indent="-914400" algn="ctr"/>
            <a:r>
              <a:rPr lang="bn-BD" sz="3200" dirty="0">
                <a:latin typeface="NikoshBAN" pitchFamily="2" charset="0"/>
                <a:cs typeface="NikoshBAN" pitchFamily="2" charset="0"/>
              </a:rPr>
              <a:t>              ২। সমান নয়।</a:t>
            </a:r>
          </a:p>
          <a:p>
            <a:pPr marL="914400" indent="-914400" algn="ctr"/>
            <a:r>
              <a:rPr lang="bn-BD" sz="3200" dirty="0">
                <a:latin typeface="NikoshBAN" pitchFamily="2" charset="0"/>
                <a:cs typeface="NikoshBAN" pitchFamily="2" charset="0"/>
              </a:rPr>
              <a:t>         ৩। সমান।</a:t>
            </a:r>
          </a:p>
        </p:txBody>
      </p:sp>
    </p:spTree>
    <p:extLst>
      <p:ext uri="{BB962C8B-B14F-4D97-AF65-F5344CB8AC3E}">
        <p14:creationId xmlns:p14="http://schemas.microsoft.com/office/powerpoint/2010/main" val="141291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1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4" grpId="0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3990638" cy="7315200"/>
          </a:xfrm>
          <a:prstGeom prst="frame">
            <a:avLst>
              <a:gd name="adj1" fmla="val 1685"/>
            </a:avLst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pora.jpg"/>
          <p:cNvPicPr>
            <a:picLocks noChangeAspect="1"/>
          </p:cNvPicPr>
          <p:nvPr/>
        </p:nvPicPr>
        <p:blipFill>
          <a:blip r:embed="rId3" cstate="print">
            <a:lum bright="10000" contrast="30000"/>
          </a:blip>
          <a:srcRect l="14398" t="7234" r="10093"/>
          <a:stretch>
            <a:fillRect/>
          </a:stretch>
        </p:blipFill>
        <p:spPr>
          <a:xfrm>
            <a:off x="10058400" y="259080"/>
            <a:ext cx="3733799" cy="26749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418226" y="943094"/>
            <a:ext cx="5439310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11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11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bn-IN" sz="11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র কাজ</a:t>
            </a:r>
            <a:endParaRPr lang="en-US" sz="115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66" y="301418"/>
            <a:ext cx="4112674" cy="25298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1329267" y="3955590"/>
            <a:ext cx="110574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রম্বস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5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।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99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3990638" cy="7315200"/>
          </a:xfrm>
          <a:prstGeom prst="frame">
            <a:avLst>
              <a:gd name="adj1" fmla="val 1685"/>
            </a:avLst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Beautiful_Tree_10.jpg"/>
          <p:cNvPicPr>
            <a:picLocks noChangeAspect="1"/>
          </p:cNvPicPr>
          <p:nvPr/>
        </p:nvPicPr>
        <p:blipFill>
          <a:blip r:embed="rId3" cstate="print">
            <a:lum bright="20000" contrast="20000"/>
          </a:blip>
          <a:srcRect l="5067" t="6682" r="5333" b="6113"/>
          <a:stretch>
            <a:fillRect/>
          </a:stretch>
        </p:blipFill>
        <p:spPr>
          <a:xfrm>
            <a:off x="2834640" y="198120"/>
            <a:ext cx="8427720" cy="565404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200400" y="5577840"/>
            <a:ext cx="803148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সকলকে </a:t>
            </a:r>
            <a:endParaRPr 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600" y="2282778"/>
            <a:ext cx="2026920" cy="18669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7531" y="2914470"/>
            <a:ext cx="1979817" cy="18669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600" y="5032575"/>
            <a:ext cx="2026920" cy="18669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7531" y="472980"/>
            <a:ext cx="1979817" cy="18669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8058" y="308482"/>
            <a:ext cx="2026920" cy="18669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9876" y="5079873"/>
            <a:ext cx="1979817" cy="186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64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3990638" cy="7315200"/>
          </a:xfrm>
          <a:prstGeom prst="frame">
            <a:avLst>
              <a:gd name="adj1" fmla="val 1685"/>
            </a:avLst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88873" y="2327564"/>
            <a:ext cx="6622472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6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পাঠসমাপ্ত</a:t>
            </a:r>
            <a:r>
              <a:rPr lang="bn-BD" sz="1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giphy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068448">
            <a:off x="949369" y="613064"/>
            <a:ext cx="3810000" cy="3429000"/>
          </a:xfrm>
          <a:prstGeom prst="rect">
            <a:avLst/>
          </a:prstGeom>
        </p:spPr>
      </p:pic>
      <p:pic>
        <p:nvPicPr>
          <p:cNvPr id="8" name="Picture 7" descr="giphy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38040">
            <a:off x="3512420" y="225144"/>
            <a:ext cx="3810000" cy="3429000"/>
          </a:xfrm>
          <a:prstGeom prst="rect">
            <a:avLst/>
          </a:prstGeom>
        </p:spPr>
      </p:pic>
      <p:pic>
        <p:nvPicPr>
          <p:cNvPr id="9" name="Picture 8" descr="giphy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79113">
            <a:off x="8777187" y="48331"/>
            <a:ext cx="3810000" cy="3429000"/>
          </a:xfrm>
          <a:prstGeom prst="rect">
            <a:avLst/>
          </a:prstGeom>
        </p:spPr>
      </p:pic>
      <p:pic>
        <p:nvPicPr>
          <p:cNvPr id="10" name="Picture 9" descr="giphy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01526">
            <a:off x="10437678" y="1864119"/>
            <a:ext cx="3147428" cy="2832685"/>
          </a:xfrm>
          <a:prstGeom prst="rect">
            <a:avLst/>
          </a:prstGeom>
        </p:spPr>
      </p:pic>
      <p:pic>
        <p:nvPicPr>
          <p:cNvPr id="11" name="Picture 10" descr="giphy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45206">
            <a:off x="3889317" y="4139334"/>
            <a:ext cx="3332144" cy="2998930"/>
          </a:xfrm>
          <a:prstGeom prst="rect">
            <a:avLst/>
          </a:prstGeom>
        </p:spPr>
      </p:pic>
      <p:pic>
        <p:nvPicPr>
          <p:cNvPr id="12" name="Picture 11" descr="giphy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52124">
            <a:off x="1949450" y="2852021"/>
            <a:ext cx="3057433" cy="2751690"/>
          </a:xfrm>
          <a:prstGeom prst="rect">
            <a:avLst/>
          </a:prstGeom>
        </p:spPr>
      </p:pic>
      <p:pic>
        <p:nvPicPr>
          <p:cNvPr id="13" name="Picture 12" descr="giphy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38040">
            <a:off x="6228810" y="225144"/>
            <a:ext cx="3810000" cy="3429000"/>
          </a:xfrm>
          <a:prstGeom prst="rect">
            <a:avLst/>
          </a:prstGeom>
        </p:spPr>
      </p:pic>
      <p:pic>
        <p:nvPicPr>
          <p:cNvPr id="14" name="Picture 13" descr="giphy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52124">
            <a:off x="13169" y="2913049"/>
            <a:ext cx="3057433" cy="2751690"/>
          </a:xfrm>
          <a:prstGeom prst="rect">
            <a:avLst/>
          </a:prstGeom>
        </p:spPr>
      </p:pic>
      <p:pic>
        <p:nvPicPr>
          <p:cNvPr id="15" name="Picture 14" descr="giphy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52124">
            <a:off x="713330" y="4495099"/>
            <a:ext cx="3057433" cy="2751690"/>
          </a:xfrm>
          <a:prstGeom prst="rect">
            <a:avLst/>
          </a:prstGeom>
        </p:spPr>
      </p:pic>
      <p:pic>
        <p:nvPicPr>
          <p:cNvPr id="16" name="Picture 15" descr="giphy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20352">
            <a:off x="10437679" y="4164689"/>
            <a:ext cx="3147428" cy="2832685"/>
          </a:xfrm>
          <a:prstGeom prst="rect">
            <a:avLst/>
          </a:prstGeom>
        </p:spPr>
      </p:pic>
      <p:pic>
        <p:nvPicPr>
          <p:cNvPr id="17" name="Picture 16" descr="giphy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45206">
            <a:off x="6036772" y="4139333"/>
            <a:ext cx="3332144" cy="2998930"/>
          </a:xfrm>
          <a:prstGeom prst="rect">
            <a:avLst/>
          </a:prstGeom>
        </p:spPr>
      </p:pic>
      <p:pic>
        <p:nvPicPr>
          <p:cNvPr id="18" name="Picture 17" descr="giphy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45206">
            <a:off x="8225790" y="4250173"/>
            <a:ext cx="3332144" cy="299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51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3990638" cy="7315200"/>
          </a:xfrm>
          <a:prstGeom prst="frame">
            <a:avLst>
              <a:gd name="adj1" fmla="val 1685"/>
            </a:avLst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50873" y="356057"/>
            <a:ext cx="7997001" cy="141732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IN" sz="115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BD" sz="115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15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57453" y="2534575"/>
            <a:ext cx="7782703" cy="4308872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6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শামছুন</a:t>
            </a: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নূর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প্রধান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শিক্ষক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  <a:cs typeface="Nikosh" pitchFamily="2" charset="0"/>
            </a:endParaRPr>
          </a:p>
          <a:p>
            <a:pPr algn="ctr"/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মুরারগাঁও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সরকারি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প্রাথমিক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বিদ্যালয়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  <a:cs typeface="Nikosh" pitchFamily="2" charset="0"/>
            </a:endParaRPr>
          </a:p>
          <a:p>
            <a:pPr algn="ctr"/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কোম্পানীগঞ্জ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, </a:t>
            </a:r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সিলেট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 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।</a:t>
            </a:r>
          </a:p>
          <a:p>
            <a:pPr algn="ctr"/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Mobile : 01712-307039</a:t>
            </a:r>
          </a:p>
          <a:p>
            <a:pPr algn="ctr"/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Email : shadmanheya@gmail.com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410" y="2798747"/>
            <a:ext cx="2797933" cy="3088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Flowchart: Punched Tape 11"/>
          <p:cNvSpPr/>
          <p:nvPr/>
        </p:nvSpPr>
        <p:spPr>
          <a:xfrm>
            <a:off x="4574929" y="2782722"/>
            <a:ext cx="1023583" cy="463671"/>
          </a:xfrm>
          <a:prstGeom prst="flowChartPunchedTap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Punched Tape 12"/>
          <p:cNvSpPr/>
          <p:nvPr/>
        </p:nvSpPr>
        <p:spPr>
          <a:xfrm>
            <a:off x="4574929" y="5504603"/>
            <a:ext cx="1023583" cy="463671"/>
          </a:xfrm>
          <a:prstGeom prst="flowChartPunchedTap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70" y="3351504"/>
            <a:ext cx="796808" cy="9434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660" y="4408876"/>
            <a:ext cx="796808" cy="9434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97" y="2894289"/>
            <a:ext cx="796808" cy="9434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97" y="3941601"/>
            <a:ext cx="796808" cy="9434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97" y="5056911"/>
            <a:ext cx="796808" cy="94340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97" y="6084098"/>
            <a:ext cx="796808" cy="94340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299" y="6084098"/>
            <a:ext cx="796808" cy="94340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861" y="6084098"/>
            <a:ext cx="796808" cy="94340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424" y="6084098"/>
            <a:ext cx="796808" cy="9434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929" y="6084098"/>
            <a:ext cx="796808" cy="94340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97" y="1811604"/>
            <a:ext cx="796808" cy="94340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410" y="1811604"/>
            <a:ext cx="796808" cy="94340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107" y="1811604"/>
            <a:ext cx="796808" cy="9434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099" y="1811604"/>
            <a:ext cx="796808" cy="94340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267" y="1811604"/>
            <a:ext cx="796808" cy="94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51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2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200"/>
                            </p:stCondLst>
                            <p:childTnLst>
                              <p:par>
                                <p:cTn id="4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200"/>
                            </p:stCondLst>
                            <p:childTnLst>
                              <p:par>
                                <p:cTn id="5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200"/>
                            </p:stCondLst>
                            <p:childTnLst>
                              <p:par>
                                <p:cTn id="5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200"/>
                            </p:stCondLst>
                            <p:childTnLst>
                              <p:par>
                                <p:cTn id="6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200"/>
                            </p:stCondLst>
                            <p:childTnLst>
                              <p:par>
                                <p:cTn id="7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200"/>
                            </p:stCondLst>
                            <p:childTnLst>
                              <p:par>
                                <p:cTn id="8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200"/>
                            </p:stCondLst>
                            <p:childTnLst>
                              <p:par>
                                <p:cTn id="9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200"/>
                            </p:stCondLst>
                            <p:childTnLst>
                              <p:par>
                                <p:cTn id="10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200"/>
                            </p:stCondLst>
                            <p:childTnLst>
                              <p:par>
                                <p:cTn id="11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4200"/>
                            </p:stCondLst>
                            <p:childTnLst>
                              <p:par>
                                <p:cTn id="12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200"/>
                            </p:stCondLst>
                            <p:childTnLst>
                              <p:par>
                                <p:cTn id="13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6200"/>
                            </p:stCondLst>
                            <p:childTnLst>
                              <p:par>
                                <p:cTn id="14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7200"/>
                            </p:stCondLst>
                            <p:childTnLst>
                              <p:par>
                                <p:cTn id="14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8200"/>
                            </p:stCondLst>
                            <p:childTnLst>
                              <p:par>
                                <p:cTn id="15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9200"/>
                            </p:stCondLst>
                            <p:childTnLst>
                              <p:par>
                                <p:cTn id="16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200"/>
                            </p:stCondLst>
                            <p:childTnLst>
                              <p:par>
                                <p:cTn id="17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f 2.jpg"/>
          <p:cNvPicPr>
            <a:picLocks noChangeAspect="1"/>
          </p:cNvPicPr>
          <p:nvPr/>
        </p:nvPicPr>
        <p:blipFill>
          <a:blip r:embed="rId2" cstate="print">
            <a:lum bright="10000" contrast="30000"/>
          </a:blip>
          <a:stretch>
            <a:fillRect/>
          </a:stretch>
        </p:blipFill>
        <p:spPr>
          <a:xfrm rot="16200000">
            <a:off x="7524015" y="6490058"/>
            <a:ext cx="1014736" cy="665391"/>
          </a:xfrm>
          <a:prstGeom prst="rect">
            <a:avLst/>
          </a:prstGeom>
        </p:spPr>
      </p:pic>
      <p:pic>
        <p:nvPicPr>
          <p:cNvPr id="31" name="Picture 30" descr="f 2.jpg"/>
          <p:cNvPicPr>
            <a:picLocks noChangeAspect="1"/>
          </p:cNvPicPr>
          <p:nvPr/>
        </p:nvPicPr>
        <p:blipFill>
          <a:blip r:embed="rId2" cstate="print">
            <a:lum bright="10000" contrast="30000"/>
          </a:blip>
          <a:stretch>
            <a:fillRect/>
          </a:stretch>
        </p:blipFill>
        <p:spPr>
          <a:xfrm rot="16200000">
            <a:off x="8177773" y="6490058"/>
            <a:ext cx="1014736" cy="665391"/>
          </a:xfrm>
          <a:prstGeom prst="rect">
            <a:avLst/>
          </a:prstGeom>
        </p:spPr>
      </p:pic>
      <p:pic>
        <p:nvPicPr>
          <p:cNvPr id="32" name="Picture 31" descr="f 2.jpg"/>
          <p:cNvPicPr>
            <a:picLocks noChangeAspect="1"/>
          </p:cNvPicPr>
          <p:nvPr/>
        </p:nvPicPr>
        <p:blipFill>
          <a:blip r:embed="rId2" cstate="print">
            <a:lum bright="10000" contrast="30000"/>
          </a:blip>
          <a:stretch>
            <a:fillRect/>
          </a:stretch>
        </p:blipFill>
        <p:spPr>
          <a:xfrm rot="16200000">
            <a:off x="8995722" y="6490058"/>
            <a:ext cx="1014736" cy="665391"/>
          </a:xfrm>
          <a:prstGeom prst="rect">
            <a:avLst/>
          </a:prstGeom>
        </p:spPr>
      </p:pic>
      <p:pic>
        <p:nvPicPr>
          <p:cNvPr id="33" name="Picture 32" descr="f 2.jpg"/>
          <p:cNvPicPr>
            <a:picLocks noChangeAspect="1"/>
          </p:cNvPicPr>
          <p:nvPr/>
        </p:nvPicPr>
        <p:blipFill>
          <a:blip r:embed="rId2" cstate="print">
            <a:lum bright="10000" contrast="30000"/>
          </a:blip>
          <a:stretch>
            <a:fillRect/>
          </a:stretch>
        </p:blipFill>
        <p:spPr>
          <a:xfrm rot="16200000">
            <a:off x="9641545" y="6490058"/>
            <a:ext cx="1014736" cy="665391"/>
          </a:xfrm>
          <a:prstGeom prst="rect">
            <a:avLst/>
          </a:prstGeom>
        </p:spPr>
      </p:pic>
      <p:pic>
        <p:nvPicPr>
          <p:cNvPr id="34" name="Picture 33" descr="f 2.jpg"/>
          <p:cNvPicPr>
            <a:picLocks noChangeAspect="1"/>
          </p:cNvPicPr>
          <p:nvPr/>
        </p:nvPicPr>
        <p:blipFill>
          <a:blip r:embed="rId2" cstate="print">
            <a:lum bright="10000" contrast="30000"/>
          </a:blip>
          <a:stretch>
            <a:fillRect/>
          </a:stretch>
        </p:blipFill>
        <p:spPr>
          <a:xfrm rot="16200000">
            <a:off x="10287368" y="6490058"/>
            <a:ext cx="1014736" cy="665391"/>
          </a:xfrm>
          <a:prstGeom prst="rect">
            <a:avLst/>
          </a:prstGeom>
        </p:spPr>
      </p:pic>
      <p:pic>
        <p:nvPicPr>
          <p:cNvPr id="8" name="Picture 7" descr="f 2.jpg"/>
          <p:cNvPicPr>
            <a:picLocks noChangeAspect="1"/>
          </p:cNvPicPr>
          <p:nvPr/>
        </p:nvPicPr>
        <p:blipFill>
          <a:blip r:embed="rId2" cstate="print">
            <a:lum bright="10000" contrast="30000"/>
          </a:blip>
          <a:stretch>
            <a:fillRect/>
          </a:stretch>
        </p:blipFill>
        <p:spPr>
          <a:xfrm>
            <a:off x="11145981" y="2297133"/>
            <a:ext cx="2147456" cy="4663440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0" y="0"/>
            <a:ext cx="13990638" cy="7315200"/>
          </a:xfrm>
          <a:prstGeom prst="frame">
            <a:avLst>
              <a:gd name="adj1" fmla="val 1685"/>
            </a:avLst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06159" y="2924527"/>
            <a:ext cx="4480560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IN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পঞ্চম </a:t>
            </a:r>
          </a:p>
          <a:p>
            <a:pPr algn="ctr"/>
            <a:r>
              <a:rPr lang="bn-BD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IN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প্রাথমিক গণিত   </a:t>
            </a:r>
          </a:p>
          <a:p>
            <a:pPr algn="ctr"/>
            <a:r>
              <a:rPr lang="bn-BD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bn-IN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endParaRPr lang="bn-IN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 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রম্বস </a:t>
            </a:r>
            <a:r>
              <a:rPr lang="bn-BD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bn-BD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bn-IN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৪৫ মিনিট 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03283" y="326789"/>
            <a:ext cx="8293667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f 2.jpg"/>
          <p:cNvPicPr>
            <a:picLocks noChangeAspect="1"/>
          </p:cNvPicPr>
          <p:nvPr/>
        </p:nvPicPr>
        <p:blipFill>
          <a:blip r:embed="rId2" cstate="print">
            <a:lum bright="10000" contrast="30000"/>
          </a:blip>
          <a:stretch>
            <a:fillRect/>
          </a:stretch>
        </p:blipFill>
        <p:spPr>
          <a:xfrm>
            <a:off x="5070763" y="2297133"/>
            <a:ext cx="2147456" cy="46634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76" y="908699"/>
            <a:ext cx="4641007" cy="557262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3" name="Picture 12" descr="f 2.jpg"/>
          <p:cNvPicPr>
            <a:picLocks noChangeAspect="1"/>
          </p:cNvPicPr>
          <p:nvPr/>
        </p:nvPicPr>
        <p:blipFill>
          <a:blip r:embed="rId2" cstate="print">
            <a:lum bright="10000" contrast="30000"/>
          </a:blip>
          <a:stretch>
            <a:fillRect/>
          </a:stretch>
        </p:blipFill>
        <p:spPr>
          <a:xfrm rot="16200000">
            <a:off x="6776936" y="2109170"/>
            <a:ext cx="984893" cy="645822"/>
          </a:xfrm>
          <a:prstGeom prst="rect">
            <a:avLst/>
          </a:prstGeom>
        </p:spPr>
      </p:pic>
      <p:pic>
        <p:nvPicPr>
          <p:cNvPr id="14" name="Picture 13" descr="f 2.jpg"/>
          <p:cNvPicPr>
            <a:picLocks noChangeAspect="1"/>
          </p:cNvPicPr>
          <p:nvPr/>
        </p:nvPicPr>
        <p:blipFill>
          <a:blip r:embed="rId2" cstate="print">
            <a:lum bright="10000" contrast="30000"/>
          </a:blip>
          <a:stretch>
            <a:fillRect/>
          </a:stretch>
        </p:blipFill>
        <p:spPr>
          <a:xfrm rot="16200000">
            <a:off x="7538937" y="2109170"/>
            <a:ext cx="984893" cy="645822"/>
          </a:xfrm>
          <a:prstGeom prst="rect">
            <a:avLst/>
          </a:prstGeom>
        </p:spPr>
      </p:pic>
      <p:pic>
        <p:nvPicPr>
          <p:cNvPr id="15" name="Picture 14" descr="f 2.jpg"/>
          <p:cNvPicPr>
            <a:picLocks noChangeAspect="1"/>
          </p:cNvPicPr>
          <p:nvPr/>
        </p:nvPicPr>
        <p:blipFill>
          <a:blip r:embed="rId2" cstate="print">
            <a:lum bright="10000" contrast="30000"/>
          </a:blip>
          <a:stretch>
            <a:fillRect/>
          </a:stretch>
        </p:blipFill>
        <p:spPr>
          <a:xfrm rot="16200000">
            <a:off x="8192695" y="2109170"/>
            <a:ext cx="984893" cy="645822"/>
          </a:xfrm>
          <a:prstGeom prst="rect">
            <a:avLst/>
          </a:prstGeom>
        </p:spPr>
      </p:pic>
      <p:pic>
        <p:nvPicPr>
          <p:cNvPr id="16" name="Picture 15" descr="f 2.jpg"/>
          <p:cNvPicPr>
            <a:picLocks noChangeAspect="1"/>
          </p:cNvPicPr>
          <p:nvPr/>
        </p:nvPicPr>
        <p:blipFill>
          <a:blip r:embed="rId2" cstate="print">
            <a:lum bright="10000" contrast="30000"/>
          </a:blip>
          <a:stretch>
            <a:fillRect/>
          </a:stretch>
        </p:blipFill>
        <p:spPr>
          <a:xfrm rot="16200000">
            <a:off x="9010644" y="2109170"/>
            <a:ext cx="984893" cy="645822"/>
          </a:xfrm>
          <a:prstGeom prst="rect">
            <a:avLst/>
          </a:prstGeom>
        </p:spPr>
      </p:pic>
      <p:pic>
        <p:nvPicPr>
          <p:cNvPr id="26" name="Picture 25" descr="f 2.jpg"/>
          <p:cNvPicPr>
            <a:picLocks noChangeAspect="1"/>
          </p:cNvPicPr>
          <p:nvPr/>
        </p:nvPicPr>
        <p:blipFill>
          <a:blip r:embed="rId2" cstate="print">
            <a:lum bright="10000" contrast="30000"/>
          </a:blip>
          <a:stretch>
            <a:fillRect/>
          </a:stretch>
        </p:blipFill>
        <p:spPr>
          <a:xfrm rot="16200000">
            <a:off x="9656467" y="2109170"/>
            <a:ext cx="984893" cy="645822"/>
          </a:xfrm>
          <a:prstGeom prst="rect">
            <a:avLst/>
          </a:prstGeom>
        </p:spPr>
      </p:pic>
      <p:pic>
        <p:nvPicPr>
          <p:cNvPr id="27" name="Picture 26" descr="f 2.jpg"/>
          <p:cNvPicPr>
            <a:picLocks noChangeAspect="1"/>
          </p:cNvPicPr>
          <p:nvPr/>
        </p:nvPicPr>
        <p:blipFill>
          <a:blip r:embed="rId2" cstate="print">
            <a:lum bright="10000" contrast="30000"/>
          </a:blip>
          <a:stretch>
            <a:fillRect/>
          </a:stretch>
        </p:blipFill>
        <p:spPr>
          <a:xfrm rot="16200000">
            <a:off x="10302290" y="2109170"/>
            <a:ext cx="984893" cy="645822"/>
          </a:xfrm>
          <a:prstGeom prst="rect">
            <a:avLst/>
          </a:prstGeom>
        </p:spPr>
      </p:pic>
      <p:pic>
        <p:nvPicPr>
          <p:cNvPr id="28" name="Picture 27" descr="f 2.jpg"/>
          <p:cNvPicPr>
            <a:picLocks noChangeAspect="1"/>
          </p:cNvPicPr>
          <p:nvPr/>
        </p:nvPicPr>
        <p:blipFill>
          <a:blip r:embed="rId2" cstate="print">
            <a:lum bright="10000" contrast="30000"/>
          </a:blip>
          <a:stretch>
            <a:fillRect/>
          </a:stretch>
        </p:blipFill>
        <p:spPr>
          <a:xfrm rot="16200000">
            <a:off x="11071601" y="2109170"/>
            <a:ext cx="984893" cy="645822"/>
          </a:xfrm>
          <a:prstGeom prst="rect">
            <a:avLst/>
          </a:prstGeom>
        </p:spPr>
      </p:pic>
      <p:pic>
        <p:nvPicPr>
          <p:cNvPr id="35" name="Picture 34" descr="f 2.jpg"/>
          <p:cNvPicPr>
            <a:picLocks noChangeAspect="1"/>
          </p:cNvPicPr>
          <p:nvPr/>
        </p:nvPicPr>
        <p:blipFill>
          <a:blip r:embed="rId2" cstate="print">
            <a:lum bright="10000" contrast="30000"/>
          </a:blip>
          <a:stretch>
            <a:fillRect/>
          </a:stretch>
        </p:blipFill>
        <p:spPr>
          <a:xfrm rot="16200000">
            <a:off x="11042824" y="6254523"/>
            <a:ext cx="1014736" cy="665391"/>
          </a:xfrm>
          <a:prstGeom prst="rect">
            <a:avLst/>
          </a:prstGeom>
        </p:spPr>
      </p:pic>
      <p:pic>
        <p:nvPicPr>
          <p:cNvPr id="29" name="Picture 28" descr="f 2.jpg"/>
          <p:cNvPicPr>
            <a:picLocks noChangeAspect="1"/>
          </p:cNvPicPr>
          <p:nvPr/>
        </p:nvPicPr>
        <p:blipFill>
          <a:blip r:embed="rId2" cstate="print">
            <a:lum bright="10000" contrast="30000"/>
          </a:blip>
          <a:stretch>
            <a:fillRect/>
          </a:stretch>
        </p:blipFill>
        <p:spPr>
          <a:xfrm rot="16200000">
            <a:off x="6762014" y="6254523"/>
            <a:ext cx="1014736" cy="66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83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3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300"/>
                            </p:stCondLst>
                            <p:childTnLst>
                              <p:par>
                                <p:cTn id="4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300"/>
                            </p:stCondLst>
                            <p:childTnLst>
                              <p:par>
                                <p:cTn id="6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3300"/>
                            </p:stCondLst>
                            <p:childTnLst>
                              <p:par>
                                <p:cTn id="7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4300"/>
                            </p:stCondLst>
                            <p:childTnLst>
                              <p:par>
                                <p:cTn id="8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300"/>
                            </p:stCondLst>
                            <p:childTnLst>
                              <p:par>
                                <p:cTn id="9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6300"/>
                            </p:stCondLst>
                            <p:childTnLst>
                              <p:par>
                                <p:cTn id="10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7300"/>
                            </p:stCondLst>
                            <p:childTnLst>
                              <p:par>
                                <p:cTn id="11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8300"/>
                            </p:stCondLst>
                            <p:childTnLst>
                              <p:par>
                                <p:cTn id="12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9300"/>
                            </p:stCondLst>
                            <p:childTnLst>
                              <p:par>
                                <p:cTn id="13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300"/>
                            </p:stCondLst>
                            <p:childTnLst>
                              <p:par>
                                <p:cTn id="14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1300"/>
                            </p:stCondLst>
                            <p:childTnLst>
                              <p:par>
                                <p:cTn id="15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2300"/>
                            </p:stCondLst>
                            <p:childTnLst>
                              <p:par>
                                <p:cTn id="17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3300"/>
                            </p:stCondLst>
                            <p:childTnLst>
                              <p:par>
                                <p:cTn id="18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4300"/>
                            </p:stCondLst>
                            <p:childTnLst>
                              <p:par>
                                <p:cTn id="19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5300"/>
                            </p:stCondLst>
                            <p:childTnLst>
                              <p:par>
                                <p:cTn id="20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3990638" cy="7315200"/>
          </a:xfrm>
          <a:prstGeom prst="frame">
            <a:avLst>
              <a:gd name="adj1" fmla="val 1685"/>
            </a:avLst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82720" y="492368"/>
            <a:ext cx="7713376" cy="186204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bn-IN" sz="115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115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6000" b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4"/>
                <a:stretch>
                  <a:fillRect/>
                </a:stretch>
              </a:blip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9101" y="2480697"/>
            <a:ext cx="13277850" cy="535531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7200" b="1" spc="50" dirty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BD" sz="7200" b="1" spc="50" dirty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7200" b="1" spc="50" dirty="0">
              <a:ln w="11430"/>
              <a:solidFill>
                <a:srgbClr val="00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29.2.1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রম্বস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আঁকতে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29.2.২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রম্বসের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20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3990638" cy="7315200"/>
          </a:xfrm>
          <a:prstGeom prst="frame">
            <a:avLst>
              <a:gd name="adj1" fmla="val 1685"/>
            </a:avLst>
          </a:prstGeom>
          <a:blipFill>
            <a:blip r:embed="rId2" cstate="print"/>
            <a:tile tx="0" ty="0" sx="100000" sy="100000" flip="none" algn="tl"/>
          </a:blipFill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692422" y="356475"/>
            <a:ext cx="828896" cy="162560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149839" y="326850"/>
            <a:ext cx="868603" cy="160950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20420783">
            <a:off x="6658726" y="1990021"/>
            <a:ext cx="1015792" cy="2384925"/>
          </a:xfrm>
          <a:prstGeom prst="rect">
            <a:avLst/>
          </a:prstGeom>
          <a:noFill/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1882678">
            <a:off x="5526807" y="4484334"/>
            <a:ext cx="859732" cy="1609508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7310276">
            <a:off x="5588425" y="4538873"/>
            <a:ext cx="828896" cy="1625603"/>
          </a:xfrm>
          <a:prstGeom prst="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34290" y="259780"/>
            <a:ext cx="6936509" cy="156966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আকৃতির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বসিয়ে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চতুর্ভুজ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8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:-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 rot="5400000">
            <a:off x="2279770" y="3953694"/>
            <a:ext cx="1021579" cy="2516170"/>
          </a:xfrm>
          <a:prstGeom prst="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706429" y="2584969"/>
            <a:ext cx="553357" cy="830997"/>
          </a:xfrm>
          <a:prstGeom prst="rect">
            <a:avLst/>
          </a:prstGeom>
          <a:noFill/>
          <a:ln w="38100">
            <a:noFill/>
            <a:prstDash val="solid"/>
          </a:ln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</p:txBody>
      </p:sp>
      <p:sp>
        <p:nvSpPr>
          <p:cNvPr id="9" name="Rectangle 8"/>
          <p:cNvSpPr/>
          <p:nvPr/>
        </p:nvSpPr>
        <p:spPr>
          <a:xfrm rot="5400000">
            <a:off x="6541062" y="1725226"/>
            <a:ext cx="1059443" cy="2591951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907637" y="2694010"/>
            <a:ext cx="486030" cy="830997"/>
          </a:xfrm>
          <a:prstGeom prst="rect">
            <a:avLst/>
          </a:prstGeom>
          <a:noFill/>
          <a:ln w="38100">
            <a:noFill/>
            <a:prstDash val="solid"/>
          </a:ln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</a:p>
        </p:txBody>
      </p:sp>
      <p:sp>
        <p:nvSpPr>
          <p:cNvPr id="12" name="Rectangle 11"/>
          <p:cNvSpPr/>
          <p:nvPr/>
        </p:nvSpPr>
        <p:spPr>
          <a:xfrm rot="1136390">
            <a:off x="2552316" y="2071934"/>
            <a:ext cx="828896" cy="1986196"/>
          </a:xfrm>
          <a:prstGeom prst="rect">
            <a:avLst/>
          </a:prstGeom>
          <a:noFill/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5400000">
            <a:off x="2511772" y="1742853"/>
            <a:ext cx="904815" cy="25146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549634" y="4888991"/>
            <a:ext cx="468398" cy="830997"/>
          </a:xfrm>
          <a:prstGeom prst="rect">
            <a:avLst/>
          </a:prstGeom>
          <a:noFill/>
          <a:ln w="38100">
            <a:noFill/>
            <a:prstDash val="solid"/>
          </a:ln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82334" y="4915727"/>
            <a:ext cx="489236" cy="830997"/>
          </a:xfrm>
          <a:prstGeom prst="rect">
            <a:avLst/>
          </a:prstGeom>
          <a:noFill/>
          <a:ln w="38100">
            <a:noFill/>
            <a:prstDash val="solid"/>
          </a:ln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</a:p>
        </p:txBody>
      </p:sp>
      <p:sp>
        <p:nvSpPr>
          <p:cNvPr id="16" name="Rectangle 15"/>
          <p:cNvSpPr/>
          <p:nvPr/>
        </p:nvSpPr>
        <p:spPr>
          <a:xfrm rot="19990992">
            <a:off x="9350646" y="3579006"/>
            <a:ext cx="971418" cy="2454896"/>
          </a:xfrm>
          <a:prstGeom prst="rect">
            <a:avLst/>
          </a:prstGeom>
          <a:noFill/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9623763" y="4616867"/>
            <a:ext cx="444352" cy="830997"/>
          </a:xfrm>
          <a:prstGeom prst="rect">
            <a:avLst/>
          </a:prstGeom>
          <a:noFill/>
          <a:ln w="38100">
            <a:noFill/>
            <a:prstDash val="solid"/>
          </a:ln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</a:p>
        </p:txBody>
      </p:sp>
      <p:sp>
        <p:nvSpPr>
          <p:cNvPr id="25" name="Rectangle 24"/>
          <p:cNvSpPr/>
          <p:nvPr/>
        </p:nvSpPr>
        <p:spPr>
          <a:xfrm rot="1263569">
            <a:off x="2357956" y="4246238"/>
            <a:ext cx="892151" cy="197208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796822" y="295515"/>
            <a:ext cx="828896" cy="162560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5400000">
            <a:off x="10632252" y="1993140"/>
            <a:ext cx="828896" cy="2188999"/>
          </a:xfrm>
          <a:prstGeom prst="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789659" y="2769458"/>
            <a:ext cx="468398" cy="830997"/>
          </a:xfrm>
          <a:prstGeom prst="rect">
            <a:avLst/>
          </a:prstGeom>
          <a:noFill/>
          <a:ln w="38100">
            <a:noFill/>
            <a:prstDash val="solid"/>
          </a:ln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0481733" y="2218262"/>
            <a:ext cx="963507" cy="17450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 rot="5191886">
            <a:off x="9403181" y="3733262"/>
            <a:ext cx="1075236" cy="215874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034134" y="6306965"/>
            <a:ext cx="7395296" cy="7694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গুলোকে আমরা কী বলতে পারি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484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82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82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82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820"/>
                            </p:stCondLst>
                            <p:childTnLst>
                              <p:par>
                                <p:cTn id="4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820"/>
                            </p:stCondLst>
                            <p:childTnLst>
                              <p:par>
                                <p:cTn id="6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820"/>
                            </p:stCondLst>
                            <p:childTnLst>
                              <p:par>
                                <p:cTn id="7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820"/>
                            </p:stCondLst>
                            <p:childTnLst>
                              <p:par>
                                <p:cTn id="8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820"/>
                            </p:stCondLst>
                            <p:childTnLst>
                              <p:par>
                                <p:cTn id="9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1820"/>
                            </p:stCondLst>
                            <p:childTnLst>
                              <p:par>
                                <p:cTn id="10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820"/>
                            </p:stCondLst>
                            <p:childTnLst>
                              <p:par>
                                <p:cTn id="11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3820"/>
                            </p:stCondLst>
                            <p:childTnLst>
                              <p:par>
                                <p:cTn id="12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4820"/>
                            </p:stCondLst>
                            <p:childTnLst>
                              <p:par>
                                <p:cTn id="13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820"/>
                            </p:stCondLst>
                            <p:childTnLst>
                              <p:par>
                                <p:cTn id="14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6820"/>
                            </p:stCondLst>
                            <p:childTnLst>
                              <p:par>
                                <p:cTn id="15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7820"/>
                            </p:stCondLst>
                            <p:childTnLst>
                              <p:par>
                                <p:cTn id="17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8820"/>
                            </p:stCondLst>
                            <p:childTnLst>
                              <p:par>
                                <p:cTn id="18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9820"/>
                            </p:stCondLst>
                            <p:childTnLst>
                              <p:par>
                                <p:cTn id="19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0820"/>
                            </p:stCondLst>
                            <p:childTnLst>
                              <p:par>
                                <p:cTn id="20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1820"/>
                            </p:stCondLst>
                            <p:childTnLst>
                              <p:par>
                                <p:cTn id="21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2820"/>
                            </p:stCondLst>
                            <p:childTnLst>
                              <p:par>
                                <p:cTn id="22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3820"/>
                            </p:stCondLst>
                            <p:childTnLst>
                              <p:par>
                                <p:cTn id="23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4820"/>
                            </p:stCondLst>
                            <p:childTnLst>
                              <p:par>
                                <p:cTn id="24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14" grpId="0" animBg="1"/>
      <p:bldP spid="15" grpId="0" animBg="1"/>
      <p:bldP spid="18" grpId="0"/>
      <p:bldP spid="7" grpId="0" animBg="1"/>
      <p:bldP spid="19" grpId="0"/>
      <p:bldP spid="9" grpId="0" animBg="1"/>
      <p:bldP spid="20" grpId="0"/>
      <p:bldP spid="12" grpId="0" animBg="1"/>
      <p:bldP spid="13" grpId="0" animBg="1"/>
      <p:bldP spid="22" grpId="0"/>
      <p:bldP spid="23" grpId="0"/>
      <p:bldP spid="16" grpId="0" animBg="1"/>
      <p:bldP spid="24" grpId="0"/>
      <p:bldP spid="25" grpId="0" animBg="1"/>
      <p:bldP spid="26" grpId="0" animBg="1"/>
      <p:bldP spid="10" grpId="0" animBg="1"/>
      <p:bldP spid="21" grpId="0"/>
      <p:bldP spid="27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00CC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3990638" cy="7315200"/>
          </a:xfrm>
          <a:prstGeom prst="frame">
            <a:avLst>
              <a:gd name="adj1" fmla="val 1685"/>
            </a:avLst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250830" y="1913467"/>
            <a:ext cx="6523893" cy="4504918"/>
            <a:chOff x="3733800" y="1828800"/>
            <a:chExt cx="6019800" cy="4236720"/>
          </a:xfrm>
        </p:grpSpPr>
        <p:sp>
          <p:nvSpPr>
            <p:cNvPr id="7" name="Flowchart: Data 6"/>
            <p:cNvSpPr/>
            <p:nvPr/>
          </p:nvSpPr>
          <p:spPr>
            <a:xfrm>
              <a:off x="3733800" y="1828800"/>
              <a:ext cx="6004560" cy="4236720"/>
            </a:xfrm>
            <a:prstGeom prst="flowChartInputOutput">
              <a:avLst/>
            </a:prstGeom>
            <a:solidFill>
              <a:srgbClr val="FF0000"/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3800" dirty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রম্বস</a:t>
              </a:r>
              <a:endParaRPr lang="en-US" sz="13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Flowchart: Data 11"/>
            <p:cNvSpPr/>
            <p:nvPr/>
          </p:nvSpPr>
          <p:spPr>
            <a:xfrm>
              <a:off x="4267200" y="2194560"/>
              <a:ext cx="4953000" cy="3505200"/>
            </a:xfrm>
            <a:prstGeom prst="flowChartInputOutput">
              <a:avLst/>
            </a:prstGeom>
            <a:solidFill>
              <a:srgbClr val="FFFF00"/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Data 12"/>
            <p:cNvSpPr/>
            <p:nvPr/>
          </p:nvSpPr>
          <p:spPr>
            <a:xfrm>
              <a:off x="4663440" y="2484120"/>
              <a:ext cx="4175760" cy="2926080"/>
            </a:xfrm>
            <a:prstGeom prst="flowChartInputOutput">
              <a:avLst/>
            </a:prstGeom>
            <a:solidFill>
              <a:srgbClr val="00B050"/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 rot="16200000" flipH="1">
              <a:off x="4663440" y="2133600"/>
              <a:ext cx="4221480" cy="364236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3749040" y="1844040"/>
              <a:ext cx="6004560" cy="42062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 rot="19699778">
            <a:off x="3586812" y="3161994"/>
            <a:ext cx="4329070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n-BD" sz="13800" b="1" dirty="0">
                <a:ln w="5080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রম্বস</a:t>
            </a:r>
            <a:endParaRPr lang="en-US" sz="13800" b="1" dirty="0">
              <a:ln w="50800">
                <a:solidFill>
                  <a:srgbClr val="7030A0"/>
                </a:solidFill>
              </a:ln>
              <a:solidFill>
                <a:srgbClr val="7030A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CF650A6-3546-4BA5-8E03-91B8AC1346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6496">
            <a:off x="8356322" y="2251006"/>
            <a:ext cx="2030714" cy="3088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67F91B-5B3D-43C1-A3DB-2C8426057A08}"/>
              </a:ext>
            </a:extLst>
          </p:cNvPr>
          <p:cNvSpPr txBox="1"/>
          <p:nvPr/>
        </p:nvSpPr>
        <p:spPr>
          <a:xfrm rot="890902">
            <a:off x="7565573" y="5452875"/>
            <a:ext cx="331814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মোহাম্মদ</a:t>
            </a:r>
            <a:r>
              <a:rPr lang="en-US" dirty="0"/>
              <a:t> </a:t>
            </a:r>
            <a:r>
              <a:rPr lang="en-US" sz="1800" dirty="0" err="1"/>
              <a:t>শামছুন</a:t>
            </a:r>
            <a:r>
              <a:rPr lang="en-US" dirty="0"/>
              <a:t> </a:t>
            </a:r>
            <a:r>
              <a:rPr lang="en-US" sz="1800" dirty="0" err="1"/>
              <a:t>নূর</a:t>
            </a:r>
            <a:endParaRPr lang="en-US" dirty="0"/>
          </a:p>
          <a:p>
            <a:r>
              <a:rPr lang="en-US" dirty="0" err="1"/>
              <a:t>প্রধান</a:t>
            </a:r>
            <a:r>
              <a:rPr lang="en-US" dirty="0"/>
              <a:t> </a:t>
            </a:r>
            <a:r>
              <a:rPr lang="en-US" dirty="0" err="1"/>
              <a:t>শিক্ষক</a:t>
            </a:r>
            <a:endParaRPr lang="en-US" dirty="0"/>
          </a:p>
          <a:p>
            <a:r>
              <a:rPr lang="en-US" sz="1600" dirty="0" err="1"/>
              <a:t>মুরারগাঁও</a:t>
            </a:r>
            <a:r>
              <a:rPr lang="en-US" dirty="0"/>
              <a:t> </a:t>
            </a:r>
            <a:r>
              <a:rPr lang="en-US" sz="1600" dirty="0" err="1"/>
              <a:t>সরকারি</a:t>
            </a:r>
            <a:r>
              <a:rPr lang="en-US" dirty="0"/>
              <a:t> </a:t>
            </a:r>
            <a:r>
              <a:rPr lang="en-US" sz="1600" dirty="0" err="1"/>
              <a:t>প্রাথমিক</a:t>
            </a:r>
            <a:r>
              <a:rPr lang="en-US" dirty="0"/>
              <a:t> </a:t>
            </a:r>
            <a:r>
              <a:rPr lang="en-US" sz="1600" dirty="0" err="1"/>
              <a:t>বিদ্যালয়</a:t>
            </a:r>
            <a:endParaRPr lang="en-US" dirty="0"/>
          </a:p>
          <a:p>
            <a:r>
              <a:rPr lang="en-US" dirty="0" err="1"/>
              <a:t>কোম্পানীগঞ্জ</a:t>
            </a:r>
            <a:r>
              <a:rPr lang="en-US" dirty="0"/>
              <a:t>, </a:t>
            </a:r>
            <a:r>
              <a:rPr lang="en-US" dirty="0" err="1"/>
              <a:t>সিলেট</a:t>
            </a:r>
            <a:r>
              <a:rPr lang="en-US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25905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00"/>
                            </p:stCondLst>
                            <p:childTnLst>
                              <p:par>
                                <p:cTn id="20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Capture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l="2099" t="4186" r="24936" b="48173"/>
          <a:stretch>
            <a:fillRect/>
          </a:stretch>
        </p:blipFill>
        <p:spPr>
          <a:xfrm>
            <a:off x="274320" y="4580617"/>
            <a:ext cx="7254240" cy="2734583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41960" y="247471"/>
            <a:ext cx="12435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bn-BD" sz="5400" dirty="0">
                <a:latin typeface="NikoshBAN" pitchFamily="2" charset="0"/>
                <a:cs typeface="NikoshBAN" pitchFamily="2" charset="0"/>
              </a:rPr>
              <a:t>যে চতুর্ভুজের চারটি বাহুর দৈর্ঘ্য সমান তাকে রম্বস বলে।</a:t>
            </a:r>
          </a:p>
        </p:txBody>
      </p:sp>
      <p:sp>
        <p:nvSpPr>
          <p:cNvPr id="37" name="Flowchart: Data 36"/>
          <p:cNvSpPr/>
          <p:nvPr/>
        </p:nvSpPr>
        <p:spPr>
          <a:xfrm>
            <a:off x="8122920" y="1478280"/>
            <a:ext cx="4404360" cy="3200400"/>
          </a:xfrm>
          <a:prstGeom prst="flowChartInputOutpu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7215074">
            <a:off x="11811000" y="2956560"/>
            <a:ext cx="1021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৪ সেমি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7139920">
            <a:off x="7940040" y="2453640"/>
            <a:ext cx="1021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৪ সেমি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65920" y="4648200"/>
            <a:ext cx="1021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৪ সেমি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19360" y="1036320"/>
            <a:ext cx="1021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৪ সেমি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265920" y="2011680"/>
            <a:ext cx="2270760" cy="217932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3990638" cy="7315200"/>
          </a:xfrm>
          <a:prstGeom prst="frame">
            <a:avLst>
              <a:gd name="adj1" fmla="val 1685"/>
            </a:avLst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3633" y="1887825"/>
            <a:ext cx="58192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bn-BD" sz="6000" dirty="0">
                <a:latin typeface="NikoshBAN" pitchFamily="2" charset="0"/>
                <a:cs typeface="NikoshBAN" pitchFamily="2" charset="0"/>
              </a:rPr>
              <a:t>বর্গ এক ধরণের রম্বস।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78240" y="2253585"/>
            <a:ext cx="3240399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96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রম্বস</a:t>
            </a:r>
            <a:endParaRPr lang="en-US" sz="88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300"/>
                            </p:stCondLst>
                            <p:childTnLst>
                              <p:par>
                                <p:cTn id="5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5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 animBg="1"/>
      <p:bldP spid="37" grpId="1" animBg="1"/>
      <p:bldP spid="5" grpId="0"/>
      <p:bldP spid="6" grpId="0"/>
      <p:bldP spid="7" grpId="0"/>
      <p:bldP spid="8" grpId="0"/>
      <p:bldP spid="9" grpId="0" animBg="1"/>
      <p:bldP spid="9" grpId="1" animBg="1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3990638" cy="7315200"/>
          </a:xfrm>
          <a:prstGeom prst="frame">
            <a:avLst>
              <a:gd name="adj1" fmla="val 1685"/>
            </a:avLst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06239" y="259081"/>
            <a:ext cx="47244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u="sng" dirty="0"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9600" u="sng" dirty="0">
              <a:blipFill>
                <a:blip r:embed="rId3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52799" y="4694448"/>
            <a:ext cx="7058891" cy="175432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buFont typeface="Wingdings" pitchFamily="2" charset="2"/>
              <a:buChar char="Ø"/>
            </a:pPr>
            <a:r>
              <a:rPr lang="bn-BD" sz="54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১। রম্বসের কয়টি বাহু সম</a:t>
            </a:r>
            <a:r>
              <a:rPr lang="bn-IN" sz="54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bn-BD" sz="54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bn-IN" sz="54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Font typeface="Wingdings" pitchFamily="2" charset="2"/>
              <a:buChar char="Ø"/>
            </a:pPr>
            <a:r>
              <a:rPr lang="bn-BD" sz="54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২। রম্বস কাকে বলে</a:t>
            </a:r>
            <a:r>
              <a:rPr lang="bn-IN" sz="54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04" y="259081"/>
            <a:ext cx="3858160" cy="29670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917766" y="3657600"/>
            <a:ext cx="7301346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প্রশ্নগুলোর উত্তর দাওঃ</a:t>
            </a:r>
            <a:r>
              <a:rPr lang="bn-IN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bn-BD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64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2453</TotalTime>
  <Words>500</Words>
  <Application>Microsoft Office PowerPoint</Application>
  <PresentationFormat>Custom</PresentationFormat>
  <Paragraphs>102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Arial Narrow</vt:lpstr>
      <vt:lpstr>Calibri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Provat</cp:lastModifiedBy>
  <cp:revision>356</cp:revision>
  <dcterms:created xsi:type="dcterms:W3CDTF">2018-04-26T00:35:40Z</dcterms:created>
  <dcterms:modified xsi:type="dcterms:W3CDTF">2020-12-20T15:06:54Z</dcterms:modified>
</cp:coreProperties>
</file>