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350" r:id="rId3"/>
    <p:sldId id="368" r:id="rId4"/>
    <p:sldId id="304" r:id="rId5"/>
    <p:sldId id="305" r:id="rId6"/>
    <p:sldId id="302" r:id="rId7"/>
    <p:sldId id="351" r:id="rId8"/>
    <p:sldId id="353" r:id="rId9"/>
    <p:sldId id="354" r:id="rId10"/>
    <p:sldId id="283" r:id="rId11"/>
    <p:sldId id="366" r:id="rId12"/>
    <p:sldId id="367" r:id="rId13"/>
    <p:sldId id="356" r:id="rId14"/>
    <p:sldId id="357" r:id="rId15"/>
    <p:sldId id="293" r:id="rId16"/>
    <p:sldId id="358" r:id="rId17"/>
    <p:sldId id="359" r:id="rId18"/>
    <p:sldId id="297" r:id="rId19"/>
    <p:sldId id="361" r:id="rId20"/>
    <p:sldId id="298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hxiO5e7fstz0JwY81Uhig==" hashData="iEJOqYTfk6iOQcDKDlHNw19xFH0H69FkiVclnuHNc8BANTp2Cetw0JK4jTacnNlH54LWmVGMcLgrUQPzmKEBx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  <a:srgbClr val="61D6FF"/>
    <a:srgbClr val="85DFFF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271E6-F498-463B-A618-23C135E18D9C}" type="datetimeFigureOut">
              <a:rPr lang="en-US" smtClean="0"/>
              <a:t>04-Dec-20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8C90-D7CA-490D-B93E-54301A16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014-081A-44BA-BA5E-3466E1DF5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014-081A-44BA-BA5E-3466E1DF5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7014-081A-44BA-BA5E-3466E1DF52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8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51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17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3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30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diagramLayout" Target="../diagrams/layout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diagramDrawing" Target="../diagrams/drawin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diagramColors" Target="../diagrams/colors1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diagramQuickStyle" Target="../diagrams/quickStyl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0EB59-5636-47E3-A141-AC401A0A9EAC}"/>
              </a:ext>
            </a:extLst>
          </p:cNvPr>
          <p:cNvGrpSpPr/>
          <p:nvPr userDrawn="1"/>
        </p:nvGrpSpPr>
        <p:grpSpPr>
          <a:xfrm>
            <a:off x="8449609" y="179014"/>
            <a:ext cx="3518263" cy="467237"/>
            <a:chOff x="3043127" y="85203"/>
            <a:chExt cx="3567634" cy="61610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B3A523BB-82CB-4A3F-A382-9C5F04A4E008}"/>
                </a:ext>
              </a:extLst>
            </p:cNvPr>
            <p:cNvSpPr/>
            <p:nvPr userDrawn="1"/>
          </p:nvSpPr>
          <p:spPr>
            <a:xfrm rot="10587819">
              <a:off x="3043127" y="85203"/>
              <a:ext cx="596039" cy="616106"/>
            </a:xfrm>
            <a:custGeom>
              <a:avLst/>
              <a:gdLst>
                <a:gd name="connsiteX0" fmla="*/ 553612 w 553612"/>
                <a:gd name="connsiteY0" fmla="*/ 579272 h 579272"/>
                <a:gd name="connsiteX1" fmla="*/ 0 w 553612"/>
                <a:gd name="connsiteY1" fmla="*/ 545059 h 579272"/>
                <a:gd name="connsiteX2" fmla="*/ 0 w 553612"/>
                <a:gd name="connsiteY2" fmla="*/ 0 h 579272"/>
                <a:gd name="connsiteX3" fmla="*/ 543847 w 553612"/>
                <a:gd name="connsiteY3" fmla="*/ 475383 h 57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612" h="579272">
                  <a:moveTo>
                    <a:pt x="553612" y="579272"/>
                  </a:moveTo>
                  <a:lnTo>
                    <a:pt x="0" y="545059"/>
                  </a:lnTo>
                  <a:lnTo>
                    <a:pt x="0" y="0"/>
                  </a:lnTo>
                  <a:cubicBezTo>
                    <a:pt x="268264" y="0"/>
                    <a:pt x="492084" y="204083"/>
                    <a:pt x="543847" y="4753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8">
              <a:extLst>
                <a:ext uri="{FF2B5EF4-FFF2-40B4-BE49-F238E27FC236}">
                  <a16:creationId xmlns:a16="http://schemas.microsoft.com/office/drawing/2014/main" id="{D1CAC7B2-0E2B-4EFC-828A-DF74997AB8FF}"/>
                </a:ext>
              </a:extLst>
            </p:cNvPr>
            <p:cNvSpPr/>
            <p:nvPr userDrawn="1"/>
          </p:nvSpPr>
          <p:spPr>
            <a:xfrm>
              <a:off x="3557257" y="103494"/>
              <a:ext cx="3053504" cy="578849"/>
            </a:xfrm>
            <a:custGeom>
              <a:avLst/>
              <a:gdLst>
                <a:gd name="connsiteX0" fmla="*/ 0 w 3053504"/>
                <a:gd name="connsiteY0" fmla="*/ 0 h 578849"/>
                <a:gd name="connsiteX1" fmla="*/ 3053504 w 3053504"/>
                <a:gd name="connsiteY1" fmla="*/ 0 h 578849"/>
                <a:gd name="connsiteX2" fmla="*/ 3053504 w 3053504"/>
                <a:gd name="connsiteY2" fmla="*/ 300188 h 578849"/>
                <a:gd name="connsiteX3" fmla="*/ 3034887 w 3053504"/>
                <a:gd name="connsiteY3" fmla="*/ 295401 h 578849"/>
                <a:gd name="connsiteX4" fmla="*/ 2802783 w 3053504"/>
                <a:gd name="connsiteY4" fmla="*/ 272003 h 578849"/>
                <a:gd name="connsiteX5" fmla="*/ 2070207 w 3053504"/>
                <a:gd name="connsiteY5" fmla="*/ 534991 h 578849"/>
                <a:gd name="connsiteX6" fmla="*/ 2021951 w 3053504"/>
                <a:gd name="connsiteY6" fmla="*/ 578849 h 578849"/>
                <a:gd name="connsiteX7" fmla="*/ 0 w 3053504"/>
                <a:gd name="connsiteY7" fmla="*/ 578849 h 57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504" h="578849">
                  <a:moveTo>
                    <a:pt x="0" y="0"/>
                  </a:moveTo>
                  <a:lnTo>
                    <a:pt x="3053504" y="0"/>
                  </a:lnTo>
                  <a:lnTo>
                    <a:pt x="3053504" y="300188"/>
                  </a:lnTo>
                  <a:lnTo>
                    <a:pt x="3034887" y="295401"/>
                  </a:lnTo>
                  <a:cubicBezTo>
                    <a:pt x="2959916" y="280060"/>
                    <a:pt x="2882290" y="272003"/>
                    <a:pt x="2802783" y="272003"/>
                  </a:cubicBezTo>
                  <a:cubicBezTo>
                    <a:pt x="2524509" y="272003"/>
                    <a:pt x="2269285" y="370697"/>
                    <a:pt x="2070207" y="534991"/>
                  </a:cubicBezTo>
                  <a:lnTo>
                    <a:pt x="2021951" y="578849"/>
                  </a:lnTo>
                  <a:lnTo>
                    <a:pt x="0" y="5788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ame 6"/>
          <p:cNvSpPr/>
          <p:nvPr userDrawn="1"/>
        </p:nvSpPr>
        <p:spPr>
          <a:xfrm>
            <a:off x="0" y="6441"/>
            <a:ext cx="12192000" cy="6858000"/>
          </a:xfrm>
          <a:prstGeom prst="frame">
            <a:avLst>
              <a:gd name="adj1" fmla="val 278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6">
                  <a:lumMod val="20000"/>
                  <a:lumOff val="80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6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-12879" y="0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8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515860" y="57956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7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70831" y="6194739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5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470784" y="6265574"/>
            <a:ext cx="721216" cy="605307"/>
          </a:xfrm>
          <a:prstGeom prst="half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7000">
                <a:srgbClr val="0000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8965215" y="158088"/>
            <a:ext cx="2597331" cy="3202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smtClean="0">
                <a:solidFill>
                  <a:schemeClr val="tx1"/>
                </a:solidFill>
                <a:effectLst/>
              </a:rPr>
              <a:pPr/>
              <a:t>04-Dec-20 7:09 PM</a:t>
            </a:fld>
            <a:endParaRPr lang="en-US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9A798-F3E5-4C68-B36D-89F4CCEAA57C}"/>
              </a:ext>
            </a:extLst>
          </p:cNvPr>
          <p:cNvGrpSpPr/>
          <p:nvPr userDrawn="1"/>
        </p:nvGrpSpPr>
        <p:grpSpPr>
          <a:xfrm>
            <a:off x="128789" y="158088"/>
            <a:ext cx="875764" cy="807828"/>
            <a:chOff x="872252" y="518999"/>
            <a:chExt cx="1013698" cy="957452"/>
          </a:xfrm>
        </p:grpSpPr>
        <p:grpSp>
          <p:nvGrpSpPr>
            <p:cNvPr id="17" name="组合 19">
              <a:extLst>
                <a:ext uri="{FF2B5EF4-FFF2-40B4-BE49-F238E27FC236}">
                  <a16:creationId xmlns:a16="http://schemas.microsoft.com/office/drawing/2014/main" id="{F1A20402-4581-45C3-A677-B3D1F1CCCBC7}"/>
                </a:ext>
              </a:extLst>
            </p:cNvPr>
            <p:cNvGrpSpPr/>
            <p:nvPr userDrawn="1"/>
          </p:nvGrpSpPr>
          <p:grpSpPr>
            <a:xfrm>
              <a:off x="872252" y="518999"/>
              <a:ext cx="1013698" cy="957452"/>
              <a:chOff x="304800" y="673100"/>
              <a:chExt cx="4000500" cy="4000500"/>
            </a:xfrm>
            <a:effectLst/>
          </p:grpSpPr>
          <p:sp>
            <p:nvSpPr>
              <p:cNvPr id="19" name="同心圆 20">
                <a:extLst>
                  <a:ext uri="{FF2B5EF4-FFF2-40B4-BE49-F238E27FC236}">
                    <a16:creationId xmlns:a16="http://schemas.microsoft.com/office/drawing/2014/main" id="{1442EEC3-8307-4C2C-8DD3-ABE786107A7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 dirty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20" name="椭圆 21">
                <a:extLst>
                  <a:ext uri="{FF2B5EF4-FFF2-40B4-BE49-F238E27FC236}">
                    <a16:creationId xmlns:a16="http://schemas.microsoft.com/office/drawing/2014/main" id="{2F1F9FE0-45B6-4831-A792-4362DC0CFCD1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3398C1C-2A38-4E31-94CC-F6ED2A42CB0A}"/>
                </a:ext>
              </a:extLst>
            </p:cNvPr>
            <p:cNvSpPr/>
            <p:nvPr userDrawn="1"/>
          </p:nvSpPr>
          <p:spPr>
            <a:xfrm>
              <a:off x="990656" y="623581"/>
              <a:ext cx="760556" cy="744556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320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2971800" y="661348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23" name="Diagram 22"/>
          <p:cNvGraphicFramePr/>
          <p:nvPr userDrawn="1">
            <p:extLst>
              <p:ext uri="{D42A27DB-BD31-4B8C-83A1-F6EECF244321}">
                <p14:modId xmlns:p14="http://schemas.microsoft.com/office/powerpoint/2010/main" val="4150154834"/>
              </p:ext>
            </p:extLst>
          </p:nvPr>
        </p:nvGraphicFramePr>
        <p:xfrm>
          <a:off x="0" y="0"/>
          <a:ext cx="1217912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6" r:id="rId14"/>
    <p:sldLayoutId id="2147483677" r:id="rId15"/>
    <p:sldLayoutId id="2147483679" r:id="rId16"/>
    <p:sldLayoutId id="2147483680" r:id="rId17"/>
    <p:sldLayoutId id="2147483682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3053" cy="447027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702" y="1752600"/>
            <a:ext cx="4607651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11142"/>
            <a:ext cx="1004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ল্টিমিডিয়া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4187823" y="352459"/>
            <a:ext cx="3508377" cy="775951"/>
          </a:xfrm>
          <a:prstGeom prst="wedgeRectCallout">
            <a:avLst>
              <a:gd name="adj1" fmla="val -33581"/>
              <a:gd name="adj2" fmla="val 94967"/>
            </a:avLst>
          </a:prstGeom>
          <a:gradFill flip="none" rotWithShape="1">
            <a:gsLst>
              <a:gs pos="56000">
                <a:schemeClr val="accent4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  <a:gs pos="100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chemeClr val="accent6">
                  <a:lumMod val="20000"/>
                  <a:lumOff val="80000"/>
                </a:schemeClr>
              </a:gs>
              <a:gs pos="92250">
                <a:schemeClr val="accent6">
                  <a:lumMod val="20000"/>
                  <a:lumOff val="80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  <a:gs pos="41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8648" y="3025100"/>
            <a:ext cx="5933019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৪২ ও ৪৭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লেখ।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98" y="429244"/>
            <a:ext cx="1971137" cy="232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3538" y="4124657"/>
            <a:ext cx="902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, ২ , ৩ , ৬ , ৭ , ১৪ , ২১ , ৪২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3538" y="4802109"/>
            <a:ext cx="902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, ৪৭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18795"/>
            <a:ext cx="34562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356894"/>
            <a:ext cx="6788444" cy="1603090"/>
          </a:xfrm>
          <a:prstGeom prst="roundRect">
            <a:avLst>
              <a:gd name="adj" fmla="val 190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1003" y="390323"/>
            <a:ext cx="656322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১২টি আপেল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৮টি কলা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একজন শিক্ষক কতজন শিক্ষার্থীর মধ্যে ফলগুলো সমানভাবে ভাগ করে দিতে পারবেন তা নির্ণয়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823" y="153758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791" y="154224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778" y="154224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81" y="153758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371" y="154224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344" y="194309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660" y="193843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216" y="193499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065" y="193033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944" y="1912856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750" y="113009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70" y="1131407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0" name="TextBox 69"/>
          <p:cNvSpPr txBox="1"/>
          <p:nvPr/>
        </p:nvSpPr>
        <p:spPr>
          <a:xfrm>
            <a:off x="342608" y="2463911"/>
            <a:ext cx="2500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জনকে ১২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346" y="42872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604" y="4295203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62" y="42872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41" y="430769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60" y="385049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55" y="389717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336" y="384183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241" y="384183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22" y="343838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75" y="3454074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242" y="3461993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860" y="339329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48" name="TextBox 47"/>
          <p:cNvSpPr txBox="1"/>
          <p:nvPr/>
        </p:nvSpPr>
        <p:spPr>
          <a:xfrm>
            <a:off x="2292153" y="4708309"/>
            <a:ext cx="251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906" y="399232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006" y="4037954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106" y="404388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756" y="354872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01" y="352332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956" y="3536166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503" y="376372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166" y="412577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266" y="4192303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453" y="377596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8" name="TextBox 77"/>
          <p:cNvSpPr txBox="1"/>
          <p:nvPr/>
        </p:nvSpPr>
        <p:spPr>
          <a:xfrm>
            <a:off x="4354238" y="2795888"/>
            <a:ext cx="2446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676" y="412577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491" y="377596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79" y="375192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83" name="TextBox 82"/>
          <p:cNvSpPr txBox="1"/>
          <p:nvPr/>
        </p:nvSpPr>
        <p:spPr>
          <a:xfrm>
            <a:off x="5927900" y="4704972"/>
            <a:ext cx="2331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জনকে 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62357" y="2797517"/>
            <a:ext cx="230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 জনকে 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177" y="38300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550" y="38300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87" name="TextBox 86"/>
          <p:cNvSpPr txBox="1"/>
          <p:nvPr/>
        </p:nvSpPr>
        <p:spPr>
          <a:xfrm>
            <a:off x="9425874" y="4707887"/>
            <a:ext cx="2537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জনকে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0048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4870C9-A790-4EB1-A8F5-EBBAF6D5D166}"/>
              </a:ext>
            </a:extLst>
          </p:cNvPr>
          <p:cNvSpPr txBox="1"/>
          <p:nvPr/>
        </p:nvSpPr>
        <p:spPr>
          <a:xfrm>
            <a:off x="854498" y="5867400"/>
            <a:ext cx="105987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১২ টি আপেল ১, ২, ৩, ৪, ৬ এবং ১২ জনের মধ্যে সমানভাবে ভাগ করে দেওয়া যাবে।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96913"/>
            <a:ext cx="669808" cy="586081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8458200" y="701323"/>
            <a:ext cx="3422356" cy="1795981"/>
          </a:xfrm>
          <a:prstGeom prst="roundRect">
            <a:avLst>
              <a:gd name="adj" fmla="val 190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C8E2927-61B0-4ABD-879C-E495F403D4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15" y="785022"/>
            <a:ext cx="546885" cy="7434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F95D732-3828-4871-813C-37ED3F33C8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963" y="785022"/>
            <a:ext cx="546885" cy="7434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81885BE-F436-46D7-A8BC-0A1D8F29A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785022"/>
            <a:ext cx="546885" cy="7434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60AAC8-0C62-4515-8D1C-DF860599E4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785022"/>
            <a:ext cx="546885" cy="74342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B45011E-8967-41C8-9880-4C16EC6E4D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1528444"/>
            <a:ext cx="546885" cy="7434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56B08B6-57EF-4F42-AF60-E922C8F28B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1562139"/>
            <a:ext cx="504794" cy="73638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5285392-A792-4AAA-8BDE-C3036B26B0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200" y="1537580"/>
            <a:ext cx="536383" cy="73638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881C1C2-5A1D-4B92-9B32-CE572B0707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952" y="1542242"/>
            <a:ext cx="549007" cy="7363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C8E2927-61B0-4ABD-879C-E495F403D4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39" y="3599978"/>
            <a:ext cx="546885" cy="74342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F95D732-3828-4871-813C-37ED3F33C8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87" y="3599978"/>
            <a:ext cx="546885" cy="74342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B81885BE-F436-46D7-A8BC-0A1D8F29A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43" y="3599978"/>
            <a:ext cx="546885" cy="74342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60AAC8-0C62-4515-8D1C-DF860599E4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401" y="3599978"/>
            <a:ext cx="546885" cy="74342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B45011E-8967-41C8-9880-4C16EC6E4D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490" y="4343400"/>
            <a:ext cx="546885" cy="74342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6B08B6-57EF-4F42-AF60-E922C8F28B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24" y="4377095"/>
            <a:ext cx="504794" cy="73638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5285392-A792-4AAA-8BDE-C3036B26B0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51" y="4377095"/>
            <a:ext cx="536383" cy="73638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881C1C2-5A1D-4B92-9B32-CE572B0707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17" y="4377095"/>
            <a:ext cx="549007" cy="73638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C8E2927-61B0-4ABD-879C-E495F403D4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583" y="3585312"/>
            <a:ext cx="546885" cy="74342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81885BE-F436-46D7-A8BC-0A1D8F29A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987" y="3590035"/>
            <a:ext cx="546885" cy="74342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56B08B6-57EF-4F42-AF60-E922C8F28B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090" y="4350441"/>
            <a:ext cx="504794" cy="73638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881C1C2-5A1D-4B92-9B32-CE572B0707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147" y="4377094"/>
            <a:ext cx="549007" cy="73638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C8E2927-61B0-4ABD-879C-E495F403D4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4" y="3581400"/>
            <a:ext cx="546885" cy="74342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5F95D732-3828-4871-813C-37ED3F33C8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12" y="3581400"/>
            <a:ext cx="546885" cy="74342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81885BE-F436-46D7-A8BC-0A1D8F29A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68" y="3581400"/>
            <a:ext cx="546885" cy="74342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F60AAC8-0C62-4515-8D1C-DF860599E4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026" y="3581400"/>
            <a:ext cx="546885" cy="74342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B45011E-8967-41C8-9880-4C16EC6E4D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115" y="4324822"/>
            <a:ext cx="546885" cy="74342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56B08B6-57EF-4F42-AF60-E922C8F28B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49" y="4358517"/>
            <a:ext cx="504794" cy="73638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5285392-A792-4AAA-8BDE-C3036B26B0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6" y="4358517"/>
            <a:ext cx="536383" cy="73638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881C1C2-5A1D-4B92-9B32-CE572B0707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42" y="4358517"/>
            <a:ext cx="549007" cy="73638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5C8E2927-61B0-4ABD-879C-E495F403D4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11" y="4014459"/>
            <a:ext cx="546885" cy="74342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81885BE-F436-46D7-A8BC-0A1D8F29A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196" y="4014459"/>
            <a:ext cx="546885" cy="743422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266845" y="5065693"/>
            <a:ext cx="2650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জনকে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0364" y="2911467"/>
            <a:ext cx="739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৩ টি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দিলে সমানভাবে দেওয়া যায় না।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432195" y="5065692"/>
            <a:ext cx="251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31863" y="5065692"/>
            <a:ext cx="2331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জনকে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425874" y="5065691"/>
            <a:ext cx="2537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জনকে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A4870C9-A790-4EB1-A8F5-EBBAF6D5D166}"/>
              </a:ext>
            </a:extLst>
          </p:cNvPr>
          <p:cNvSpPr txBox="1"/>
          <p:nvPr/>
        </p:nvSpPr>
        <p:spPr>
          <a:xfrm>
            <a:off x="1295400" y="6029980"/>
            <a:ext cx="98888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১ , ২ , ৪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জনের মধ্যে সমানভাবে ভাগ করে দেওয়া যাবে।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356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68829 0.39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4" y="1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64271 0.399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19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67487 0.2791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1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70898 0.339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16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6668 0.3398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46" y="169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74505 0.404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53" y="20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68568 0.403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84" y="20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80352 0.3495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82" y="174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70105 0.3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17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1966 0.2208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1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625 0.2247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12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63893 0.2208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53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10768 -0.0416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20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4948 -0.04028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201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513 -0.0409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06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25521 -0.0439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219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8698 0.02361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18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4636 0.0136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67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17787 -0.04144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20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14271 -0.0430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2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0964 0.0219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08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4532 0.01204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60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5677 0.01504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74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9271 0.0166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3008 -0.0426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213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6211 -0.03796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98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19726 0.02199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08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1582 0.08588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4282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13086 0.03495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73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09778 0.02963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5495 -3.7037E-6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1237 -0.00973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48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094 -0.00162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93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776 0.00023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8698 0.0048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23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1328 -0.0460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2315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7122 0.00834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19948 -0.00116 " pathEditMode="relative" rAng="0" ptsTypes="AA">
                                      <p:cBhvr>
                                        <p:cTn id="2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69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5182 -0.00116 " pathEditMode="relative" rAng="0" ptsTypes="AA">
                                      <p:cBhvr>
                                        <p:cTn id="2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-0.81705 0.41019 " pathEditMode="relative" rAng="0" ptsTypes="AA">
                                      <p:cBhvr>
                                        <p:cTn id="5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59" y="20509"/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77556E-17 L -0.81615 0.40694 " pathEditMode="relative" rAng="0" ptsTypes="AA">
                                      <p:cBhvr>
                                        <p:cTn id="5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7" y="20347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-0.81784 0.41019 " pathEditMode="relative" rAng="0" ptsTypes="AA">
                                      <p:cBhvr>
                                        <p:cTn id="5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8" y="20509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-0.81172 0.40694 " pathEditMode="relative" rAng="0" ptsTypes="AA">
                                      <p:cBhvr>
                                        <p:cTn id="5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86" y="20347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81446 0.40556 " pathEditMode="relative" rAng="0" ptsTypes="AA">
                                      <p:cBhvr>
                                        <p:cTn id="5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29" y="20278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81901 0.41088 " pathEditMode="relative" rAng="0" ptsTypes="AA">
                                      <p:cBhvr>
                                        <p:cTn id="5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1" y="20532"/>
                                    </p:animMotion>
                                  </p:childTnLst>
                                </p:cTn>
                              </p:par>
                              <p:par>
                                <p:cTn id="5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83047 0.40903 " pathEditMode="relative" rAng="0" ptsTypes="AA">
                                      <p:cBhvr>
                                        <p:cTn id="5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23" y="20440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83385 0.4007 " pathEditMode="relative" rAng="0" ptsTypes="AA">
                                      <p:cBhvr>
                                        <p:cTn id="5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93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500"/>
                            </p:stCondLst>
                            <p:childTnLst>
                              <p:par>
                                <p:cTn id="56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5143 -0.22732 " pathEditMode="relative" rAng="0" ptsTypes="AA">
                                      <p:cBhvr>
                                        <p:cTn id="5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11366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17825 -0.22986 " pathEditMode="relative" rAng="0" ptsTypes="AA">
                                      <p:cBhvr>
                                        <p:cTn id="5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11505"/>
                                    </p:animMotion>
                                  </p:childTnLst>
                                </p:cTn>
                              </p:par>
                              <p:par>
                                <p:cTn id="5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23424 -0.22431 " pathEditMode="relative" rAng="0" ptsTypes="AA">
                                      <p:cBhvr>
                                        <p:cTn id="5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11227"/>
                                    </p:animMotion>
                                  </p:childTnLst>
                                </p:cTn>
                              </p:par>
                              <p:par>
                                <p:cTn id="5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30039 -0.22431 " pathEditMode="relative" rAng="0" ptsTypes="AA">
                                      <p:cBhvr>
                                        <p:cTn id="56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1227"/>
                                    </p:animMotion>
                                  </p:childTnLst>
                                </p:cTn>
                              </p:par>
                              <p:par>
                                <p:cTn id="5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33516 -0.33935 " pathEditMode="relative" rAng="0" ptsTypes="AA">
                                      <p:cBhvr>
                                        <p:cTn id="5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16968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5768 -0.33704 " pathEditMode="relative" rAng="0" ptsTypes="AA">
                                      <p:cBhvr>
                                        <p:cTn id="5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16852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2747 -0.33704 " pathEditMode="relative" rAng="0" ptsTypes="AA">
                                      <p:cBhvr>
                                        <p:cTn id="5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16852"/>
                                    </p:animMotion>
                                  </p:childTnLst>
                                </p:cTn>
                              </p:par>
                              <p:par>
                                <p:cTn id="5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19 -0.34259 " pathEditMode="relative" rAng="0" ptsTypes="AA">
                                      <p:cBhvr>
                                        <p:cTn id="5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9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500"/>
                            </p:stCondLst>
                            <p:childTnLst>
                              <p:par>
                                <p:cTn id="6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7292 0.00509 " pathEditMode="relative" rAng="0" ptsTypes="AA">
                                      <p:cBhvr>
                                        <p:cTn id="6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255"/>
                                    </p:animMotion>
                                  </p:childTnLst>
                                </p:cTn>
                              </p:par>
                              <p:par>
                                <p:cTn id="6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24479 0.00509 " pathEditMode="relative" rAng="0" ptsTypes="AA">
                                      <p:cBhvr>
                                        <p:cTn id="6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255"/>
                                    </p:animMotion>
                                  </p:childTnLst>
                                </p:cTn>
                              </p:par>
                              <p:par>
                                <p:cTn id="6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27708 0.00509 " pathEditMode="relative" rAng="0" ptsTypes="AA">
                                      <p:cBhvr>
                                        <p:cTn id="6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55"/>
                                    </p:animMotion>
                                  </p:childTnLst>
                                </p:cTn>
                              </p:par>
                              <p:par>
                                <p:cTn id="6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24661 0.00509 " pathEditMode="relative" rAng="0" ptsTypes="AA">
                                      <p:cBhvr>
                                        <p:cTn id="6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55"/>
                                    </p:animMotion>
                                  </p:childTnLst>
                                </p:cTn>
                              </p:par>
                              <p:par>
                                <p:cTn id="6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528 L 0.2474 0.01528 " pathEditMode="relative" rAng="0" ptsTypes="AA">
                                      <p:cBhvr>
                                        <p:cTn id="6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2199 L 0.27214 0.01065 " pathEditMode="relative" rAng="0" ptsTypes="AA">
                                      <p:cBhvr>
                                        <p:cTn id="6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579"/>
                                    </p:animMotion>
                                  </p:childTnLst>
                                </p:cTn>
                              </p:par>
                              <p:par>
                                <p:cTn id="6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1088 L 0.25 0.01088 " pathEditMode="relative" rAng="0" ptsTypes="AA">
                                      <p:cBhvr>
                                        <p:cTn id="6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7917 0.00903 " pathEditMode="relative" rAng="0" ptsTypes="AA">
                                      <p:cBhvr>
                                        <p:cTn id="6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500"/>
                            </p:stCondLst>
                            <p:childTnLst>
                              <p:par>
                                <p:cTn id="6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4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"/>
                            </p:stCondLst>
                            <p:childTnLst>
                              <p:par>
                                <p:cTn id="6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463 L 0.25507 0.06134 " pathEditMode="relative" rAng="0" ptsTypes="AA">
                                      <p:cBhvr>
                                        <p:cTn id="6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2824"/>
                                    </p:animMotion>
                                  </p:childTnLst>
                                </p:cTn>
                              </p:par>
                              <p:par>
                                <p:cTn id="6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1.85185E-6 L 0.24869 -0.05232 " pathEditMode="relative" rAng="0" ptsTypes="AA">
                                      <p:cBhvr>
                                        <p:cTn id="6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2616"/>
                                    </p:animMotion>
                                  </p:childTnLst>
                                </p:cTn>
                              </p:par>
                              <p:par>
                                <p:cTn id="6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3.7037E-6 L 0.2612 0.0581 " pathEditMode="relative" rAng="0" ptsTypes="AA">
                                      <p:cBhvr>
                                        <p:cTn id="6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4" y="2894"/>
                                    </p:animMotion>
                                  </p:childTnLst>
                                </p:cTn>
                              </p:par>
                              <p:par>
                                <p:cTn id="6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2.96296E-6 L 0.26106 -0.0537 " pathEditMode="relative" rAng="0" ptsTypes="AA">
                                      <p:cBhvr>
                                        <p:cTn id="6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9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500"/>
                            </p:stCondLst>
                            <p:childTnLst>
                              <p:par>
                                <p:cTn id="6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30313 -0.00532 " pathEditMode="relative" rAng="0" ptsTypes="AA">
                                      <p:cBhvr>
                                        <p:cTn id="6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278"/>
                                    </p:animMotion>
                                  </p:childTnLst>
                                </p:cTn>
                              </p:par>
                              <p:par>
                                <p:cTn id="6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4831 -0.00532 " pathEditMode="relative" rAng="0" ptsTypes="AA">
                                      <p:cBhvr>
                                        <p:cTn id="6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0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48" grpId="0"/>
      <p:bldP spid="48" grpId="1"/>
      <p:bldP spid="78" grpId="0"/>
      <p:bldP spid="78" grpId="1"/>
      <p:bldP spid="83" grpId="0"/>
      <p:bldP spid="83" grpId="1"/>
      <p:bldP spid="84" grpId="0"/>
      <p:bldP spid="84" grpId="1"/>
      <p:bldP spid="87" grpId="0"/>
      <p:bldP spid="87" grpId="1"/>
      <p:bldP spid="50" grpId="0"/>
      <p:bldP spid="50" grpId="1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698BDF8D-A4C1-470D-8A84-4C2A462C484D}"/>
              </a:ext>
            </a:extLst>
          </p:cNvPr>
          <p:cNvSpPr txBox="1"/>
          <p:nvPr/>
        </p:nvSpPr>
        <p:spPr>
          <a:xfrm>
            <a:off x="684397" y="1042482"/>
            <a:ext cx="10987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খালি ঘরগুলো পূরণ করি এবং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 সংখ্যা বের করি যা দ্বারা আপেল ও কলার সংখ্যাকে ভাগ করা যায়।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D228D1D9-DC56-493B-8B4B-5397929D7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33421"/>
              </p:ext>
            </p:extLst>
          </p:nvPr>
        </p:nvGraphicFramePr>
        <p:xfrm>
          <a:off x="381002" y="2428845"/>
          <a:ext cx="11429997" cy="191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1967">
                  <a:extLst>
                    <a:ext uri="{9D8B030D-6E8A-4147-A177-3AD203B41FA5}">
                      <a16:colId xmlns:a16="http://schemas.microsoft.com/office/drawing/2014/main" val="2333216640"/>
                    </a:ext>
                  </a:extLst>
                </a:gridCol>
                <a:gridCol w="980822">
                  <a:extLst>
                    <a:ext uri="{9D8B030D-6E8A-4147-A177-3AD203B41FA5}">
                      <a16:colId xmlns:a16="http://schemas.microsoft.com/office/drawing/2014/main" val="2329019148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04074993"/>
                    </a:ext>
                  </a:extLst>
                </a:gridCol>
                <a:gridCol w="974652">
                  <a:extLst>
                    <a:ext uri="{9D8B030D-6E8A-4147-A177-3AD203B41FA5}">
                      <a16:colId xmlns:a16="http://schemas.microsoft.com/office/drawing/2014/main" val="908090712"/>
                    </a:ext>
                  </a:extLst>
                </a:gridCol>
                <a:gridCol w="620231">
                  <a:extLst>
                    <a:ext uri="{9D8B030D-6E8A-4147-A177-3AD203B41FA5}">
                      <a16:colId xmlns:a16="http://schemas.microsoft.com/office/drawing/2014/main" val="3331839520"/>
                    </a:ext>
                  </a:extLst>
                </a:gridCol>
                <a:gridCol w="620231">
                  <a:extLst>
                    <a:ext uri="{9D8B030D-6E8A-4147-A177-3AD203B41FA5}">
                      <a16:colId xmlns:a16="http://schemas.microsoft.com/office/drawing/2014/main" val="1131688514"/>
                    </a:ext>
                  </a:extLst>
                </a:gridCol>
                <a:gridCol w="620231">
                  <a:extLst>
                    <a:ext uri="{9D8B030D-6E8A-4147-A177-3AD203B41FA5}">
                      <a16:colId xmlns:a16="http://schemas.microsoft.com/office/drawing/2014/main" val="3005011216"/>
                    </a:ext>
                  </a:extLst>
                </a:gridCol>
                <a:gridCol w="620231">
                  <a:extLst>
                    <a:ext uri="{9D8B030D-6E8A-4147-A177-3AD203B41FA5}">
                      <a16:colId xmlns:a16="http://schemas.microsoft.com/office/drawing/2014/main" val="3074563887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448675049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2707521937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57685702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2624550737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454532550"/>
                    </a:ext>
                  </a:extLst>
                </a:gridCol>
              </a:tblGrid>
              <a:tr h="56772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 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60521"/>
                  </a:ext>
                </a:extLst>
              </a:tr>
              <a:tr h="666121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আপেলের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57723"/>
                  </a:ext>
                </a:extLst>
              </a:tr>
              <a:tr h="666121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কলার সংখ্যা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80022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A4F95BFE-9F01-484E-9FE4-75D8B1EAA9EE}"/>
              </a:ext>
            </a:extLst>
          </p:cNvPr>
          <p:cNvSpPr txBox="1"/>
          <p:nvPr/>
        </p:nvSpPr>
        <p:spPr>
          <a:xfrm>
            <a:off x="3048000" y="3000434"/>
            <a:ext cx="96288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CC2CDB-FF2A-46F7-B194-B49475B51093}"/>
              </a:ext>
            </a:extLst>
          </p:cNvPr>
          <p:cNvSpPr txBox="1"/>
          <p:nvPr/>
        </p:nvSpPr>
        <p:spPr>
          <a:xfrm>
            <a:off x="4010889" y="3012349"/>
            <a:ext cx="9005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55E297-1651-4E8A-A3E9-9B8D3567C2D1}"/>
              </a:ext>
            </a:extLst>
          </p:cNvPr>
          <p:cNvSpPr txBox="1"/>
          <p:nvPr/>
        </p:nvSpPr>
        <p:spPr>
          <a:xfrm>
            <a:off x="4911434" y="3020965"/>
            <a:ext cx="9261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3151896" y="3700637"/>
            <a:ext cx="8589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4040660" y="3681525"/>
            <a:ext cx="85898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4899642" y="3690141"/>
            <a:ext cx="89155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9031752" y="3676712"/>
            <a:ext cx="9816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10043131" y="3690140"/>
            <a:ext cx="8589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10902111" y="3666216"/>
            <a:ext cx="9088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2395CE-DA35-47BC-888A-55A030AF5CE2}"/>
              </a:ext>
            </a:extLst>
          </p:cNvPr>
          <p:cNvSpPr txBox="1"/>
          <p:nvPr/>
        </p:nvSpPr>
        <p:spPr>
          <a:xfrm>
            <a:off x="355690" y="4526241"/>
            <a:ext cx="1175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২, ৪ দ্বারা ৮ এবং ১২ কে ভাগ করা যায়। ১, ২ এবং ৪ হলো ৮ ও ১২ এর সাধারণ গুণনীয়ক।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B71BF0-A345-4A84-97D4-2240F4B4D34F}"/>
              </a:ext>
            </a:extLst>
          </p:cNvPr>
          <p:cNvSpPr txBox="1"/>
          <p:nvPr/>
        </p:nvSpPr>
        <p:spPr>
          <a:xfrm>
            <a:off x="355690" y="5111016"/>
            <a:ext cx="717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গুণনীয়কের মধ্যে সবচেয়ে বড় সংখ্যাটি হলো ৪।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682205-EEDA-453C-9040-F360ECF671C7}"/>
              </a:ext>
            </a:extLst>
          </p:cNvPr>
          <p:cNvSpPr txBox="1"/>
          <p:nvPr/>
        </p:nvSpPr>
        <p:spPr>
          <a:xfrm>
            <a:off x="355690" y="5669037"/>
            <a:ext cx="469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৮ এবং ১২ এর গসাগু হল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6746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C02453-91E4-46D6-BC85-C02AB596103E}"/>
              </a:ext>
            </a:extLst>
          </p:cNvPr>
          <p:cNvSpPr/>
          <p:nvPr/>
        </p:nvSpPr>
        <p:spPr>
          <a:xfrm>
            <a:off x="5368877" y="2404650"/>
            <a:ext cx="1368046" cy="1994136"/>
          </a:xfrm>
          <a:custGeom>
            <a:avLst/>
            <a:gdLst>
              <a:gd name="connsiteX0" fmla="*/ 684023 w 1368046"/>
              <a:gd name="connsiteY0" fmla="*/ 0 h 1994136"/>
              <a:gd name="connsiteX1" fmla="*/ 754526 w 1368046"/>
              <a:gd name="connsiteY1" fmla="*/ 38833 h 1994136"/>
              <a:gd name="connsiteX2" fmla="*/ 1368046 w 1368046"/>
              <a:gd name="connsiteY2" fmla="*/ 997068 h 1994136"/>
              <a:gd name="connsiteX3" fmla="*/ 754526 w 1368046"/>
              <a:gd name="connsiteY3" fmla="*/ 1955303 h 1994136"/>
              <a:gd name="connsiteX4" fmla="*/ 684023 w 1368046"/>
              <a:gd name="connsiteY4" fmla="*/ 1994136 h 1994136"/>
              <a:gd name="connsiteX5" fmla="*/ 613520 w 1368046"/>
              <a:gd name="connsiteY5" fmla="*/ 1955303 h 1994136"/>
              <a:gd name="connsiteX6" fmla="*/ 0 w 1368046"/>
              <a:gd name="connsiteY6" fmla="*/ 997068 h 1994136"/>
              <a:gd name="connsiteX7" fmla="*/ 613520 w 1368046"/>
              <a:gd name="connsiteY7" fmla="*/ 38833 h 1994136"/>
              <a:gd name="connsiteX8" fmla="*/ 684023 w 1368046"/>
              <a:gd name="connsiteY8" fmla="*/ 0 h 19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046" h="1994136">
                <a:moveTo>
                  <a:pt x="684023" y="0"/>
                </a:moveTo>
                <a:lnTo>
                  <a:pt x="754526" y="38833"/>
                </a:lnTo>
                <a:cubicBezTo>
                  <a:pt x="1129218" y="266598"/>
                  <a:pt x="1368046" y="611290"/>
                  <a:pt x="1368046" y="997068"/>
                </a:cubicBezTo>
                <a:cubicBezTo>
                  <a:pt x="1368046" y="1382846"/>
                  <a:pt x="1129218" y="1727538"/>
                  <a:pt x="754526" y="1955303"/>
                </a:cubicBezTo>
                <a:lnTo>
                  <a:pt x="684023" y="1994136"/>
                </a:lnTo>
                <a:lnTo>
                  <a:pt x="613520" y="1955303"/>
                </a:lnTo>
                <a:cubicBezTo>
                  <a:pt x="238828" y="1727538"/>
                  <a:pt x="0" y="1382846"/>
                  <a:pt x="0" y="997068"/>
                </a:cubicBezTo>
                <a:cubicBezTo>
                  <a:pt x="0" y="611290"/>
                  <a:pt x="238828" y="266598"/>
                  <a:pt x="613520" y="38833"/>
                </a:cubicBezTo>
                <a:lnTo>
                  <a:pt x="6840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8A05F1C-9DF2-4B09-9CAB-F892555627EB}"/>
              </a:ext>
            </a:extLst>
          </p:cNvPr>
          <p:cNvSpPr/>
          <p:nvPr/>
        </p:nvSpPr>
        <p:spPr>
          <a:xfrm>
            <a:off x="3365074" y="2159915"/>
            <a:ext cx="2687827" cy="2483604"/>
          </a:xfrm>
          <a:custGeom>
            <a:avLst/>
            <a:gdLst>
              <a:gd name="connsiteX0" fmla="*/ 1685925 w 2687827"/>
              <a:gd name="connsiteY0" fmla="*/ 0 h 2483604"/>
              <a:gd name="connsiteX1" fmla="*/ 2628542 w 2687827"/>
              <a:gd name="connsiteY1" fmla="*/ 212080 h 2483604"/>
              <a:gd name="connsiteX2" fmla="*/ 2687827 w 2687827"/>
              <a:gd name="connsiteY2" fmla="*/ 244734 h 2483604"/>
              <a:gd name="connsiteX3" fmla="*/ 2617324 w 2687827"/>
              <a:gd name="connsiteY3" fmla="*/ 283567 h 2483604"/>
              <a:gd name="connsiteX4" fmla="*/ 2003804 w 2687827"/>
              <a:gd name="connsiteY4" fmla="*/ 1241802 h 2483604"/>
              <a:gd name="connsiteX5" fmla="*/ 2617324 w 2687827"/>
              <a:gd name="connsiteY5" fmla="*/ 2200037 h 2483604"/>
              <a:gd name="connsiteX6" fmla="*/ 2687827 w 2687827"/>
              <a:gd name="connsiteY6" fmla="*/ 2238870 h 2483604"/>
              <a:gd name="connsiteX7" fmla="*/ 2628542 w 2687827"/>
              <a:gd name="connsiteY7" fmla="*/ 2271524 h 2483604"/>
              <a:gd name="connsiteX8" fmla="*/ 1685925 w 2687827"/>
              <a:gd name="connsiteY8" fmla="*/ 2483604 h 2483604"/>
              <a:gd name="connsiteX9" fmla="*/ 0 w 2687827"/>
              <a:gd name="connsiteY9" fmla="*/ 1241802 h 2483604"/>
              <a:gd name="connsiteX10" fmla="*/ 1685925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685925" y="0"/>
                </a:moveTo>
                <a:cubicBezTo>
                  <a:pt x="2035092" y="0"/>
                  <a:pt x="2359467" y="78184"/>
                  <a:pt x="2628542" y="212080"/>
                </a:cubicBezTo>
                <a:lnTo>
                  <a:pt x="2687827" y="244734"/>
                </a:lnTo>
                <a:lnTo>
                  <a:pt x="2617324" y="283567"/>
                </a:lnTo>
                <a:cubicBezTo>
                  <a:pt x="2242632" y="511332"/>
                  <a:pt x="2003804" y="856024"/>
                  <a:pt x="2003804" y="1241802"/>
                </a:cubicBezTo>
                <a:cubicBezTo>
                  <a:pt x="2003804" y="1627580"/>
                  <a:pt x="2242632" y="1972272"/>
                  <a:pt x="2617324" y="2200037"/>
                </a:cubicBezTo>
                <a:lnTo>
                  <a:pt x="2687827" y="2238870"/>
                </a:lnTo>
                <a:lnTo>
                  <a:pt x="2628542" y="2271524"/>
                </a:lnTo>
                <a:cubicBezTo>
                  <a:pt x="2359467" y="2405420"/>
                  <a:pt x="2035092" y="2483604"/>
                  <a:pt x="1685925" y="2483604"/>
                </a:cubicBezTo>
                <a:cubicBezTo>
                  <a:pt x="754814" y="2483604"/>
                  <a:pt x="0" y="1927630"/>
                  <a:pt x="0" y="1241802"/>
                </a:cubicBezTo>
                <a:cubicBezTo>
                  <a:pt x="0" y="555974"/>
                  <a:pt x="754814" y="0"/>
                  <a:pt x="168592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FF4CC4-A22E-4C76-8A95-24921CDD7606}"/>
              </a:ext>
            </a:extLst>
          </p:cNvPr>
          <p:cNvSpPr/>
          <p:nvPr/>
        </p:nvSpPr>
        <p:spPr>
          <a:xfrm>
            <a:off x="6052901" y="2159915"/>
            <a:ext cx="2687827" cy="2483604"/>
          </a:xfrm>
          <a:custGeom>
            <a:avLst/>
            <a:gdLst>
              <a:gd name="connsiteX0" fmla="*/ 1001902 w 2687827"/>
              <a:gd name="connsiteY0" fmla="*/ 0 h 2483604"/>
              <a:gd name="connsiteX1" fmla="*/ 2687827 w 2687827"/>
              <a:gd name="connsiteY1" fmla="*/ 1241802 h 2483604"/>
              <a:gd name="connsiteX2" fmla="*/ 1001902 w 2687827"/>
              <a:gd name="connsiteY2" fmla="*/ 2483604 h 2483604"/>
              <a:gd name="connsiteX3" fmla="*/ 59285 w 2687827"/>
              <a:gd name="connsiteY3" fmla="*/ 2271524 h 2483604"/>
              <a:gd name="connsiteX4" fmla="*/ 0 w 2687827"/>
              <a:gd name="connsiteY4" fmla="*/ 2238870 h 2483604"/>
              <a:gd name="connsiteX5" fmla="*/ 70503 w 2687827"/>
              <a:gd name="connsiteY5" fmla="*/ 2200037 h 2483604"/>
              <a:gd name="connsiteX6" fmla="*/ 684023 w 2687827"/>
              <a:gd name="connsiteY6" fmla="*/ 1241802 h 2483604"/>
              <a:gd name="connsiteX7" fmla="*/ 70503 w 2687827"/>
              <a:gd name="connsiteY7" fmla="*/ 283567 h 2483604"/>
              <a:gd name="connsiteX8" fmla="*/ 0 w 2687827"/>
              <a:gd name="connsiteY8" fmla="*/ 244734 h 2483604"/>
              <a:gd name="connsiteX9" fmla="*/ 59285 w 2687827"/>
              <a:gd name="connsiteY9" fmla="*/ 212080 h 2483604"/>
              <a:gd name="connsiteX10" fmla="*/ 1001902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001902" y="0"/>
                </a:moveTo>
                <a:cubicBezTo>
                  <a:pt x="1933013" y="0"/>
                  <a:pt x="2687827" y="555974"/>
                  <a:pt x="2687827" y="1241802"/>
                </a:cubicBezTo>
                <a:cubicBezTo>
                  <a:pt x="2687827" y="1927630"/>
                  <a:pt x="1933013" y="2483604"/>
                  <a:pt x="1001902" y="2483604"/>
                </a:cubicBezTo>
                <a:cubicBezTo>
                  <a:pt x="652736" y="2483604"/>
                  <a:pt x="328361" y="2405420"/>
                  <a:pt x="59285" y="2271524"/>
                </a:cubicBezTo>
                <a:lnTo>
                  <a:pt x="0" y="2238870"/>
                </a:lnTo>
                <a:lnTo>
                  <a:pt x="70503" y="2200037"/>
                </a:lnTo>
                <a:cubicBezTo>
                  <a:pt x="445195" y="1972272"/>
                  <a:pt x="684023" y="1627580"/>
                  <a:pt x="684023" y="1241802"/>
                </a:cubicBezTo>
                <a:cubicBezTo>
                  <a:pt x="684023" y="856024"/>
                  <a:pt x="445195" y="511332"/>
                  <a:pt x="70503" y="283567"/>
                </a:cubicBezTo>
                <a:lnTo>
                  <a:pt x="0" y="244734"/>
                </a:lnTo>
                <a:lnTo>
                  <a:pt x="59285" y="212080"/>
                </a:lnTo>
                <a:cubicBezTo>
                  <a:pt x="328361" y="78184"/>
                  <a:pt x="652736" y="0"/>
                  <a:pt x="1001902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E7E6BE-8B2C-4FC1-AAE6-CB9FC0E3AA86}"/>
              </a:ext>
            </a:extLst>
          </p:cNvPr>
          <p:cNvSpPr/>
          <p:nvPr/>
        </p:nvSpPr>
        <p:spPr>
          <a:xfrm>
            <a:off x="694706" y="761999"/>
            <a:ext cx="2785386" cy="14677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A82D47-1D2F-4FA2-9F48-D1E22CBEE604}"/>
              </a:ext>
            </a:extLst>
          </p:cNvPr>
          <p:cNvSpPr/>
          <p:nvPr/>
        </p:nvSpPr>
        <p:spPr>
          <a:xfrm>
            <a:off x="8838287" y="761999"/>
            <a:ext cx="2667914" cy="13979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45D80-B652-46FA-A508-284A5BAFE8EF}"/>
              </a:ext>
            </a:extLst>
          </p:cNvPr>
          <p:cNvSpPr txBox="1"/>
          <p:nvPr/>
        </p:nvSpPr>
        <p:spPr>
          <a:xfrm>
            <a:off x="713822" y="2522822"/>
            <a:ext cx="250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799F8-B9C3-437F-BB20-FAB7C7981525}"/>
              </a:ext>
            </a:extLst>
          </p:cNvPr>
          <p:cNvSpPr txBox="1"/>
          <p:nvPr/>
        </p:nvSpPr>
        <p:spPr>
          <a:xfrm>
            <a:off x="9424750" y="2456145"/>
            <a:ext cx="241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8BD56-3317-4815-B398-F975FB5F5573}"/>
              </a:ext>
            </a:extLst>
          </p:cNvPr>
          <p:cNvSpPr txBox="1"/>
          <p:nvPr/>
        </p:nvSpPr>
        <p:spPr>
          <a:xfrm>
            <a:off x="3480092" y="1837313"/>
            <a:ext cx="24732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60AF-13DD-4CE2-BA5F-D6C5E8ED555F}"/>
              </a:ext>
            </a:extLst>
          </p:cNvPr>
          <p:cNvSpPr txBox="1"/>
          <p:nvPr/>
        </p:nvSpPr>
        <p:spPr>
          <a:xfrm>
            <a:off x="6378452" y="1851168"/>
            <a:ext cx="246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BCDE1F-0130-4680-AC9B-05B70856DF7D}"/>
              </a:ext>
            </a:extLst>
          </p:cNvPr>
          <p:cNvSpPr txBox="1"/>
          <p:nvPr/>
        </p:nvSpPr>
        <p:spPr>
          <a:xfrm>
            <a:off x="1297270" y="5164805"/>
            <a:ext cx="959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আমরা দেখতে </a:t>
            </a:r>
            <a:r>
              <a:rPr lang="bn-BD" sz="3200" dirty="0" smtClean="0"/>
              <a:t>পাচ্ছি যে , </a:t>
            </a:r>
            <a:r>
              <a:rPr lang="bn-BD" sz="3200" dirty="0"/>
              <a:t>১২ এবং ৮ এর সাধারণ </a:t>
            </a:r>
            <a:r>
              <a:rPr lang="bn-BD" sz="3200" dirty="0" smtClean="0"/>
              <a:t>গুণনীয়ক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 </a:t>
            </a:r>
            <a:r>
              <a:rPr lang="bn-BD" sz="3200" dirty="0" smtClean="0"/>
              <a:t> ১ , ২ , </a:t>
            </a:r>
            <a:r>
              <a:rPr lang="bn-BD" sz="3200" dirty="0"/>
              <a:t>৪।</a:t>
            </a:r>
            <a:endParaRPr lang="en-US" sz="3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024270-00C0-4565-BDB1-BA62107682B5}"/>
              </a:ext>
            </a:extLst>
          </p:cNvPr>
          <p:cNvSpPr txBox="1"/>
          <p:nvPr/>
        </p:nvSpPr>
        <p:spPr>
          <a:xfrm>
            <a:off x="413189" y="5164805"/>
            <a:ext cx="11367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সাধারণ গুণনীয়কের মধ্যে সবচেয়ে বড় সংখ্যাকে “গরিষ্ঠ সাধারণ গুণনীয়ক” বা গসাগু বলে। </a:t>
            </a:r>
            <a:r>
              <a:rPr lang="bn-BD" sz="3200" dirty="0">
                <a:highlight>
                  <a:srgbClr val="FFFF00"/>
                </a:highlight>
              </a:rPr>
              <a:t>১২ এবং ৮ এর গসাগু হলো ৪।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649B48-A39D-4AB6-BDA8-889B41425989}"/>
              </a:ext>
            </a:extLst>
          </p:cNvPr>
          <p:cNvSpPr txBox="1"/>
          <p:nvPr/>
        </p:nvSpPr>
        <p:spPr>
          <a:xfrm>
            <a:off x="956049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FC8CC4-D62E-46BE-A0B7-496098BEE2D2}"/>
              </a:ext>
            </a:extLst>
          </p:cNvPr>
          <p:cNvSpPr txBox="1"/>
          <p:nvPr/>
        </p:nvSpPr>
        <p:spPr>
          <a:xfrm>
            <a:off x="1631354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4CDC45-D458-4C3D-A42D-4E0077FBAEAD}"/>
              </a:ext>
            </a:extLst>
          </p:cNvPr>
          <p:cNvSpPr txBox="1"/>
          <p:nvPr/>
        </p:nvSpPr>
        <p:spPr>
          <a:xfrm>
            <a:off x="2637615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6CBC30-EE0A-4D97-BA68-CD3BC61FDD37}"/>
              </a:ext>
            </a:extLst>
          </p:cNvPr>
          <p:cNvSpPr txBox="1"/>
          <p:nvPr/>
        </p:nvSpPr>
        <p:spPr>
          <a:xfrm>
            <a:off x="2119436" y="88457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9E3C91-C7DE-4DE8-9223-20E0E59001E2}"/>
              </a:ext>
            </a:extLst>
          </p:cNvPr>
          <p:cNvSpPr txBox="1"/>
          <p:nvPr/>
        </p:nvSpPr>
        <p:spPr>
          <a:xfrm>
            <a:off x="1465750" y="1489020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B28CD-5029-458F-A36E-70B73450E387}"/>
              </a:ext>
            </a:extLst>
          </p:cNvPr>
          <p:cNvSpPr txBox="1"/>
          <p:nvPr/>
        </p:nvSpPr>
        <p:spPr>
          <a:xfrm>
            <a:off x="2229812" y="1498753"/>
            <a:ext cx="5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BF5519-B531-4D23-8AD7-01C3A824CAC8}"/>
              </a:ext>
            </a:extLst>
          </p:cNvPr>
          <p:cNvSpPr txBox="1"/>
          <p:nvPr/>
        </p:nvSpPr>
        <p:spPr>
          <a:xfrm>
            <a:off x="956842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4AD042-C829-45AD-9BA1-E0EAA9465753}"/>
              </a:ext>
            </a:extLst>
          </p:cNvPr>
          <p:cNvSpPr txBox="1"/>
          <p:nvPr/>
        </p:nvSpPr>
        <p:spPr>
          <a:xfrm>
            <a:off x="1632147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2FBBCF-FD8A-447D-8C07-59276CC9E7C1}"/>
              </a:ext>
            </a:extLst>
          </p:cNvPr>
          <p:cNvSpPr txBox="1"/>
          <p:nvPr/>
        </p:nvSpPr>
        <p:spPr>
          <a:xfrm>
            <a:off x="2638408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B5D5CF-54C3-4E01-9C62-BC8A4D3291F4}"/>
              </a:ext>
            </a:extLst>
          </p:cNvPr>
          <p:cNvSpPr txBox="1"/>
          <p:nvPr/>
        </p:nvSpPr>
        <p:spPr>
          <a:xfrm>
            <a:off x="2120229" y="888548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7AFA04-31F0-432D-B234-11CF71FD6764}"/>
              </a:ext>
            </a:extLst>
          </p:cNvPr>
          <p:cNvSpPr txBox="1"/>
          <p:nvPr/>
        </p:nvSpPr>
        <p:spPr>
          <a:xfrm>
            <a:off x="1466543" y="149298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ED6F8E-8DC3-4C79-8A80-88098F01A5A1}"/>
              </a:ext>
            </a:extLst>
          </p:cNvPr>
          <p:cNvSpPr txBox="1"/>
          <p:nvPr/>
        </p:nvSpPr>
        <p:spPr>
          <a:xfrm>
            <a:off x="2230605" y="1502722"/>
            <a:ext cx="5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7CA93A-5428-447C-9369-F807E8F37674}"/>
              </a:ext>
            </a:extLst>
          </p:cNvPr>
          <p:cNvSpPr txBox="1"/>
          <p:nvPr/>
        </p:nvSpPr>
        <p:spPr>
          <a:xfrm>
            <a:off x="9068226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941329-939D-4522-AB09-5225FF7C06FB}"/>
              </a:ext>
            </a:extLst>
          </p:cNvPr>
          <p:cNvSpPr txBox="1"/>
          <p:nvPr/>
        </p:nvSpPr>
        <p:spPr>
          <a:xfrm>
            <a:off x="9883013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811EA1-9070-41EF-B8EA-FAA2D1C29032}"/>
              </a:ext>
            </a:extLst>
          </p:cNvPr>
          <p:cNvSpPr txBox="1"/>
          <p:nvPr/>
        </p:nvSpPr>
        <p:spPr>
          <a:xfrm>
            <a:off x="10749792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2166BF-1DC7-4B2C-8D17-9C7E29B55A49}"/>
              </a:ext>
            </a:extLst>
          </p:cNvPr>
          <p:cNvSpPr txBox="1"/>
          <p:nvPr/>
        </p:nvSpPr>
        <p:spPr>
          <a:xfrm>
            <a:off x="10025631" y="1644976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8A74A6-7B9F-4553-AA9B-CCC5FEBBE733}"/>
              </a:ext>
            </a:extLst>
          </p:cNvPr>
          <p:cNvSpPr txBox="1"/>
          <p:nvPr/>
        </p:nvSpPr>
        <p:spPr>
          <a:xfrm>
            <a:off x="9068226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15E235-55F9-4DCE-B939-A2FB88B1CCFC}"/>
              </a:ext>
            </a:extLst>
          </p:cNvPr>
          <p:cNvSpPr txBox="1"/>
          <p:nvPr/>
        </p:nvSpPr>
        <p:spPr>
          <a:xfrm>
            <a:off x="9883013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903100-0C35-4410-8655-81787DADF75C}"/>
              </a:ext>
            </a:extLst>
          </p:cNvPr>
          <p:cNvSpPr txBox="1"/>
          <p:nvPr/>
        </p:nvSpPr>
        <p:spPr>
          <a:xfrm>
            <a:off x="10749792" y="965839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C05BF8-21A4-4244-ACFB-4C1ADA94BE3E}"/>
              </a:ext>
            </a:extLst>
          </p:cNvPr>
          <p:cNvSpPr txBox="1"/>
          <p:nvPr/>
        </p:nvSpPr>
        <p:spPr>
          <a:xfrm>
            <a:off x="10025631" y="1644976"/>
            <a:ext cx="40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223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6979 0.234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1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33671 0.3217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16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0781 0.39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199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1302 0.2226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39466 0.245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122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33932 0.3324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166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7917 0.2525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6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25677 0.4094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20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7956 0.239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11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7995 0.3222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51" grpId="0"/>
      <p:bldP spid="52" grpId="0"/>
      <p:bldP spid="53" grpId="0"/>
      <p:bldP spid="54" grpId="0"/>
      <p:bldP spid="55" grpId="0"/>
      <p:bldP spid="56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CFF863-3EC0-42EB-857F-687964370499}"/>
              </a:ext>
            </a:extLst>
          </p:cNvPr>
          <p:cNvSpPr txBox="1"/>
          <p:nvPr/>
        </p:nvSpPr>
        <p:spPr>
          <a:xfrm>
            <a:off x="1924885" y="685800"/>
            <a:ext cx="1011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ব্যবহার করে ১৮ এবং ২৪ এর সাধারণ গুণনীয়কগুলো এবং গসাগু নির্ণয় করি।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E66FA-5E53-428D-8C5F-78A870B3EE84}"/>
              </a:ext>
            </a:extLst>
          </p:cNvPr>
          <p:cNvSpPr txBox="1"/>
          <p:nvPr/>
        </p:nvSpPr>
        <p:spPr>
          <a:xfrm>
            <a:off x="189077" y="2006025"/>
            <a:ext cx="1078372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এর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গুণনীয়কঃ ১ ২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৪ ৫ 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১১ ১২ ১৩ ১৪ ১৫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 ১৭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3AE73-1BF9-4EEE-B935-6AACC4AE9253}"/>
              </a:ext>
            </a:extLst>
          </p:cNvPr>
          <p:cNvSpPr txBox="1"/>
          <p:nvPr/>
        </p:nvSpPr>
        <p:spPr>
          <a:xfrm>
            <a:off x="189077" y="2891506"/>
            <a:ext cx="1186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এর গুণনীয়কঃ ১ ২ ৩ ৪ ৫ ৬ ৭ ৮ ৯ ১০ ১১ ১২ ১৩ ১৪ ১৫ ১৬ ১৭ ১৮ ১৯ ২০ ২১ ২২ ২৩ ২৪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31F84C-FB59-4E44-B9FD-D0EB838B85C0}"/>
              </a:ext>
            </a:extLst>
          </p:cNvPr>
          <p:cNvSpPr/>
          <p:nvPr/>
        </p:nvSpPr>
        <p:spPr>
          <a:xfrm>
            <a:off x="2539098" y="2058869"/>
            <a:ext cx="204102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45B35D-88F3-46E5-B35E-DBCA827E70AF}"/>
              </a:ext>
            </a:extLst>
          </p:cNvPr>
          <p:cNvSpPr/>
          <p:nvPr/>
        </p:nvSpPr>
        <p:spPr>
          <a:xfrm>
            <a:off x="2826838" y="2080933"/>
            <a:ext cx="221162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7598C3E-E164-48C8-974F-263CAEE3D7ED}"/>
              </a:ext>
            </a:extLst>
          </p:cNvPr>
          <p:cNvSpPr/>
          <p:nvPr/>
        </p:nvSpPr>
        <p:spPr>
          <a:xfrm>
            <a:off x="3124014" y="2078350"/>
            <a:ext cx="381186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0243E2-D9FF-4491-B07F-D2F063F24E00}"/>
              </a:ext>
            </a:extLst>
          </p:cNvPr>
          <p:cNvSpPr/>
          <p:nvPr/>
        </p:nvSpPr>
        <p:spPr>
          <a:xfrm>
            <a:off x="4023187" y="2075767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6CCEE4-3204-4BAE-8DA3-6E2C3A92998B}"/>
              </a:ext>
            </a:extLst>
          </p:cNvPr>
          <p:cNvSpPr/>
          <p:nvPr/>
        </p:nvSpPr>
        <p:spPr>
          <a:xfrm>
            <a:off x="4696131" y="2073184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683972-2554-44F1-A8BA-2C111B418E53}"/>
              </a:ext>
            </a:extLst>
          </p:cNvPr>
          <p:cNvSpPr/>
          <p:nvPr/>
        </p:nvSpPr>
        <p:spPr>
          <a:xfrm>
            <a:off x="9220200" y="2084500"/>
            <a:ext cx="41266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A80108-CBE3-42F0-A4AF-5BDBE1A9A214}"/>
              </a:ext>
            </a:extLst>
          </p:cNvPr>
          <p:cNvSpPr/>
          <p:nvPr/>
        </p:nvSpPr>
        <p:spPr>
          <a:xfrm>
            <a:off x="2505521" y="2943054"/>
            <a:ext cx="248012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AE9306-16B4-47A2-8087-72112493EF03}"/>
              </a:ext>
            </a:extLst>
          </p:cNvPr>
          <p:cNvSpPr/>
          <p:nvPr/>
        </p:nvSpPr>
        <p:spPr>
          <a:xfrm>
            <a:off x="2805453" y="2955970"/>
            <a:ext cx="240139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7A5DF2-E386-4E64-9AFC-20C37777E09B}"/>
              </a:ext>
            </a:extLst>
          </p:cNvPr>
          <p:cNvSpPr/>
          <p:nvPr/>
        </p:nvSpPr>
        <p:spPr>
          <a:xfrm>
            <a:off x="3091162" y="2974858"/>
            <a:ext cx="242414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E4919AD-C6EF-4409-A609-7403BDED339E}"/>
              </a:ext>
            </a:extLst>
          </p:cNvPr>
          <p:cNvSpPr/>
          <p:nvPr/>
        </p:nvSpPr>
        <p:spPr>
          <a:xfrm>
            <a:off x="3396077" y="2965551"/>
            <a:ext cx="260886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5722B1-E86F-4D80-A4A1-A1DAC83ABF38}"/>
              </a:ext>
            </a:extLst>
          </p:cNvPr>
          <p:cNvSpPr/>
          <p:nvPr/>
        </p:nvSpPr>
        <p:spPr>
          <a:xfrm>
            <a:off x="3941771" y="2978469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8960EC3-4B14-4C57-9D82-FA33F8144135}"/>
              </a:ext>
            </a:extLst>
          </p:cNvPr>
          <p:cNvSpPr/>
          <p:nvPr/>
        </p:nvSpPr>
        <p:spPr>
          <a:xfrm>
            <a:off x="4481625" y="2988966"/>
            <a:ext cx="32021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2D625D-A92D-48AF-9204-2601DDC44E58}"/>
              </a:ext>
            </a:extLst>
          </p:cNvPr>
          <p:cNvSpPr/>
          <p:nvPr/>
        </p:nvSpPr>
        <p:spPr>
          <a:xfrm>
            <a:off x="5975871" y="2958565"/>
            <a:ext cx="42620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94B38C0-A60C-4592-B27A-B3F2E374909E}"/>
              </a:ext>
            </a:extLst>
          </p:cNvPr>
          <p:cNvSpPr/>
          <p:nvPr/>
        </p:nvSpPr>
        <p:spPr>
          <a:xfrm>
            <a:off x="11530673" y="2955985"/>
            <a:ext cx="426203" cy="433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8AD0FA-9623-43AA-9BD5-3ACBBBF99074}"/>
              </a:ext>
            </a:extLst>
          </p:cNvPr>
          <p:cNvSpPr txBox="1"/>
          <p:nvPr/>
        </p:nvSpPr>
        <p:spPr>
          <a:xfrm>
            <a:off x="1591927" y="4000324"/>
            <a:ext cx="767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ও ২৪ এর সাধারণ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 হলো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 , ৩ , 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2304F2-C5BC-4877-A624-2F8A00122057}"/>
              </a:ext>
            </a:extLst>
          </p:cNvPr>
          <p:cNvSpPr txBox="1"/>
          <p:nvPr/>
        </p:nvSpPr>
        <p:spPr>
          <a:xfrm>
            <a:off x="1543885" y="4697613"/>
            <a:ext cx="539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ও ২৪ এর গরিষ্ঠ সাধারণ গুণনীয়ক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710F3C-DCA5-4851-B6F7-8A12EC9871AE}"/>
              </a:ext>
            </a:extLst>
          </p:cNvPr>
          <p:cNvSpPr txBox="1"/>
          <p:nvPr/>
        </p:nvSpPr>
        <p:spPr>
          <a:xfrm>
            <a:off x="1591927" y="5410200"/>
            <a:ext cx="379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 ও ২৪ এর গসাগু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576" y="685800"/>
            <a:ext cx="1018309" cy="95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5E3C8BD4-37BF-4E99-994B-66994F5E85E9}"/>
              </a:ext>
            </a:extLst>
          </p:cNvPr>
          <p:cNvSpPr/>
          <p:nvPr/>
        </p:nvSpPr>
        <p:spPr>
          <a:xfrm>
            <a:off x="2393419" y="1886129"/>
            <a:ext cx="450781" cy="1771471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3C8BD4-37BF-4E99-994B-66994F5E85E9}"/>
              </a:ext>
            </a:extLst>
          </p:cNvPr>
          <p:cNvSpPr/>
          <p:nvPr/>
        </p:nvSpPr>
        <p:spPr>
          <a:xfrm>
            <a:off x="2779257" y="1886129"/>
            <a:ext cx="344757" cy="1771471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E3C8BD4-37BF-4E99-994B-66994F5E85E9}"/>
              </a:ext>
            </a:extLst>
          </p:cNvPr>
          <p:cNvSpPr/>
          <p:nvPr/>
        </p:nvSpPr>
        <p:spPr>
          <a:xfrm>
            <a:off x="3113229" y="1886129"/>
            <a:ext cx="344757" cy="1771471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E3C8BD4-37BF-4E99-994B-66994F5E85E9}"/>
              </a:ext>
            </a:extLst>
          </p:cNvPr>
          <p:cNvSpPr/>
          <p:nvPr/>
        </p:nvSpPr>
        <p:spPr>
          <a:xfrm>
            <a:off x="3917233" y="1886129"/>
            <a:ext cx="426167" cy="1771471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39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985146" y="311142"/>
            <a:ext cx="3711053" cy="755658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chemeClr val="tx2">
                  <a:lumMod val="20000"/>
                  <a:lumOff val="80000"/>
                </a:schemeClr>
              </a:gs>
              <a:gs pos="14000">
                <a:schemeClr val="accent5">
                  <a:lumMod val="20000"/>
                  <a:lumOff val="80000"/>
                </a:schemeClr>
              </a:gs>
              <a:gs pos="89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rgbClr val="35FB69"/>
              </a:gs>
              <a:gs pos="92250">
                <a:schemeClr val="accent6">
                  <a:lumMod val="20000"/>
                  <a:lumOff val="80000"/>
                </a:schemeClr>
              </a:gs>
              <a:gs pos="100000">
                <a:srgbClr val="1B7E24"/>
              </a:gs>
              <a:gs pos="41000">
                <a:schemeClr val="bg1"/>
              </a:gs>
              <a:gs pos="69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704" y="772793"/>
            <a:ext cx="209825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8AE0AA-6C01-4650-853C-391F7C32B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61" y="2895601"/>
            <a:ext cx="756914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218795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2B09E4-5340-49C2-A99B-CDB984C41BB8}"/>
              </a:ext>
            </a:extLst>
          </p:cNvPr>
          <p:cNvSpPr txBox="1"/>
          <p:nvPr/>
        </p:nvSpPr>
        <p:spPr>
          <a:xfrm>
            <a:off x="1752600" y="99023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 ও গসাগু এর মধ্যে আমরা কী সম্পর্ক দেখতে পাই?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E3AE0-5BD1-4AC6-A777-C42A40E87882}"/>
              </a:ext>
            </a:extLst>
          </p:cNvPr>
          <p:cNvSpPr txBox="1"/>
          <p:nvPr/>
        </p:nvSpPr>
        <p:spPr>
          <a:xfrm>
            <a:off x="1994699" y="2033659"/>
            <a:ext cx="587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এবং ১২ এর সাধারণ গুণনীয়ক       ১, ২, 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6D8438-61E5-4CC7-B1A0-69B9D8F4B22F}"/>
              </a:ext>
            </a:extLst>
          </p:cNvPr>
          <p:cNvCxnSpPr/>
          <p:nvPr/>
        </p:nvCxnSpPr>
        <p:spPr>
          <a:xfrm>
            <a:off x="6126056" y="2324629"/>
            <a:ext cx="5403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22639B-1102-4274-A365-36DC83B2C92E}"/>
              </a:ext>
            </a:extLst>
          </p:cNvPr>
          <p:cNvSpPr txBox="1"/>
          <p:nvPr/>
        </p:nvSpPr>
        <p:spPr>
          <a:xfrm>
            <a:off x="2091679" y="2767956"/>
            <a:ext cx="651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এবং ১৮ এর সাধারণ গুণনীয়ক       ১, ২, ৩, 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68437-21DF-4A5E-897B-B5915D03F7BC}"/>
              </a:ext>
            </a:extLst>
          </p:cNvPr>
          <p:cNvSpPr txBox="1"/>
          <p:nvPr/>
        </p:nvSpPr>
        <p:spPr>
          <a:xfrm>
            <a:off x="2133244" y="3585974"/>
            <a:ext cx="573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এবং ১৫ এর সাধারণ গুণনীয়ক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 ৩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6B2371-0444-4A13-BC13-6615E31D099E}"/>
              </a:ext>
            </a:extLst>
          </p:cNvPr>
          <p:cNvCxnSpPr/>
          <p:nvPr/>
        </p:nvCxnSpPr>
        <p:spPr>
          <a:xfrm>
            <a:off x="6403151" y="3045071"/>
            <a:ext cx="5403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9F8BBB-2117-4757-96DC-5176C44233DC}"/>
              </a:ext>
            </a:extLst>
          </p:cNvPr>
          <p:cNvCxnSpPr/>
          <p:nvPr/>
        </p:nvCxnSpPr>
        <p:spPr>
          <a:xfrm>
            <a:off x="6472429" y="3890204"/>
            <a:ext cx="5403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26D5BA-2F5E-456A-BFB1-E8ACD8FCE4B3}"/>
              </a:ext>
            </a:extLst>
          </p:cNvPr>
          <p:cNvCxnSpPr/>
          <p:nvPr/>
        </p:nvCxnSpPr>
        <p:spPr>
          <a:xfrm>
            <a:off x="2133600" y="4738255"/>
            <a:ext cx="930610" cy="109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1C7FAA-1477-4579-9FC4-53AFF062981E}"/>
              </a:ext>
            </a:extLst>
          </p:cNvPr>
          <p:cNvSpPr txBox="1"/>
          <p:nvPr/>
        </p:nvSpPr>
        <p:spPr>
          <a:xfrm>
            <a:off x="3116918" y="4444425"/>
            <a:ext cx="503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গুণনীয়ক গসাগু এর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গুণনীয়ক।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743E7-7DD1-4C62-8C94-F579120F6E60}"/>
              </a:ext>
            </a:extLst>
          </p:cNvPr>
          <p:cNvSpPr/>
          <p:nvPr/>
        </p:nvSpPr>
        <p:spPr>
          <a:xfrm>
            <a:off x="6666384" y="4487408"/>
            <a:ext cx="1205345" cy="512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933206"/>
            <a:ext cx="1101436" cy="82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1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64E07-6C21-4279-A3A2-2A274C12DED9}"/>
              </a:ext>
            </a:extLst>
          </p:cNvPr>
          <p:cNvSpPr txBox="1"/>
          <p:nvPr/>
        </p:nvSpPr>
        <p:spPr>
          <a:xfrm>
            <a:off x="1932198" y="609600"/>
            <a:ext cx="986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৪০, ২৪, ৫৬ এর গসাগু কীভাবে নির্ণয় করা যায় তা নিয়ে আলোচনা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5BBEA-55B5-4E53-9320-549379965D0C}"/>
              </a:ext>
            </a:extLst>
          </p:cNvPr>
          <p:cNvSpPr txBox="1"/>
          <p:nvPr/>
        </p:nvSpPr>
        <p:spPr>
          <a:xfrm>
            <a:off x="595926" y="4078480"/>
            <a:ext cx="25347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৫৬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17F8-809D-4327-A337-8E597ADB44EE}"/>
              </a:ext>
            </a:extLst>
          </p:cNvPr>
          <p:cNvSpPr txBox="1"/>
          <p:nvPr/>
        </p:nvSpPr>
        <p:spPr>
          <a:xfrm>
            <a:off x="3453541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8B3F0-98F0-4AA8-AD20-E1D05883796E}"/>
              </a:ext>
            </a:extLst>
          </p:cNvPr>
          <p:cNvSpPr txBox="1"/>
          <p:nvPr/>
        </p:nvSpPr>
        <p:spPr>
          <a:xfrm>
            <a:off x="4097665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4922F-DACA-4B9D-B56B-3793543E7C6F}"/>
              </a:ext>
            </a:extLst>
          </p:cNvPr>
          <p:cNvSpPr txBox="1"/>
          <p:nvPr/>
        </p:nvSpPr>
        <p:spPr>
          <a:xfrm>
            <a:off x="5158003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FAF97-2FA6-492A-8F0B-E81D681D47D1}"/>
              </a:ext>
            </a:extLst>
          </p:cNvPr>
          <p:cNvSpPr txBox="1"/>
          <p:nvPr/>
        </p:nvSpPr>
        <p:spPr>
          <a:xfrm>
            <a:off x="6714289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8B7F1-0736-4C09-8057-BA28D244117C}"/>
              </a:ext>
            </a:extLst>
          </p:cNvPr>
          <p:cNvSpPr txBox="1"/>
          <p:nvPr/>
        </p:nvSpPr>
        <p:spPr>
          <a:xfrm>
            <a:off x="7207830" y="4078480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957BF-0BF4-44A7-93CA-2E80DD13E17A}"/>
              </a:ext>
            </a:extLst>
          </p:cNvPr>
          <p:cNvSpPr txBox="1"/>
          <p:nvPr/>
        </p:nvSpPr>
        <p:spPr>
          <a:xfrm>
            <a:off x="8987370" y="4078480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F1057-855D-47E6-AD88-75B97C629174}"/>
              </a:ext>
            </a:extLst>
          </p:cNvPr>
          <p:cNvSpPr txBox="1"/>
          <p:nvPr/>
        </p:nvSpPr>
        <p:spPr>
          <a:xfrm>
            <a:off x="10240146" y="4078480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8FA6D-CF26-4083-AD60-672F8D7140BC}"/>
              </a:ext>
            </a:extLst>
          </p:cNvPr>
          <p:cNvSpPr txBox="1"/>
          <p:nvPr/>
        </p:nvSpPr>
        <p:spPr>
          <a:xfrm>
            <a:off x="11099202" y="4122908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৫৬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BEE0C-7607-449A-9EEB-7C92EC3CE937}"/>
              </a:ext>
            </a:extLst>
          </p:cNvPr>
          <p:cNvSpPr txBox="1"/>
          <p:nvPr/>
        </p:nvSpPr>
        <p:spPr>
          <a:xfrm>
            <a:off x="608842" y="3009343"/>
            <a:ext cx="25347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39AAB-7D59-4F1B-946E-902B1145E736}"/>
              </a:ext>
            </a:extLst>
          </p:cNvPr>
          <p:cNvSpPr txBox="1"/>
          <p:nvPr/>
        </p:nvSpPr>
        <p:spPr>
          <a:xfrm>
            <a:off x="3453541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939AE-6B68-408C-A734-E2DD376DBA6A}"/>
              </a:ext>
            </a:extLst>
          </p:cNvPr>
          <p:cNvSpPr txBox="1"/>
          <p:nvPr/>
        </p:nvSpPr>
        <p:spPr>
          <a:xfrm>
            <a:off x="4097665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684D4B-CE58-44BA-909E-B6D8D91A42DE}"/>
              </a:ext>
            </a:extLst>
          </p:cNvPr>
          <p:cNvSpPr txBox="1"/>
          <p:nvPr/>
        </p:nvSpPr>
        <p:spPr>
          <a:xfrm>
            <a:off x="5158003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C60BD-6157-459F-87E7-B53F37161E0C}"/>
              </a:ext>
            </a:extLst>
          </p:cNvPr>
          <p:cNvSpPr txBox="1"/>
          <p:nvPr/>
        </p:nvSpPr>
        <p:spPr>
          <a:xfrm>
            <a:off x="5688819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890E66-BF60-4D78-BBD4-4E0BA777AA35}"/>
              </a:ext>
            </a:extLst>
          </p:cNvPr>
          <p:cNvSpPr txBox="1"/>
          <p:nvPr/>
        </p:nvSpPr>
        <p:spPr>
          <a:xfrm>
            <a:off x="7207830" y="3009343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7D29C-4601-4900-8589-D41FABEA783A}"/>
              </a:ext>
            </a:extLst>
          </p:cNvPr>
          <p:cNvSpPr txBox="1"/>
          <p:nvPr/>
        </p:nvSpPr>
        <p:spPr>
          <a:xfrm>
            <a:off x="7791415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B2AB8-2AB7-4441-A7E2-7254B0C7A4B4}"/>
              </a:ext>
            </a:extLst>
          </p:cNvPr>
          <p:cNvSpPr txBox="1"/>
          <p:nvPr/>
        </p:nvSpPr>
        <p:spPr>
          <a:xfrm>
            <a:off x="9524641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7732E9-0C76-4769-82DE-625D5CC2B0A8}"/>
              </a:ext>
            </a:extLst>
          </p:cNvPr>
          <p:cNvSpPr txBox="1"/>
          <p:nvPr/>
        </p:nvSpPr>
        <p:spPr>
          <a:xfrm>
            <a:off x="10777418" y="3009343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EE79FA-4D3C-42B4-9468-26877704D2F6}"/>
              </a:ext>
            </a:extLst>
          </p:cNvPr>
          <p:cNvSpPr txBox="1"/>
          <p:nvPr/>
        </p:nvSpPr>
        <p:spPr>
          <a:xfrm>
            <a:off x="621760" y="2000309"/>
            <a:ext cx="25347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এর গুণনীয়ক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22C9E8-04AD-4F88-AB91-0EFA470541F5}"/>
              </a:ext>
            </a:extLst>
          </p:cNvPr>
          <p:cNvSpPr txBox="1"/>
          <p:nvPr/>
        </p:nvSpPr>
        <p:spPr>
          <a:xfrm>
            <a:off x="3453541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1CD23-222B-4575-A567-4765D004E3B9}"/>
              </a:ext>
            </a:extLst>
          </p:cNvPr>
          <p:cNvSpPr txBox="1"/>
          <p:nvPr/>
        </p:nvSpPr>
        <p:spPr>
          <a:xfrm>
            <a:off x="4097665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9262C6-39E2-4AEA-81B5-BD0D8074A67D}"/>
              </a:ext>
            </a:extLst>
          </p:cNvPr>
          <p:cNvSpPr txBox="1"/>
          <p:nvPr/>
        </p:nvSpPr>
        <p:spPr>
          <a:xfrm>
            <a:off x="4634940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343794-17E0-458E-B446-02E9A0933F80}"/>
              </a:ext>
            </a:extLst>
          </p:cNvPr>
          <p:cNvSpPr txBox="1"/>
          <p:nvPr/>
        </p:nvSpPr>
        <p:spPr>
          <a:xfrm>
            <a:off x="5158003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731AD8-303D-401F-AEAF-BA119F97D139}"/>
              </a:ext>
            </a:extLst>
          </p:cNvPr>
          <p:cNvSpPr txBox="1"/>
          <p:nvPr/>
        </p:nvSpPr>
        <p:spPr>
          <a:xfrm>
            <a:off x="6195098" y="2000309"/>
            <a:ext cx="49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D29D9-A729-434B-A71F-FA2734458ECC}"/>
              </a:ext>
            </a:extLst>
          </p:cNvPr>
          <p:cNvSpPr txBox="1"/>
          <p:nvPr/>
        </p:nvSpPr>
        <p:spPr>
          <a:xfrm>
            <a:off x="7210413" y="2000309"/>
            <a:ext cx="49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196A94-A1BC-4530-AB44-CDDA1B3206F7}"/>
              </a:ext>
            </a:extLst>
          </p:cNvPr>
          <p:cNvSpPr txBox="1"/>
          <p:nvPr/>
        </p:nvSpPr>
        <p:spPr>
          <a:xfrm>
            <a:off x="8344191" y="2000309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3D3556-D6A3-40DF-8FC1-2CD68E2BE9AD}"/>
              </a:ext>
            </a:extLst>
          </p:cNvPr>
          <p:cNvSpPr txBox="1"/>
          <p:nvPr/>
        </p:nvSpPr>
        <p:spPr>
          <a:xfrm>
            <a:off x="9937927" y="2000309"/>
            <a:ext cx="6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3C8BD4-37BF-4E99-994B-66994F5E85E9}"/>
              </a:ext>
            </a:extLst>
          </p:cNvPr>
          <p:cNvSpPr/>
          <p:nvPr/>
        </p:nvSpPr>
        <p:spPr>
          <a:xfrm>
            <a:off x="3278836" y="1667793"/>
            <a:ext cx="592211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18C750-338E-4FED-9832-AD1362988EAC}"/>
              </a:ext>
            </a:extLst>
          </p:cNvPr>
          <p:cNvSpPr/>
          <p:nvPr/>
        </p:nvSpPr>
        <p:spPr>
          <a:xfrm>
            <a:off x="4017818" y="1695501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6CE89D-BC09-4A83-865F-3DC55F79BEF8}"/>
              </a:ext>
            </a:extLst>
          </p:cNvPr>
          <p:cNvSpPr/>
          <p:nvPr/>
        </p:nvSpPr>
        <p:spPr>
          <a:xfrm>
            <a:off x="5070769" y="1723208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C05CCC-CB91-497D-9F0C-1CD35DED80CF}"/>
              </a:ext>
            </a:extLst>
          </p:cNvPr>
          <p:cNvSpPr/>
          <p:nvPr/>
        </p:nvSpPr>
        <p:spPr>
          <a:xfrm>
            <a:off x="7121248" y="1695495"/>
            <a:ext cx="495947" cy="32921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CAA62E-7137-4972-9735-7449DD46B141}"/>
              </a:ext>
            </a:extLst>
          </p:cNvPr>
          <p:cNvSpPr txBox="1"/>
          <p:nvPr/>
        </p:nvSpPr>
        <p:spPr>
          <a:xfrm>
            <a:off x="686953" y="5130225"/>
            <a:ext cx="792364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এবং ৫৬ এর সাধারণ গুণনীয়ক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, ২ , ৪ 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68C545-DC1C-4F4D-AE6D-7859B3EFA636}"/>
              </a:ext>
            </a:extLst>
          </p:cNvPr>
          <p:cNvSpPr txBox="1"/>
          <p:nvPr/>
        </p:nvSpPr>
        <p:spPr>
          <a:xfrm>
            <a:off x="686954" y="5892225"/>
            <a:ext cx="64342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এবং ৫৬ এর গরিষ্ঠ সাধারণ গুণনীয়ক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A5569E-AB34-4BA7-B8AD-78DE1ED7CC21}"/>
              </a:ext>
            </a:extLst>
          </p:cNvPr>
          <p:cNvSpPr txBox="1"/>
          <p:nvPr/>
        </p:nvSpPr>
        <p:spPr>
          <a:xfrm>
            <a:off x="7324309" y="5892225"/>
            <a:ext cx="42580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এবং ৫৬ এর গসাগু 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73" y="609600"/>
            <a:ext cx="929407" cy="699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7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4267200" y="311142"/>
            <a:ext cx="3425493" cy="831858"/>
          </a:xfrm>
          <a:prstGeom prst="wedgeRectCallout">
            <a:avLst>
              <a:gd name="adj1" fmla="val -30726"/>
              <a:gd name="adj2" fmla="val 118003"/>
            </a:avLst>
          </a:prstGeom>
          <a:gradFill flip="none" rotWithShape="1">
            <a:gsLst>
              <a:gs pos="56000">
                <a:schemeClr val="accent6">
                  <a:lumMod val="20000"/>
                  <a:lumOff val="80000"/>
                </a:schemeClr>
              </a:gs>
              <a:gs pos="16000">
                <a:schemeClr val="accent3">
                  <a:lumMod val="20000"/>
                  <a:lumOff val="80000"/>
                </a:schemeClr>
              </a:gs>
              <a:gs pos="64000">
                <a:schemeClr val="accent2">
                  <a:lumMod val="20000"/>
                  <a:lumOff val="80000"/>
                </a:schemeClr>
              </a:gs>
              <a:gs pos="99031">
                <a:srgbClr val="020803"/>
              </a:gs>
              <a:gs pos="100000">
                <a:schemeClr val="accent6">
                  <a:lumMod val="20000"/>
                  <a:lumOff val="80000"/>
                </a:schemeClr>
              </a:gs>
              <a:gs pos="0">
                <a:srgbClr val="35FB69"/>
              </a:gs>
              <a:gs pos="92250">
                <a:srgbClr val="0E3F12"/>
              </a:gs>
              <a:gs pos="93000">
                <a:srgbClr val="1B7E24"/>
              </a:gs>
              <a:gs pos="41000">
                <a:schemeClr val="bg1"/>
              </a:gs>
              <a:gs pos="69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171" y="727525"/>
            <a:ext cx="2446491" cy="18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2F5BA65-314B-4193-A273-56CD5DAE9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58"/>
          <a:stretch/>
        </p:blipFill>
        <p:spPr>
          <a:xfrm>
            <a:off x="535636" y="2629035"/>
            <a:ext cx="11078535" cy="2076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87404"/>
            <a:ext cx="357789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6F1FD-1085-4122-B5E8-AEA1357A8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9"/>
          <a:stretch/>
        </p:blipFill>
        <p:spPr>
          <a:xfrm>
            <a:off x="533400" y="1266097"/>
            <a:ext cx="3762637" cy="5353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5BD03-69B6-4380-84B8-67AAB65558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21" y="1266097"/>
            <a:ext cx="3753129" cy="5353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C18D1-7EB7-41EC-BC6E-BFEDA0D27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555" y="1266097"/>
            <a:ext cx="3772445" cy="5363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D8091-4C28-41C8-A8D2-4C4CB61B9B98}"/>
              </a:ext>
            </a:extLst>
          </p:cNvPr>
          <p:cNvSpPr txBox="1"/>
          <p:nvPr/>
        </p:nvSpPr>
        <p:spPr>
          <a:xfrm>
            <a:off x="1019362" y="581671"/>
            <a:ext cx="1036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৩১ ও ৩২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পৃষ্ঠা)মনোযোগ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27680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5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32036" y="866692"/>
            <a:ext cx="2016161" cy="22575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5726" y="3437021"/>
            <a:ext cx="53580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273" y="472981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49272" y="1800824"/>
            <a:ext cx="1003634" cy="4779365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37457" y="866692"/>
            <a:ext cx="2006743" cy="2257508"/>
            <a:chOff x="8520547" y="911723"/>
            <a:chExt cx="2006743" cy="2257508"/>
          </a:xfrm>
        </p:grpSpPr>
        <p:sp>
          <p:nvSpPr>
            <p:cNvPr id="13" name="Bevel 12"/>
            <p:cNvSpPr/>
            <p:nvPr/>
          </p:nvSpPr>
          <p:spPr>
            <a:xfrm>
              <a:off x="8520547" y="911723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612" y="1041256"/>
              <a:ext cx="1763486" cy="2000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6658891" y="3040759"/>
            <a:ext cx="5368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bn-BD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 ৫ 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n w="0"/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৩০/১১/২০১৯ 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28CEAB-E119-41CC-8D3B-E390DB4828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233" y="1472075"/>
            <a:ext cx="1444483" cy="1162053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38053051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70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984171" y="375193"/>
            <a:ext cx="3244591" cy="765951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chemeClr val="tx2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  <a:gs pos="64000">
                <a:schemeClr val="accent6">
                  <a:lumMod val="20000"/>
                  <a:lumOff val="80000"/>
                </a:schemeClr>
              </a:gs>
              <a:gs pos="99031">
                <a:srgbClr val="020803"/>
              </a:gs>
              <a:gs pos="100000">
                <a:schemeClr val="accent6">
                  <a:lumMod val="20000"/>
                  <a:lumOff val="80000"/>
                </a:schemeClr>
              </a:gs>
              <a:gs pos="0">
                <a:srgbClr val="35FB69"/>
              </a:gs>
              <a:gs pos="92250">
                <a:schemeClr val="accent6">
                  <a:lumMod val="20000"/>
                  <a:lumOff val="80000"/>
                </a:schemeClr>
              </a:gs>
              <a:gs pos="84500">
                <a:schemeClr val="accent6">
                  <a:lumMod val="20000"/>
                  <a:lumOff val="80000"/>
                </a:schemeClr>
              </a:gs>
              <a:gs pos="41000">
                <a:schemeClr val="bg1"/>
              </a:gs>
              <a:gs pos="69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7B5506-0098-4B6E-B872-5461470122A6}"/>
              </a:ext>
            </a:extLst>
          </p:cNvPr>
          <p:cNvSpPr/>
          <p:nvPr/>
        </p:nvSpPr>
        <p:spPr>
          <a:xfrm>
            <a:off x="2725562" y="2163364"/>
            <a:ext cx="64946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 গসাগু এর পূর্ণরূপ কী?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(খ) গুণনীয়ক এর অপর নাম কী?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এর গুণনীয়কগুলো লেখ।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১২ এর গুণনীয়ক কয়টি?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28600"/>
            <a:ext cx="30718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49" y="4648200"/>
            <a:ext cx="3475824" cy="1669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4689687" y="311142"/>
            <a:ext cx="3513787" cy="814833"/>
          </a:xfrm>
          <a:prstGeom prst="wedgeRectCallout">
            <a:avLst>
              <a:gd name="adj1" fmla="val -23041"/>
              <a:gd name="adj2" fmla="val 103895"/>
            </a:avLst>
          </a:prstGeom>
          <a:gradFill flip="none" rotWithShape="1">
            <a:gsLst>
              <a:gs pos="56000">
                <a:schemeClr val="accent6">
                  <a:lumMod val="20000"/>
                  <a:lumOff val="80000"/>
                </a:schemeClr>
              </a:gs>
              <a:gs pos="21000">
                <a:schemeClr val="accent1">
                  <a:lumMod val="20000"/>
                  <a:lumOff val="80000"/>
                </a:schemeClr>
              </a:gs>
              <a:gs pos="64000">
                <a:schemeClr val="accent1">
                  <a:lumMod val="40000"/>
                  <a:lumOff val="60000"/>
                </a:schemeClr>
              </a:gs>
              <a:gs pos="99031">
                <a:srgbClr val="020803"/>
              </a:gs>
              <a:gs pos="100000">
                <a:schemeClr val="accent6">
                  <a:lumMod val="20000"/>
                  <a:lumOff val="80000"/>
                </a:schemeClr>
              </a:gs>
              <a:gs pos="0">
                <a:srgbClr val="35FB69"/>
              </a:gs>
              <a:gs pos="92250">
                <a:srgbClr val="0E3F12"/>
              </a:gs>
              <a:gs pos="84500">
                <a:schemeClr val="accent6">
                  <a:lumMod val="20000"/>
                  <a:lumOff val="80000"/>
                </a:schemeClr>
              </a:gs>
              <a:gs pos="41000">
                <a:schemeClr val="bg1"/>
              </a:gs>
              <a:gs pos="69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4298966"/>
            <a:ext cx="3257821" cy="205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AFCB1-2998-4862-888F-9C42D42CA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646977"/>
            <a:ext cx="9978879" cy="2651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89747"/>
            <a:ext cx="39362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09" y="1453051"/>
            <a:ext cx="35242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798584"/>
            <a:ext cx="9601200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6600" dirty="0" smtClean="0">
                <a:ln w="0"/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6600" dirty="0">
                <a:ln w="0"/>
                <a:latin typeface="NikoshBAN" pitchFamily="2" charset="0"/>
                <a:cs typeface="NikoshBAN" pitchFamily="2" charset="0"/>
              </a:rPr>
              <a:t>পাঠ এখানেই শেষ</a:t>
            </a:r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  <a:p>
            <a:endParaRPr lang="bn-BD" sz="6600" dirty="0" smtClean="0">
              <a:ln w="0"/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6600" dirty="0">
                <a:ln w="0"/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6600" dirty="0" err="1">
                <a:ln w="0"/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6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77886" y="302876"/>
            <a:ext cx="6217920" cy="8997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70218" y="413483"/>
            <a:ext cx="888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157" y="1417860"/>
            <a:ext cx="9891183" cy="88306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5000"/>
              </a:avLst>
            </a:prstTxWarp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 কোন সংখ্যা দ্বারা ২৮ কে ভাগ করা যায়-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2086372" y="2983677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12-Point Star 9"/>
          <p:cNvSpPr/>
          <p:nvPr/>
        </p:nvSpPr>
        <p:spPr>
          <a:xfrm>
            <a:off x="9259831" y="3049069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3492317" y="5118188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12-Point Star 11"/>
          <p:cNvSpPr/>
          <p:nvPr/>
        </p:nvSpPr>
        <p:spPr>
          <a:xfrm>
            <a:off x="3856819" y="3043523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12-Point Star 12"/>
          <p:cNvSpPr/>
          <p:nvPr/>
        </p:nvSpPr>
        <p:spPr>
          <a:xfrm>
            <a:off x="5658786" y="3170447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7311503" y="3056104"/>
            <a:ext cx="1172968" cy="102021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12-Point Star 17"/>
          <p:cNvSpPr/>
          <p:nvPr/>
        </p:nvSpPr>
        <p:spPr>
          <a:xfrm>
            <a:off x="5658786" y="5188335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12-Point Star 32"/>
          <p:cNvSpPr/>
          <p:nvPr/>
        </p:nvSpPr>
        <p:spPr>
          <a:xfrm>
            <a:off x="2250202" y="3986680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12-Point Star 33"/>
          <p:cNvSpPr/>
          <p:nvPr/>
        </p:nvSpPr>
        <p:spPr>
          <a:xfrm>
            <a:off x="3968407" y="4017885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12-Point Star 34"/>
          <p:cNvSpPr/>
          <p:nvPr/>
        </p:nvSpPr>
        <p:spPr>
          <a:xfrm>
            <a:off x="5673687" y="4081862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12-Point Star 23"/>
          <p:cNvSpPr/>
          <p:nvPr/>
        </p:nvSpPr>
        <p:spPr>
          <a:xfrm>
            <a:off x="7158038" y="4076316"/>
            <a:ext cx="1753054" cy="985453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7238771" y="5118188"/>
            <a:ext cx="1753054" cy="985453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12-Point Star 26"/>
          <p:cNvSpPr/>
          <p:nvPr/>
        </p:nvSpPr>
        <p:spPr>
          <a:xfrm>
            <a:off x="9272219" y="3981135"/>
            <a:ext cx="1753054" cy="985453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9197601" y="4771576"/>
            <a:ext cx="1753054" cy="985453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12-Point Star 20"/>
          <p:cNvSpPr/>
          <p:nvPr/>
        </p:nvSpPr>
        <p:spPr>
          <a:xfrm>
            <a:off x="439521" y="3079029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12-Point Star 21"/>
          <p:cNvSpPr/>
          <p:nvPr/>
        </p:nvSpPr>
        <p:spPr>
          <a:xfrm>
            <a:off x="743988" y="3986680"/>
            <a:ext cx="1109272" cy="974362"/>
          </a:xfrm>
          <a:prstGeom prst="star12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4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81481E-6 L 6.25E-7 -0.07222 " pathEditMode="relative" rAng="0" ptsTypes="AA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33" grpId="0" animBg="1"/>
      <p:bldP spid="34" grpId="0" animBg="1"/>
      <p:bldP spid="35" grpId="0" animBg="1"/>
      <p:bldP spid="24" grpId="0" animBg="1"/>
      <p:bldP spid="25" grpId="0" animBg="1"/>
      <p:bldP spid="25" grpId="1" animBg="1"/>
      <p:bldP spid="27" grpId="0" animBg="1"/>
      <p:bldP spid="19" grpId="0" animBg="1"/>
      <p:bldP spid="19" grpId="1" animBg="1"/>
      <p:bldP spid="21" grpId="0" animBg="1"/>
      <p:bldP spid="21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9137" y="311142"/>
            <a:ext cx="705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১২টি আপেল আছে যা থেকে কোন অবশিষ্ট না রেখে কত ভাবে বন্টন করা যেতে পারে?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8468751" y="723765"/>
            <a:ext cx="2897943" cy="1872776"/>
          </a:xfrm>
          <a:prstGeom prst="cube">
            <a:avLst>
              <a:gd name="adj" fmla="val 151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823" y="153758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791" y="154224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778" y="154224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81" y="153758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371" y="154224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344" y="194309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660" y="193843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216" y="1934992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065" y="1930330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944" y="1912856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750" y="113009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70" y="1131407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0" name="TextBox 69"/>
          <p:cNvSpPr txBox="1"/>
          <p:nvPr/>
        </p:nvSpPr>
        <p:spPr>
          <a:xfrm>
            <a:off x="304800" y="2463828"/>
            <a:ext cx="2650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জনকে ১২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346" y="42872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604" y="4295203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62" y="42872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41" y="430769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60" y="385049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55" y="389717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336" y="384183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241" y="384183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22" y="343838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75" y="3454074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242" y="3461993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860" y="339329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48" name="TextBox 47"/>
          <p:cNvSpPr txBox="1"/>
          <p:nvPr/>
        </p:nvSpPr>
        <p:spPr>
          <a:xfrm>
            <a:off x="2209800" y="4582975"/>
            <a:ext cx="251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906" y="399232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006" y="4037954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106" y="404388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756" y="354872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01" y="352332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956" y="3536166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503" y="3763729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166" y="412577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266" y="4192303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453" y="377596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78" name="TextBox 77"/>
          <p:cNvSpPr txBox="1"/>
          <p:nvPr/>
        </p:nvSpPr>
        <p:spPr>
          <a:xfrm>
            <a:off x="4354238" y="2795888"/>
            <a:ext cx="2446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676" y="412577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491" y="377596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79" y="3751928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83" name="TextBox 82"/>
          <p:cNvSpPr txBox="1"/>
          <p:nvPr/>
        </p:nvSpPr>
        <p:spPr>
          <a:xfrm>
            <a:off x="5755783" y="4608493"/>
            <a:ext cx="2331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জনকে 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790035" y="2949250"/>
            <a:ext cx="230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 জনকে 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177" y="38300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550" y="3830045"/>
            <a:ext cx="4572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87" name="TextBox 86"/>
          <p:cNvSpPr txBox="1"/>
          <p:nvPr/>
        </p:nvSpPr>
        <p:spPr>
          <a:xfrm>
            <a:off x="9386217" y="4536295"/>
            <a:ext cx="2537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জনকে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4870C9-A790-4EB1-A8F5-EBBAF6D5D166}"/>
              </a:ext>
            </a:extLst>
          </p:cNvPr>
          <p:cNvSpPr txBox="1"/>
          <p:nvPr/>
        </p:nvSpPr>
        <p:spPr>
          <a:xfrm>
            <a:off x="692860" y="5976061"/>
            <a:ext cx="105987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১২ টি আপেল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, ২ , ৩ , ৪ 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 এবং ১২ জনের মধ্যে সমানভাবে ভাগ করে দেওয়া যাবে।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68829 0.399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4" y="1995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64271 0.3990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1995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67487 0.2791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1395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70898 0.3391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6" y="1694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6668 0.33981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46" y="1699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74505 0.4041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53" y="20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68568 0.4034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84" y="2016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80352 0.3495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82" y="1747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70105 0.34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1733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1966 0.2208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104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625 0.22477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122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63893 0.22083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53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10768 -0.04166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208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4948 -0.04028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201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513 -0.04097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06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25521 -0.04398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219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8698 0.02361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18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4636 0.0136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17787 -0.04144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208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14271 -0.04306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2153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0964 0.02199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08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4532 0.01204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60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5677 0.01504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741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9271 0.01667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3008 -0.0426 " pathEditMode="relative" rAng="0" ptsTypes="AA">
                                      <p:cBhvr>
                                        <p:cTn id="2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213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6211 -0.03796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98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19726 0.02199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088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1582 0.08588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4282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13086 0.03495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736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09778 0.02963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5495 -3.7037E-6 " pathEditMode="relative" rAng="0" ptsTypes="AA">
                                      <p:cBhvr>
                                        <p:cTn id="2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1237 -0.00973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48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094 -0.00162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9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776 0.00023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8698 0.00486 " pathEditMode="relative" rAng="0" ptsTypes="AA">
                                      <p:cBhvr>
                                        <p:cTn id="3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231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1328 -0.04606 " pathEditMode="relative" rAng="0" ptsTypes="AA">
                                      <p:cBhvr>
                                        <p:cTn id="3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2315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7122 0.00834 " pathEditMode="relative" rAng="0" ptsTypes="AA">
                                      <p:cBhvr>
                                        <p:cTn id="3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19948 -0.00116 " pathEditMode="relative" rAng="0" ptsTypes="AA">
                                      <p:cBhvr>
                                        <p:cTn id="3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69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5182 -0.00116 " pathEditMode="relative" rAng="0" ptsTypes="AA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0" grpId="0"/>
      <p:bldP spid="48" grpId="0"/>
      <p:bldP spid="78" grpId="0"/>
      <p:bldP spid="83" grpId="0"/>
      <p:bldP spid="84" grpId="0"/>
      <p:bldP spid="8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77" y="1100434"/>
            <a:ext cx="9768590" cy="5441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2969" y="2133600"/>
            <a:ext cx="3950007" cy="1569660"/>
          </a:xfrm>
          <a:prstGeom prst="rect">
            <a:avLst/>
          </a:prstGeom>
          <a:solidFill>
            <a:srgbClr val="85DFF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0"/>
          </a:effectLst>
          <a:scene3d>
            <a:camera prst="obliqueTop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গুণনীয়ক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097" y="573864"/>
            <a:ext cx="780180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3738751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0144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338250" y="1983550"/>
            <a:ext cx="5440177" cy="563921"/>
          </a:xfrm>
          <a:prstGeom prst="wedgeRoundRectCallout">
            <a:avLst>
              <a:gd name="adj1" fmla="val -47736"/>
              <a:gd name="adj2" fmla="val 120006"/>
              <a:gd name="adj3" fmla="val 1666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9327" y="1973122"/>
            <a:ext cx="553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1148061" y="3001544"/>
            <a:ext cx="771431" cy="7714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 Diagonal Corner Rectangle 18"/>
          <p:cNvSpPr/>
          <p:nvPr/>
        </p:nvSpPr>
        <p:spPr>
          <a:xfrm>
            <a:off x="2057400" y="3077390"/>
            <a:ext cx="8198959" cy="6096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১৭.২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গসাগু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Speech Bubble: Rectangle 1">
            <a:extLst>
              <a:ext uri="{FF2B5EF4-FFF2-40B4-BE49-F238E27FC236}">
                <a16:creationId xmlns:a16="http://schemas.microsoft.com/office/drawing/2014/main" id="{4F2751F8-DBF5-4253-8CD9-9C9809D1C6B7}"/>
              </a:ext>
            </a:extLst>
          </p:cNvPr>
          <p:cNvSpPr/>
          <p:nvPr/>
        </p:nvSpPr>
        <p:spPr>
          <a:xfrm>
            <a:off x="3886201" y="311142"/>
            <a:ext cx="2992272" cy="837687"/>
          </a:xfrm>
          <a:prstGeom prst="wedgeRectCallout">
            <a:avLst>
              <a:gd name="adj1" fmla="val -35665"/>
              <a:gd name="adj2" fmla="val 103895"/>
            </a:avLst>
          </a:prstGeom>
          <a:gradFill flip="none" rotWithShape="1">
            <a:gsLst>
              <a:gs pos="56000">
                <a:schemeClr val="bg1"/>
              </a:gs>
              <a:gs pos="1000">
                <a:schemeClr val="accent1">
                  <a:lumMod val="40000"/>
                  <a:lumOff val="60000"/>
                </a:schemeClr>
              </a:gs>
              <a:gs pos="92000">
                <a:srgbClr val="7030A0"/>
              </a:gs>
              <a:gs pos="99031">
                <a:srgbClr val="020803"/>
              </a:gs>
              <a:gs pos="100000">
                <a:srgbClr val="041005"/>
              </a:gs>
              <a:gs pos="0">
                <a:srgbClr val="35FB69"/>
              </a:gs>
              <a:gs pos="92250">
                <a:srgbClr val="0E3F12"/>
              </a:gs>
              <a:gs pos="84500">
                <a:schemeClr val="accent3">
                  <a:lumMod val="20000"/>
                  <a:lumOff val="80000"/>
                </a:schemeClr>
              </a:gs>
              <a:gs pos="41000">
                <a:schemeClr val="bg1"/>
              </a:gs>
              <a:gs pos="100000">
                <a:srgbClr val="35FB48"/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75987"/>
            <a:ext cx="30718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1430"/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516" y="1727592"/>
            <a:ext cx="1651284" cy="1356813"/>
          </a:xfrm>
          <a:prstGeom prst="ellipse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716" y="1729202"/>
            <a:ext cx="1651284" cy="1356813"/>
          </a:xfrm>
          <a:prstGeom prst="ellipse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916" y="1675596"/>
            <a:ext cx="1651284" cy="1356813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8716" y="3748587"/>
            <a:ext cx="1651284" cy="1356813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274" y="3773226"/>
            <a:ext cx="2173457" cy="1371639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516" y="3682272"/>
            <a:ext cx="1651284" cy="1356813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88" y="3548414"/>
            <a:ext cx="3345170" cy="1596452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5840" y="978577"/>
            <a:ext cx="3777903" cy="2050511"/>
          </a:xfrm>
          <a:prstGeom prst="ellipse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66845" y="5109256"/>
            <a:ext cx="2650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জনকে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12036" y="5105400"/>
            <a:ext cx="251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জনকে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22304" y="2981980"/>
            <a:ext cx="739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৩ টি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দিলে সমানভাবে দেওয়া যায় না।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61636" y="5109256"/>
            <a:ext cx="2331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জনকে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86217" y="5110411"/>
            <a:ext cx="2537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জনকে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যেতে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4870C9-A790-4EB1-A8F5-EBBAF6D5D166}"/>
              </a:ext>
            </a:extLst>
          </p:cNvPr>
          <p:cNvSpPr txBox="1"/>
          <p:nvPr/>
        </p:nvSpPr>
        <p:spPr>
          <a:xfrm>
            <a:off x="1295400" y="5990530"/>
            <a:ext cx="98888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 ১ , ২ , ৪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জনের মধ্যে সমানভাবে ভাগ করে দেওয়া যাবে।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3480C4-27ED-4F14-95C7-4DA4B3C0E69E}"/>
              </a:ext>
            </a:extLst>
          </p:cNvPr>
          <p:cNvSpPr txBox="1"/>
          <p:nvPr/>
        </p:nvSpPr>
        <p:spPr>
          <a:xfrm>
            <a:off x="1071383" y="160051"/>
            <a:ext cx="715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শিক্ষক ৮ 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মধ্যে ভাগ করে দিতে চান। তিনি কতজন শিক্ষার্থীদের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কমলাগুলো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সমানভাবে ভাগ করে দিতে পারবেন?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222" y="1234274"/>
            <a:ext cx="612640" cy="611178"/>
          </a:xfrm>
          <a:prstGeom prst="ellipse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625" y="1868954"/>
            <a:ext cx="612640" cy="611178"/>
          </a:xfrm>
          <a:prstGeom prst="ellipse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2" y="1012255"/>
            <a:ext cx="612640" cy="611178"/>
          </a:xfrm>
          <a:prstGeom prst="ellipse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6322" y="1270971"/>
            <a:ext cx="612640" cy="611178"/>
          </a:xfrm>
          <a:prstGeom prst="ellipse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222" y="1900234"/>
            <a:ext cx="612640" cy="611178"/>
          </a:xfrm>
          <a:prstGeom prst="ellipse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328" y="2048414"/>
            <a:ext cx="612640" cy="611178"/>
          </a:xfrm>
          <a:prstGeom prst="ellipse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7589" y="1594701"/>
            <a:ext cx="612640" cy="611178"/>
          </a:xfrm>
          <a:prstGeom prst="ellipse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4804" y="1393255"/>
            <a:ext cx="612640" cy="611178"/>
          </a:xfrm>
          <a:prstGeom prst="ellipse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451" y="3609255"/>
            <a:ext cx="612640" cy="611178"/>
          </a:xfrm>
          <a:prstGeom prst="ellipse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581" y="4365055"/>
            <a:ext cx="612640" cy="611178"/>
          </a:xfrm>
          <a:prstGeom prst="ellipse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405" y="3632342"/>
            <a:ext cx="612640" cy="611178"/>
          </a:xfrm>
          <a:prstGeom prst="ellipse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793" y="3636275"/>
            <a:ext cx="612640" cy="611178"/>
          </a:xfrm>
          <a:prstGeom prst="ellipse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23" y="4317701"/>
            <a:ext cx="612640" cy="611178"/>
          </a:xfrm>
          <a:prstGeom prst="ellipse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599" y="4365055"/>
            <a:ext cx="612640" cy="611178"/>
          </a:xfrm>
          <a:prstGeom prst="ellipse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405" y="4365055"/>
            <a:ext cx="612640" cy="611178"/>
          </a:xfrm>
          <a:prstGeom prst="ellipse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599" y="3639663"/>
            <a:ext cx="612640" cy="611178"/>
          </a:xfrm>
          <a:prstGeom prst="ellipse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402" y="3723427"/>
            <a:ext cx="612640" cy="611178"/>
          </a:xfrm>
          <a:prstGeom prst="ellipse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550" y="3705514"/>
            <a:ext cx="612640" cy="611178"/>
          </a:xfrm>
          <a:prstGeom prst="ellipse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402" y="4385298"/>
            <a:ext cx="612640" cy="611178"/>
          </a:xfrm>
          <a:prstGeom prst="ellipse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536" y="4393501"/>
            <a:ext cx="612640" cy="611178"/>
          </a:xfrm>
          <a:prstGeom prst="ellipse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541" y="3682272"/>
            <a:ext cx="612640" cy="611178"/>
          </a:xfrm>
          <a:prstGeom prst="ellipse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5826" y="4324347"/>
            <a:ext cx="612640" cy="611178"/>
          </a:xfrm>
          <a:prstGeom prst="ellipse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17" y="3602469"/>
            <a:ext cx="612640" cy="611178"/>
          </a:xfrm>
          <a:prstGeom prst="ellipse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034" y="4351671"/>
            <a:ext cx="612640" cy="611178"/>
          </a:xfrm>
          <a:prstGeom prst="ellipse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58" y="3640665"/>
            <a:ext cx="612640" cy="611178"/>
          </a:xfrm>
          <a:prstGeom prst="ellipse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793" y="3632342"/>
            <a:ext cx="612640" cy="611178"/>
          </a:xfrm>
          <a:prstGeom prst="ellipse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76" y="4311624"/>
            <a:ext cx="612640" cy="611178"/>
          </a:xfrm>
          <a:prstGeom prst="ellipse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303" y="4361296"/>
            <a:ext cx="612640" cy="611178"/>
          </a:xfrm>
          <a:prstGeom prst="ellipse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360" y="4349880"/>
            <a:ext cx="612640" cy="611178"/>
          </a:xfrm>
          <a:prstGeom prst="ellipse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303" y="3665045"/>
            <a:ext cx="612640" cy="6111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67372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2917 L -0.69128 0.24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1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76 L -0.71615 0.237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7" y="1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3.33333E-6 L -0.56719 0.4041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72" y="20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2107 L -0.57878 0.35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5" y="186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-0.02199 L -0.56745 0.3805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24" y="20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0649 L -0.6698 0.433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2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528 L -0.84531 0.4405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2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25 L -0.77813 0.3641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84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17929 -0.28311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416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7917 -0.2854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42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17149 -0.3238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620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7331 -0.2872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-1437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25755 -0.2370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1185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1524 -0.1817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909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32604 -0.3807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1905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2181 -0.283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0.00741 L 0.29466 0.0166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46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0872 0.01343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67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48148E-6 L 0.1806 0.01227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60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9141 0.01273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62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875 0.0092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46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175 0.01018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0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-0.00695 L 0.30169 0.00926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1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393 L 0.28919 0.0171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81 L 0.2582 -0.00602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9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717 L 0.18841 -0.00347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18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717 L 0.25911 -0.00903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81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509 L 0.18984 -0.01019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0.26211 -0.01667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83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6302 0.07685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8" grpId="0"/>
      <p:bldP spid="78" grpId="0"/>
      <p:bldP spid="83" grpId="0"/>
      <p:bldP spid="87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698BDF8D-A4C1-470D-8A84-4C2A462C484D}"/>
              </a:ext>
            </a:extLst>
          </p:cNvPr>
          <p:cNvSpPr txBox="1"/>
          <p:nvPr/>
        </p:nvSpPr>
        <p:spPr>
          <a:xfrm>
            <a:off x="381001" y="1676400"/>
            <a:ext cx="1162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খালি ঘরগুলো পূরণ করি এবং কোন সংখ্যা বসবে তা আলোচনা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>
                <a:extLst>
                  <a:ext uri="{FF2B5EF4-FFF2-40B4-BE49-F238E27FC236}">
                    <a16:creationId xmlns:a16="http://schemas.microsoft.com/office/drawing/2014/main" id="{D228D1D9-DC56-493B-8B4B-5397929D7F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566989"/>
                  </p:ext>
                </p:extLst>
              </p:nvPr>
            </p:nvGraphicFramePr>
            <p:xfrm>
              <a:off x="381001" y="2428845"/>
              <a:ext cx="11291342" cy="124524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0692">
                      <a:extLst>
                        <a:ext uri="{9D8B030D-6E8A-4147-A177-3AD203B41FA5}">
                          <a16:colId xmlns:a16="http://schemas.microsoft.com/office/drawing/2014/main" val="2333216640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2329019148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90407499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08090712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3331839520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113168851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05011216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0745638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48675049"/>
                        </a:ext>
                      </a:extLst>
                    </a:gridCol>
                  </a:tblGrid>
                  <a:tr h="567720">
                    <a:tc>
                      <a:txBody>
                        <a:bodyPr/>
                        <a:lstStyle/>
                        <a:p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শিক্ষার্থীর সংখ্যা 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860521"/>
                      </a:ext>
                    </a:extLst>
                  </a:tr>
                  <a:tr h="666121">
                    <a:tc>
                      <a:txBody>
                        <a:bodyPr/>
                        <a:lstStyle/>
                        <a:p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কমলার </a:t>
                          </a:r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 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757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>
                <a:extLst>
                  <a:ext uri="{FF2B5EF4-FFF2-40B4-BE49-F238E27FC236}">
                    <a16:creationId xmlns:a16="http://schemas.microsoft.com/office/drawing/2014/main" id="{D228D1D9-DC56-493B-8B4B-5397929D7F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566989"/>
                  </p:ext>
                </p:extLst>
              </p:nvPr>
            </p:nvGraphicFramePr>
            <p:xfrm>
              <a:off x="381001" y="2428845"/>
              <a:ext cx="11291342" cy="124524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0692">
                      <a:extLst>
                        <a:ext uri="{9D8B030D-6E8A-4147-A177-3AD203B41FA5}">
                          <a16:colId xmlns:a16="http://schemas.microsoft.com/office/drawing/2014/main" val="2333216640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2329019148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90407499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08090712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3331839520"/>
                        </a:ext>
                      </a:extLst>
                    </a:gridCol>
                    <a:gridCol w="1123950">
                      <a:extLst>
                        <a:ext uri="{9D8B030D-6E8A-4147-A177-3AD203B41FA5}">
                          <a16:colId xmlns:a16="http://schemas.microsoft.com/office/drawing/2014/main" val="113168851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05011216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0745638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4867504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শিক্ষার্থীর সংখ্যা 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৭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860521"/>
                      </a:ext>
                    </a:extLst>
                  </a:tr>
                  <a:tr h="666121">
                    <a:tc>
                      <a:txBody>
                        <a:bodyPr/>
                        <a:lstStyle/>
                        <a:p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কমলার </a:t>
                          </a:r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 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6417" t="-98182" r="-486096" b="-1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15217" t="-98182" r="-293478" b="-1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000" t="-98182" r="-187234" b="-1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4419" t="-98182" r="-104651" b="-1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32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7577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D10B8A2C-F10B-470E-B3A5-DAD3DC375B38}"/>
              </a:ext>
            </a:extLst>
          </p:cNvPr>
          <p:cNvSpPr txBox="1"/>
          <p:nvPr/>
        </p:nvSpPr>
        <p:spPr>
          <a:xfrm>
            <a:off x="533401" y="3950117"/>
            <a:ext cx="1089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সংখ্যা দ্বারা ৮ কে ভাগ করলে কোনো ভাগশেষ থাকে না সেগুলো হলো ৮ এর গুণনীয়ক।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F95BFE-9F01-484E-9FE4-75D8B1EAA9EE}"/>
              </a:ext>
            </a:extLst>
          </p:cNvPr>
          <p:cNvSpPr txBox="1"/>
          <p:nvPr/>
        </p:nvSpPr>
        <p:spPr>
          <a:xfrm>
            <a:off x="2819400" y="2991064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CC2CDB-FF2A-46F7-B194-B49475B51093}"/>
              </a:ext>
            </a:extLst>
          </p:cNvPr>
          <p:cNvSpPr txBox="1"/>
          <p:nvPr/>
        </p:nvSpPr>
        <p:spPr>
          <a:xfrm>
            <a:off x="3962400" y="2991064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55E297-1651-4E8A-A3E9-9B8D3567C2D1}"/>
              </a:ext>
            </a:extLst>
          </p:cNvPr>
          <p:cNvSpPr txBox="1"/>
          <p:nvPr/>
        </p:nvSpPr>
        <p:spPr>
          <a:xfrm>
            <a:off x="5105400" y="2991064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BFBD068-E55E-48E3-A60A-992A64365088}"/>
              </a:ext>
            </a:extLst>
          </p:cNvPr>
          <p:cNvSpPr txBox="1"/>
          <p:nvPr/>
        </p:nvSpPr>
        <p:spPr>
          <a:xfrm>
            <a:off x="6267433" y="299106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62D0063-E70E-4958-9B3C-65A49D4EE635}"/>
              </a:ext>
            </a:extLst>
          </p:cNvPr>
          <p:cNvSpPr txBox="1"/>
          <p:nvPr/>
        </p:nvSpPr>
        <p:spPr>
          <a:xfrm>
            <a:off x="7448317" y="2991062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C413740-4935-4161-B5B3-433B703B3B7A}"/>
              </a:ext>
            </a:extLst>
          </p:cNvPr>
          <p:cNvSpPr txBox="1"/>
          <p:nvPr/>
        </p:nvSpPr>
        <p:spPr>
          <a:xfrm>
            <a:off x="8540390" y="2988286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527451-C79F-47D9-B43A-036C3C0639C9}"/>
              </a:ext>
            </a:extLst>
          </p:cNvPr>
          <p:cNvSpPr txBox="1"/>
          <p:nvPr/>
        </p:nvSpPr>
        <p:spPr>
          <a:xfrm>
            <a:off x="9690317" y="2988286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15B2BA-E61D-4B32-A405-098703D2774D}"/>
              </a:ext>
            </a:extLst>
          </p:cNvPr>
          <p:cNvSpPr txBox="1"/>
          <p:nvPr/>
        </p:nvSpPr>
        <p:spPr>
          <a:xfrm>
            <a:off x="10749699" y="2988286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00E419-CD3F-4594-AA94-AD12AF06B22C}"/>
              </a:ext>
            </a:extLst>
          </p:cNvPr>
          <p:cNvSpPr txBox="1"/>
          <p:nvPr/>
        </p:nvSpPr>
        <p:spPr>
          <a:xfrm>
            <a:off x="533401" y="4476769"/>
            <a:ext cx="109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 হলো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এবং ৮। কোনো সংখ্যার গুণনীয়কের মধ্যে ১ এবং ওই সংখ্যা থাকে।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5D7D04-1ACD-44CC-8981-7D804AC759B4}"/>
              </a:ext>
            </a:extLst>
          </p:cNvPr>
          <p:cNvSpPr txBox="1"/>
          <p:nvPr/>
        </p:nvSpPr>
        <p:spPr>
          <a:xfrm>
            <a:off x="533401" y="5309467"/>
            <a:ext cx="10287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গুণনীয়ক হলো, যে সংখ্যা দ্বারা ক কে ভাগ করলে কোন ভাগশেষ থাকে না।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r="46772" b="7398"/>
          <a:stretch/>
        </p:blipFill>
        <p:spPr>
          <a:xfrm>
            <a:off x="2648988" y="217033"/>
            <a:ext cx="1029405" cy="108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962400" y="437935"/>
            <a:ext cx="419099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বলত, গু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ণনী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1" y="5386440"/>
            <a:ext cx="1127759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সংখ্যা যে যে সংখ্যা দ্বারা নিঃশেষে বিভাজ্য ঐ সংখ্যা গুলোকে সংখ্যাটির গুণনীয়ক বলে।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8896" y="5168205"/>
            <a:ext cx="6553200" cy="1384995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গুণনীয়কের অপর নাম কী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উৎপাদক।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48896" y="5168205"/>
            <a:ext cx="6785263" cy="1384995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গ.সা.গু এর পূর্ণরূপ কী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গরিষ্ঠ সাধারণ গু্ণনীয়ক।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7728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/>
      <p:bldP spid="88" grpId="0"/>
      <p:bldP spid="88" grpId="1"/>
      <p:bldP spid="16" grpId="0" animBg="1"/>
      <p:bldP spid="17" grpId="0"/>
      <p:bldP spid="17" grpId="1"/>
      <p:bldP spid="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9C0CD5-FE26-4C43-ACA1-D9F7FB60A0E2}"/>
              </a:ext>
            </a:extLst>
          </p:cNvPr>
          <p:cNvSpPr txBox="1"/>
          <p:nvPr/>
        </p:nvSpPr>
        <p:spPr>
          <a:xfrm>
            <a:off x="2030378" y="572869"/>
            <a:ext cx="886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 বৃত্তাকারে চিহ্নিত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5398E-6DD0-493E-A6E3-9AECE685EA04}"/>
              </a:ext>
            </a:extLst>
          </p:cNvPr>
          <p:cNvSpPr txBox="1"/>
          <p:nvPr/>
        </p:nvSpPr>
        <p:spPr>
          <a:xfrm>
            <a:off x="371960" y="1245964"/>
            <a:ext cx="596684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এর গুণনীয়ক     ১  ২  ৩  ৪  ৫  ৬  ৭  ৮  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0D532-E69B-42C8-8D1D-78CAB6E96823}"/>
              </a:ext>
            </a:extLst>
          </p:cNvPr>
          <p:cNvSpPr txBox="1"/>
          <p:nvPr/>
        </p:nvSpPr>
        <p:spPr>
          <a:xfrm>
            <a:off x="340962" y="1828657"/>
            <a:ext cx="10461356" cy="584775"/>
          </a:xfrm>
          <a:prstGeom prst="rect">
            <a:avLst/>
          </a:prstGeom>
          <a:solidFill>
            <a:srgbClr val="FFDC6D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 এর গুণনীয়ক     ১  ২  ৩  ৪  ৫  ৬  ৭  ৮  ৯  ১০  ১১  ১২  ১৩  ১৪  ১৫  ১৬  ১৭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A317F-0EAC-4B3F-8079-FB7EF6C2808E}"/>
              </a:ext>
            </a:extLst>
          </p:cNvPr>
          <p:cNvSpPr txBox="1"/>
          <p:nvPr/>
        </p:nvSpPr>
        <p:spPr>
          <a:xfrm>
            <a:off x="340961" y="2540328"/>
            <a:ext cx="11515241" cy="584775"/>
          </a:xfrm>
          <a:prstGeom prst="rect">
            <a:avLst/>
          </a:prstGeom>
          <a:solidFill>
            <a:srgbClr val="61D6FF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এর গুণনীয়ক   ১   ২ ৩ ৪  ৫  ৬  ৭  ৮  ৯  ১০  ১১  ১২  ১৩  ১৪  ১৫  ১৬  ১৭ ১৮ ১৯ ২০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E7642-AE47-460C-B650-CF152291AB6D}"/>
              </a:ext>
            </a:extLst>
          </p:cNvPr>
          <p:cNvSpPr txBox="1"/>
          <p:nvPr/>
        </p:nvSpPr>
        <p:spPr>
          <a:xfrm>
            <a:off x="170482" y="3178104"/>
            <a:ext cx="1182520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এর গুণনীয়কঃ১ ২ ৩ ৪ ৫ ৬ ৭ ৮ ৯ ১০ ১১ ১২ ১৩ ১৪ ১৫ ১৬ ১৭ ১৮ ১৯ ২০ ২১ ২২ ২৩ ২৪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772610-942D-491F-BBC5-ECBA7410F999}"/>
                  </a:ext>
                </a:extLst>
              </p:cNvPr>
              <p:cNvSpPr txBox="1"/>
              <p:nvPr/>
            </p:nvSpPr>
            <p:spPr>
              <a:xfrm>
                <a:off x="1703882" y="3784087"/>
                <a:ext cx="2938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৩৬ = ১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৩৬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২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১৮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৩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৪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৯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 ৬ </a:t>
                </a:r>
                <a14:m>
                  <m:oMath xmlns:m="http://schemas.openxmlformats.org/officeDocument/2006/math">
                    <m:r>
                      <a:rPr lang="bn-BD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772610-942D-491F-BBC5-ECBA7410F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82" y="3784087"/>
                <a:ext cx="2938218" cy="2862322"/>
              </a:xfrm>
              <a:prstGeom prst="rect">
                <a:avLst/>
              </a:prstGeom>
              <a:blipFill>
                <a:blip r:embed="rId2"/>
                <a:stretch>
                  <a:fillRect l="-6445" t="-2985" r="-2911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71EE52-7EAC-4759-BF9C-FCEC78938539}"/>
              </a:ext>
            </a:extLst>
          </p:cNvPr>
          <p:cNvSpPr/>
          <p:nvPr/>
        </p:nvSpPr>
        <p:spPr>
          <a:xfrm>
            <a:off x="3612754" y="4152749"/>
            <a:ext cx="632581" cy="2239678"/>
          </a:xfrm>
          <a:custGeom>
            <a:avLst/>
            <a:gdLst>
              <a:gd name="connsiteX0" fmla="*/ 527321 w 632581"/>
              <a:gd name="connsiteY0" fmla="*/ 0 h 2239678"/>
              <a:gd name="connsiteX1" fmla="*/ 632581 w 632581"/>
              <a:gd name="connsiteY1" fmla="*/ 240224 h 2239678"/>
              <a:gd name="connsiteX2" fmla="*/ 575220 w 632581"/>
              <a:gd name="connsiteY2" fmla="*/ 240224 h 2239678"/>
              <a:gd name="connsiteX3" fmla="*/ 575219 w 632581"/>
              <a:gd name="connsiteY3" fmla="*/ 240248 h 2239678"/>
              <a:gd name="connsiteX4" fmla="*/ 556694 w 632581"/>
              <a:gd name="connsiteY4" fmla="*/ 652650 h 2239678"/>
              <a:gd name="connsiteX5" fmla="*/ 556591 w 632581"/>
              <a:gd name="connsiteY5" fmla="*/ 653798 h 2239678"/>
              <a:gd name="connsiteX6" fmla="*/ 556484 w 632581"/>
              <a:gd name="connsiteY6" fmla="*/ 656159 h 2239678"/>
              <a:gd name="connsiteX7" fmla="*/ 536996 w 632581"/>
              <a:gd name="connsiteY7" fmla="*/ 871670 h 2239678"/>
              <a:gd name="connsiteX8" fmla="*/ 522541 w 632581"/>
              <a:gd name="connsiteY8" fmla="*/ 1032395 h 2239678"/>
              <a:gd name="connsiteX9" fmla="*/ 522322 w 632581"/>
              <a:gd name="connsiteY9" fmla="*/ 1033946 h 2239678"/>
              <a:gd name="connsiteX10" fmla="*/ 521978 w 632581"/>
              <a:gd name="connsiteY10" fmla="*/ 1037749 h 2239678"/>
              <a:gd name="connsiteX11" fmla="*/ 493519 w 632581"/>
              <a:gd name="connsiteY11" fmla="*/ 1237698 h 2239678"/>
              <a:gd name="connsiteX12" fmla="*/ 474451 w 632581"/>
              <a:gd name="connsiteY12" fmla="*/ 1372583 h 2239678"/>
              <a:gd name="connsiteX13" fmla="*/ 474025 w 632581"/>
              <a:gd name="connsiteY13" fmla="*/ 1374655 h 2239678"/>
              <a:gd name="connsiteX14" fmla="*/ 473485 w 632581"/>
              <a:gd name="connsiteY14" fmla="*/ 1378452 h 2239678"/>
              <a:gd name="connsiteX15" fmla="*/ 441620 w 632581"/>
              <a:gd name="connsiteY15" fmla="*/ 1532419 h 2239678"/>
              <a:gd name="connsiteX16" fmla="*/ 414113 w 632581"/>
              <a:gd name="connsiteY16" fmla="*/ 1666338 h 2239678"/>
              <a:gd name="connsiteX17" fmla="*/ 413208 w 632581"/>
              <a:gd name="connsiteY17" fmla="*/ 1669702 h 2239678"/>
              <a:gd name="connsiteX18" fmla="*/ 412789 w 632581"/>
              <a:gd name="connsiteY18" fmla="*/ 1671726 h 2239678"/>
              <a:gd name="connsiteX19" fmla="*/ 396784 w 632581"/>
              <a:gd name="connsiteY19" fmla="*/ 1730781 h 2239678"/>
              <a:gd name="connsiteX20" fmla="*/ 379878 w 632581"/>
              <a:gd name="connsiteY20" fmla="*/ 1793655 h 2239678"/>
              <a:gd name="connsiteX21" fmla="*/ 379063 w 632581"/>
              <a:gd name="connsiteY21" fmla="*/ 1796170 h 2239678"/>
              <a:gd name="connsiteX22" fmla="*/ 378423 w 632581"/>
              <a:gd name="connsiteY22" fmla="*/ 1798533 h 2239678"/>
              <a:gd name="connsiteX23" fmla="*/ 362573 w 632581"/>
              <a:gd name="connsiteY23" fmla="*/ 1847053 h 2239678"/>
              <a:gd name="connsiteX24" fmla="*/ 343215 w 632581"/>
              <a:gd name="connsiteY24" fmla="*/ 1906784 h 2239678"/>
              <a:gd name="connsiteX25" fmla="*/ 342338 w 632581"/>
              <a:gd name="connsiteY25" fmla="*/ 1908998 h 2239678"/>
              <a:gd name="connsiteX26" fmla="*/ 341675 w 632581"/>
              <a:gd name="connsiteY26" fmla="*/ 1911028 h 2239678"/>
              <a:gd name="connsiteX27" fmla="*/ 323925 w 632581"/>
              <a:gd name="connsiteY27" fmla="*/ 1955448 h 2239678"/>
              <a:gd name="connsiteX28" fmla="*/ 304335 w 632581"/>
              <a:gd name="connsiteY28" fmla="*/ 2004868 h 2239678"/>
              <a:gd name="connsiteX29" fmla="*/ 303535 w 632581"/>
              <a:gd name="connsiteY29" fmla="*/ 2006476 h 2239678"/>
              <a:gd name="connsiteX30" fmla="*/ 302768 w 632581"/>
              <a:gd name="connsiteY30" fmla="*/ 2008395 h 2239678"/>
              <a:gd name="connsiteX31" fmla="*/ 279688 w 632581"/>
              <a:gd name="connsiteY31" fmla="*/ 2054405 h 2239678"/>
              <a:gd name="connsiteX32" fmla="*/ 263448 w 632581"/>
              <a:gd name="connsiteY32" fmla="*/ 2087045 h 2239678"/>
              <a:gd name="connsiteX33" fmla="*/ 262872 w 632581"/>
              <a:gd name="connsiteY33" fmla="*/ 2087929 h 2239678"/>
              <a:gd name="connsiteX34" fmla="*/ 261925 w 632581"/>
              <a:gd name="connsiteY34" fmla="*/ 2089815 h 2239678"/>
              <a:gd name="connsiteX35" fmla="*/ 228902 w 632581"/>
              <a:gd name="connsiteY35" fmla="*/ 2139988 h 2239678"/>
              <a:gd name="connsiteX36" fmla="*/ 220767 w 632581"/>
              <a:gd name="connsiteY36" fmla="*/ 2152457 h 2239678"/>
              <a:gd name="connsiteX37" fmla="*/ 220522 w 632581"/>
              <a:gd name="connsiteY37" fmla="*/ 2152721 h 2239678"/>
              <a:gd name="connsiteX38" fmla="*/ 219370 w 632581"/>
              <a:gd name="connsiteY38" fmla="*/ 2154471 h 2239678"/>
              <a:gd name="connsiteX39" fmla="*/ 83658 w 632581"/>
              <a:gd name="connsiteY39" fmla="*/ 2239674 h 2239678"/>
              <a:gd name="connsiteX40" fmla="*/ 82950 w 632581"/>
              <a:gd name="connsiteY40" fmla="*/ 2239505 h 2239678"/>
              <a:gd name="connsiteX41" fmla="*/ 0 w 632581"/>
              <a:gd name="connsiteY41" fmla="*/ 2239505 h 2239678"/>
              <a:gd name="connsiteX42" fmla="*/ 0 w 632581"/>
              <a:gd name="connsiteY42" fmla="*/ 2204729 h 2239678"/>
              <a:gd name="connsiteX43" fmla="*/ 33553 w 632581"/>
              <a:gd name="connsiteY43" fmla="*/ 2227943 h 2239678"/>
              <a:gd name="connsiteX44" fmla="*/ 56973 w 632581"/>
              <a:gd name="connsiteY44" fmla="*/ 2233304 h 2239678"/>
              <a:gd name="connsiteX45" fmla="*/ 33313 w 632581"/>
              <a:gd name="connsiteY45" fmla="*/ 2227656 h 2239678"/>
              <a:gd name="connsiteX46" fmla="*/ 196420 w 632581"/>
              <a:gd name="connsiteY46" fmla="*/ 2019056 h 2239678"/>
              <a:gd name="connsiteX47" fmla="*/ 457129 w 632581"/>
              <a:gd name="connsiteY47" fmla="*/ 622781 h 2239678"/>
              <a:gd name="connsiteX48" fmla="*/ 473722 w 632581"/>
              <a:gd name="connsiteY48" fmla="*/ 240224 h 2239678"/>
              <a:gd name="connsiteX49" fmla="*/ 416360 w 632581"/>
              <a:gd name="connsiteY49" fmla="*/ 240224 h 2239678"/>
              <a:gd name="connsiteX50" fmla="*/ 527321 w 632581"/>
              <a:gd name="connsiteY50" fmla="*/ 0 h 22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2581" h="2239678">
                <a:moveTo>
                  <a:pt x="527321" y="0"/>
                </a:moveTo>
                <a:lnTo>
                  <a:pt x="632581" y="240224"/>
                </a:lnTo>
                <a:lnTo>
                  <a:pt x="575220" y="240224"/>
                </a:lnTo>
                <a:lnTo>
                  <a:pt x="575219" y="240248"/>
                </a:lnTo>
                <a:lnTo>
                  <a:pt x="556694" y="652650"/>
                </a:lnTo>
                <a:lnTo>
                  <a:pt x="556591" y="653798"/>
                </a:lnTo>
                <a:lnTo>
                  <a:pt x="556484" y="656159"/>
                </a:lnTo>
                <a:lnTo>
                  <a:pt x="536996" y="871670"/>
                </a:lnTo>
                <a:lnTo>
                  <a:pt x="522541" y="1032395"/>
                </a:lnTo>
                <a:lnTo>
                  <a:pt x="522322" y="1033946"/>
                </a:lnTo>
                <a:lnTo>
                  <a:pt x="521978" y="1037749"/>
                </a:lnTo>
                <a:lnTo>
                  <a:pt x="493519" y="1237698"/>
                </a:lnTo>
                <a:lnTo>
                  <a:pt x="474451" y="1372583"/>
                </a:lnTo>
                <a:lnTo>
                  <a:pt x="474025" y="1374655"/>
                </a:lnTo>
                <a:lnTo>
                  <a:pt x="473485" y="1378452"/>
                </a:lnTo>
                <a:lnTo>
                  <a:pt x="441620" y="1532419"/>
                </a:lnTo>
                <a:lnTo>
                  <a:pt x="414113" y="1666338"/>
                </a:lnTo>
                <a:lnTo>
                  <a:pt x="413208" y="1669702"/>
                </a:lnTo>
                <a:lnTo>
                  <a:pt x="412789" y="1671726"/>
                </a:lnTo>
                <a:lnTo>
                  <a:pt x="396784" y="1730781"/>
                </a:lnTo>
                <a:lnTo>
                  <a:pt x="379878" y="1793655"/>
                </a:lnTo>
                <a:lnTo>
                  <a:pt x="379063" y="1796170"/>
                </a:lnTo>
                <a:lnTo>
                  <a:pt x="378423" y="1798533"/>
                </a:lnTo>
                <a:lnTo>
                  <a:pt x="362573" y="1847053"/>
                </a:lnTo>
                <a:lnTo>
                  <a:pt x="343215" y="1906784"/>
                </a:lnTo>
                <a:lnTo>
                  <a:pt x="342338" y="1908998"/>
                </a:lnTo>
                <a:lnTo>
                  <a:pt x="341675" y="1911028"/>
                </a:lnTo>
                <a:lnTo>
                  <a:pt x="323925" y="1955448"/>
                </a:lnTo>
                <a:lnTo>
                  <a:pt x="304335" y="2004868"/>
                </a:lnTo>
                <a:lnTo>
                  <a:pt x="303535" y="2006476"/>
                </a:lnTo>
                <a:lnTo>
                  <a:pt x="302768" y="2008395"/>
                </a:lnTo>
                <a:lnTo>
                  <a:pt x="279688" y="2054405"/>
                </a:lnTo>
                <a:lnTo>
                  <a:pt x="263448" y="2087045"/>
                </a:lnTo>
                <a:lnTo>
                  <a:pt x="262872" y="2087929"/>
                </a:lnTo>
                <a:lnTo>
                  <a:pt x="261925" y="2089815"/>
                </a:lnTo>
                <a:lnTo>
                  <a:pt x="228902" y="2139988"/>
                </a:lnTo>
                <a:lnTo>
                  <a:pt x="220767" y="2152457"/>
                </a:lnTo>
                <a:lnTo>
                  <a:pt x="220522" y="2152721"/>
                </a:lnTo>
                <a:lnTo>
                  <a:pt x="219370" y="2154471"/>
                </a:lnTo>
                <a:cubicBezTo>
                  <a:pt x="176033" y="2210472"/>
                  <a:pt x="130461" y="2240100"/>
                  <a:pt x="83658" y="2239674"/>
                </a:cubicBezTo>
                <a:lnTo>
                  <a:pt x="82950" y="2239505"/>
                </a:lnTo>
                <a:lnTo>
                  <a:pt x="0" y="2239505"/>
                </a:lnTo>
                <a:lnTo>
                  <a:pt x="0" y="2204729"/>
                </a:lnTo>
                <a:lnTo>
                  <a:pt x="33553" y="2227943"/>
                </a:lnTo>
                <a:lnTo>
                  <a:pt x="56973" y="2233304"/>
                </a:lnTo>
                <a:lnTo>
                  <a:pt x="33313" y="2227656"/>
                </a:lnTo>
                <a:cubicBezTo>
                  <a:pt x="91274" y="2200520"/>
                  <a:pt x="146217" y="2128395"/>
                  <a:pt x="196420" y="2019056"/>
                </a:cubicBezTo>
                <a:cubicBezTo>
                  <a:pt x="321926" y="1745709"/>
                  <a:pt x="417805" y="1239781"/>
                  <a:pt x="457129" y="622781"/>
                </a:cubicBezTo>
                <a:lnTo>
                  <a:pt x="473722" y="240224"/>
                </a:lnTo>
                <a:lnTo>
                  <a:pt x="416360" y="240224"/>
                </a:lnTo>
                <a:lnTo>
                  <a:pt x="52732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E6E186A-F525-4CFA-8C22-B24958476CA1}"/>
              </a:ext>
            </a:extLst>
          </p:cNvPr>
          <p:cNvSpPr/>
          <p:nvPr/>
        </p:nvSpPr>
        <p:spPr>
          <a:xfrm>
            <a:off x="3107768" y="4152750"/>
            <a:ext cx="511444" cy="2239505"/>
          </a:xfrm>
          <a:custGeom>
            <a:avLst/>
            <a:gdLst>
              <a:gd name="connsiteX0" fmla="*/ 0 w 511444"/>
              <a:gd name="connsiteY0" fmla="*/ 0 h 2239505"/>
              <a:gd name="connsiteX1" fmla="*/ 101498 w 511444"/>
              <a:gd name="connsiteY1" fmla="*/ 0 h 2239505"/>
              <a:gd name="connsiteX2" fmla="*/ 101499 w 511444"/>
              <a:gd name="connsiteY2" fmla="*/ 12 h 2239505"/>
              <a:gd name="connsiteX3" fmla="*/ 111239 w 511444"/>
              <a:gd name="connsiteY3" fmla="*/ 438019 h 2239505"/>
              <a:gd name="connsiteX4" fmla="*/ 120070 w 511444"/>
              <a:gd name="connsiteY4" fmla="*/ 575989 h 2239505"/>
              <a:gd name="connsiteX5" fmla="*/ 138613 w 511444"/>
              <a:gd name="connsiteY5" fmla="*/ 846782 h 2239505"/>
              <a:gd name="connsiteX6" fmla="*/ 155281 w 511444"/>
              <a:gd name="connsiteY6" fmla="*/ 996672 h 2239505"/>
              <a:gd name="connsiteX7" fmla="*/ 181794 w 511444"/>
              <a:gd name="connsiteY7" fmla="*/ 1218109 h 2239505"/>
              <a:gd name="connsiteX8" fmla="*/ 205350 w 511444"/>
              <a:gd name="connsiteY8" fmla="*/ 1359175 h 2239505"/>
              <a:gd name="connsiteX9" fmla="*/ 238964 w 511444"/>
              <a:gd name="connsiteY9" fmla="*/ 1543865 h 2239505"/>
              <a:gd name="connsiteX10" fmla="*/ 291330 w 511444"/>
              <a:gd name="connsiteY10" fmla="*/ 1762211 h 2239505"/>
              <a:gd name="connsiteX11" fmla="*/ 308463 w 511444"/>
              <a:gd name="connsiteY11" fmla="*/ 1820288 h 2239505"/>
              <a:gd name="connsiteX12" fmla="*/ 325340 w 511444"/>
              <a:gd name="connsiteY12" fmla="*/ 1873662 h 2239505"/>
              <a:gd name="connsiteX13" fmla="*/ 347529 w 511444"/>
              <a:gd name="connsiteY13" fmla="*/ 1934773 h 2239505"/>
              <a:gd name="connsiteX14" fmla="*/ 365166 w 511444"/>
              <a:gd name="connsiteY14" fmla="*/ 1980419 h 2239505"/>
              <a:gd name="connsiteX15" fmla="*/ 389253 w 511444"/>
              <a:gd name="connsiteY15" fmla="*/ 2033021 h 2239505"/>
              <a:gd name="connsiteX16" fmla="*/ 407269 w 511444"/>
              <a:gd name="connsiteY16" fmla="*/ 2070238 h 2239505"/>
              <a:gd name="connsiteX17" fmla="*/ 433746 w 511444"/>
              <a:gd name="connsiteY17" fmla="*/ 2114170 h 2239505"/>
              <a:gd name="connsiteX18" fmla="*/ 451425 w 511444"/>
              <a:gd name="connsiteY18" fmla="*/ 2142110 h 2239505"/>
              <a:gd name="connsiteX19" fmla="*/ 482017 w 511444"/>
              <a:gd name="connsiteY19" fmla="*/ 2177770 h 2239505"/>
              <a:gd name="connsiteX20" fmla="*/ 497409 w 511444"/>
              <a:gd name="connsiteY20" fmla="*/ 2195018 h 2239505"/>
              <a:gd name="connsiteX21" fmla="*/ 511444 w 511444"/>
              <a:gd name="connsiteY21" fmla="*/ 2204729 h 2239505"/>
              <a:gd name="connsiteX22" fmla="*/ 511444 w 511444"/>
              <a:gd name="connsiteY22" fmla="*/ 2239505 h 2239505"/>
              <a:gd name="connsiteX23" fmla="*/ 494008 w 511444"/>
              <a:gd name="connsiteY23" fmla="*/ 2239505 h 2239505"/>
              <a:gd name="connsiteX24" fmla="*/ 0 w 511444"/>
              <a:gd name="connsiteY24" fmla="*/ 0 h 223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1444" h="2239505">
                <a:moveTo>
                  <a:pt x="0" y="0"/>
                </a:moveTo>
                <a:lnTo>
                  <a:pt x="101498" y="0"/>
                </a:lnTo>
                <a:lnTo>
                  <a:pt x="101499" y="12"/>
                </a:lnTo>
                <a:lnTo>
                  <a:pt x="111239" y="438019"/>
                </a:lnTo>
                <a:lnTo>
                  <a:pt x="120070" y="575989"/>
                </a:lnTo>
                <a:lnTo>
                  <a:pt x="138613" y="846782"/>
                </a:lnTo>
                <a:lnTo>
                  <a:pt x="155281" y="996672"/>
                </a:lnTo>
                <a:lnTo>
                  <a:pt x="181794" y="1218109"/>
                </a:lnTo>
                <a:lnTo>
                  <a:pt x="205350" y="1359175"/>
                </a:lnTo>
                <a:lnTo>
                  <a:pt x="238964" y="1543865"/>
                </a:lnTo>
                <a:lnTo>
                  <a:pt x="291330" y="1762211"/>
                </a:lnTo>
                <a:lnTo>
                  <a:pt x="308463" y="1820288"/>
                </a:lnTo>
                <a:lnTo>
                  <a:pt x="325340" y="1873662"/>
                </a:lnTo>
                <a:lnTo>
                  <a:pt x="347529" y="1934773"/>
                </a:lnTo>
                <a:lnTo>
                  <a:pt x="365166" y="1980419"/>
                </a:lnTo>
                <a:lnTo>
                  <a:pt x="389253" y="2033021"/>
                </a:lnTo>
                <a:lnTo>
                  <a:pt x="407269" y="2070238"/>
                </a:lnTo>
                <a:lnTo>
                  <a:pt x="433746" y="2114170"/>
                </a:lnTo>
                <a:lnTo>
                  <a:pt x="451425" y="2142110"/>
                </a:lnTo>
                <a:lnTo>
                  <a:pt x="482017" y="2177770"/>
                </a:lnTo>
                <a:lnTo>
                  <a:pt x="497409" y="2195018"/>
                </a:lnTo>
                <a:lnTo>
                  <a:pt x="511444" y="2204729"/>
                </a:lnTo>
                <a:lnTo>
                  <a:pt x="511444" y="2239505"/>
                </a:lnTo>
                <a:lnTo>
                  <a:pt x="494008" y="2239505"/>
                </a:lnTo>
                <a:cubicBezTo>
                  <a:pt x="221175" y="2239505"/>
                  <a:pt x="0" y="123684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05F12-CFFD-48D5-BAE5-DF145F5E1E0A}"/>
              </a:ext>
            </a:extLst>
          </p:cNvPr>
          <p:cNvSpPr txBox="1"/>
          <p:nvPr/>
        </p:nvSpPr>
        <p:spPr>
          <a:xfrm>
            <a:off x="4628245" y="4922860"/>
            <a:ext cx="714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৩৬ এর গুণনীয়ক ১  ২  ৩  ৪  ৬  ৯  ১২  ১৮  এবং ৩৬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AD802F-7585-4B1E-B12A-A453E0A17518}"/>
              </a:ext>
            </a:extLst>
          </p:cNvPr>
          <p:cNvSpPr/>
          <p:nvPr/>
        </p:nvSpPr>
        <p:spPr>
          <a:xfrm>
            <a:off x="2681209" y="1261462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358516-C133-42B6-A321-58C6CE71A495}"/>
              </a:ext>
            </a:extLst>
          </p:cNvPr>
          <p:cNvSpPr/>
          <p:nvPr/>
        </p:nvSpPr>
        <p:spPr>
          <a:xfrm>
            <a:off x="3448374" y="1280214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06DA60-7CF2-4ABD-B63C-DB0AED291FC6}"/>
              </a:ext>
            </a:extLst>
          </p:cNvPr>
          <p:cNvSpPr/>
          <p:nvPr/>
        </p:nvSpPr>
        <p:spPr>
          <a:xfrm>
            <a:off x="5827366" y="1262286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CBAEF3-FA52-4798-8E8F-45F222481582}"/>
              </a:ext>
            </a:extLst>
          </p:cNvPr>
          <p:cNvSpPr/>
          <p:nvPr/>
        </p:nvSpPr>
        <p:spPr>
          <a:xfrm>
            <a:off x="2751346" y="1897018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907D6B-0F68-4F93-BE23-E981E48AB6BE}"/>
              </a:ext>
            </a:extLst>
          </p:cNvPr>
          <p:cNvSpPr/>
          <p:nvPr/>
        </p:nvSpPr>
        <p:spPr>
          <a:xfrm>
            <a:off x="10210025" y="1768039"/>
            <a:ext cx="46882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7E6C4A-1247-4FE1-83D1-6F837AA554A2}"/>
              </a:ext>
            </a:extLst>
          </p:cNvPr>
          <p:cNvSpPr/>
          <p:nvPr/>
        </p:nvSpPr>
        <p:spPr>
          <a:xfrm>
            <a:off x="2630840" y="2599920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7DD511-F6A3-4CD7-A01D-B6A6BC1B7AF8}"/>
              </a:ext>
            </a:extLst>
          </p:cNvPr>
          <p:cNvSpPr/>
          <p:nvPr/>
        </p:nvSpPr>
        <p:spPr>
          <a:xfrm>
            <a:off x="3134928" y="2576296"/>
            <a:ext cx="38745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2E6ED1-895A-4193-8FD8-352424E2DAA5}"/>
              </a:ext>
            </a:extLst>
          </p:cNvPr>
          <p:cNvSpPr/>
          <p:nvPr/>
        </p:nvSpPr>
        <p:spPr>
          <a:xfrm>
            <a:off x="3754600" y="2588585"/>
            <a:ext cx="310227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C4F340-2B8D-4568-A4F5-A8E778228D22}"/>
              </a:ext>
            </a:extLst>
          </p:cNvPr>
          <p:cNvSpPr/>
          <p:nvPr/>
        </p:nvSpPr>
        <p:spPr>
          <a:xfrm>
            <a:off x="4149549" y="2588585"/>
            <a:ext cx="310228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BFF12-5239-45DE-8A9C-87E7DE71BC54}"/>
              </a:ext>
            </a:extLst>
          </p:cNvPr>
          <p:cNvSpPr/>
          <p:nvPr/>
        </p:nvSpPr>
        <p:spPr>
          <a:xfrm>
            <a:off x="6106725" y="2535819"/>
            <a:ext cx="425811" cy="566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992A192-70C9-4222-82E1-A4EF54F6607F}"/>
              </a:ext>
            </a:extLst>
          </p:cNvPr>
          <p:cNvSpPr/>
          <p:nvPr/>
        </p:nvSpPr>
        <p:spPr>
          <a:xfrm>
            <a:off x="2681210" y="3218973"/>
            <a:ext cx="226016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BD9293-F962-489E-8EDD-D77C6C7AE6C9}"/>
              </a:ext>
            </a:extLst>
          </p:cNvPr>
          <p:cNvSpPr/>
          <p:nvPr/>
        </p:nvSpPr>
        <p:spPr>
          <a:xfrm>
            <a:off x="3289518" y="3218973"/>
            <a:ext cx="250554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81363B-4339-4D68-8CBD-E59961EF9864}"/>
              </a:ext>
            </a:extLst>
          </p:cNvPr>
          <p:cNvSpPr/>
          <p:nvPr/>
        </p:nvSpPr>
        <p:spPr>
          <a:xfrm>
            <a:off x="2417739" y="3233558"/>
            <a:ext cx="197602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8D310E-CF0D-4A53-A5F8-94368DF809E3}"/>
              </a:ext>
            </a:extLst>
          </p:cNvPr>
          <p:cNvSpPr/>
          <p:nvPr/>
        </p:nvSpPr>
        <p:spPr>
          <a:xfrm>
            <a:off x="3816460" y="3248685"/>
            <a:ext cx="333090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A8F9A7-3B5E-4BAC-8918-0FD2891EA5F7}"/>
              </a:ext>
            </a:extLst>
          </p:cNvPr>
          <p:cNvSpPr/>
          <p:nvPr/>
        </p:nvSpPr>
        <p:spPr>
          <a:xfrm>
            <a:off x="4397509" y="3187535"/>
            <a:ext cx="279227" cy="590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98AEB2-5771-4D25-98B6-F4676721329C}"/>
              </a:ext>
            </a:extLst>
          </p:cNvPr>
          <p:cNvSpPr/>
          <p:nvPr/>
        </p:nvSpPr>
        <p:spPr>
          <a:xfrm>
            <a:off x="5867400" y="3150028"/>
            <a:ext cx="42620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1FE84D-ACD2-4DB9-A88F-85CB6694838B}"/>
              </a:ext>
            </a:extLst>
          </p:cNvPr>
          <p:cNvSpPr/>
          <p:nvPr/>
        </p:nvSpPr>
        <p:spPr>
          <a:xfrm>
            <a:off x="11414699" y="3153963"/>
            <a:ext cx="42620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359B7A-132E-43DC-8848-456A6C950523}"/>
              </a:ext>
            </a:extLst>
          </p:cNvPr>
          <p:cNvSpPr/>
          <p:nvPr/>
        </p:nvSpPr>
        <p:spPr>
          <a:xfrm>
            <a:off x="11353800" y="2468678"/>
            <a:ext cx="468823" cy="640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3479E2-4423-46C5-9F4F-C6E37BC55A5A}"/>
              </a:ext>
            </a:extLst>
          </p:cNvPr>
          <p:cNvSpPr txBox="1"/>
          <p:nvPr/>
        </p:nvSpPr>
        <p:spPr>
          <a:xfrm>
            <a:off x="5602637" y="29679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719AAD-1B2E-4B06-84BF-12B5C2838802}"/>
              </a:ext>
            </a:extLst>
          </p:cNvPr>
          <p:cNvSpPr txBox="1"/>
          <p:nvPr/>
        </p:nvSpPr>
        <p:spPr>
          <a:xfrm>
            <a:off x="465309" y="3778377"/>
            <a:ext cx="156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F5B5FF-5A49-4F43-8D5D-8B8343BDAF23}"/>
              </a:ext>
            </a:extLst>
          </p:cNvPr>
          <p:cNvSpPr/>
          <p:nvPr/>
        </p:nvSpPr>
        <p:spPr>
          <a:xfrm>
            <a:off x="2973095" y="3200893"/>
            <a:ext cx="250554" cy="52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08759"/>
            <a:ext cx="816539" cy="769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68418" y="304800"/>
            <a:ext cx="545314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bn-BD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1247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901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1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1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3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1261</Words>
  <Application>Microsoft Office PowerPoint</Application>
  <PresentationFormat>Widescreen</PresentationFormat>
  <Paragraphs>270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141</cp:revision>
  <dcterms:created xsi:type="dcterms:W3CDTF">2006-08-16T00:00:00Z</dcterms:created>
  <dcterms:modified xsi:type="dcterms:W3CDTF">2020-12-04T13:12:44Z</dcterms:modified>
</cp:coreProperties>
</file>