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81" r:id="rId4"/>
    <p:sldId id="283" r:id="rId5"/>
    <p:sldId id="284" r:id="rId6"/>
    <p:sldId id="262" r:id="rId7"/>
    <p:sldId id="272" r:id="rId8"/>
    <p:sldId id="285" r:id="rId9"/>
    <p:sldId id="286" r:id="rId10"/>
    <p:sldId id="287" r:id="rId11"/>
    <p:sldId id="288" r:id="rId12"/>
    <p:sldId id="289" r:id="rId13"/>
    <p:sldId id="290" r:id="rId14"/>
    <p:sldId id="270" r:id="rId15"/>
    <p:sldId id="27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1D7A75-E5B3-43F2-84C9-283AFF9DD107}" type="datetimeFigureOut">
              <a:rPr lang="en-US" smtClean="0"/>
              <a:t>12/21/2020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B8C3C7-7861-4107-B461-896CFC1AE32A}" type="slidenum">
              <a:rPr lang="en-US" smtClean="0"/>
              <a:t>‹#›</a:t>
            </a:fld>
            <a:endParaRPr lang="en-US"/>
          </a:p>
        </p:txBody>
      </p:sp>
    </p:spTree>
    <p:extLst>
      <p:ext uri="{BB962C8B-B14F-4D97-AF65-F5344CB8AC3E}">
        <p14:creationId xmlns:p14="http://schemas.microsoft.com/office/powerpoint/2010/main" val="2634306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B8C3C7-7861-4107-B461-896CFC1AE32A}" type="slidenum">
              <a:rPr lang="en-US" smtClean="0"/>
              <a:t>1</a:t>
            </a:fld>
            <a:endParaRPr lang="en-US"/>
          </a:p>
        </p:txBody>
      </p:sp>
    </p:spTree>
    <p:extLst>
      <p:ext uri="{BB962C8B-B14F-4D97-AF65-F5344CB8AC3E}">
        <p14:creationId xmlns:p14="http://schemas.microsoft.com/office/powerpoint/2010/main" val="1511974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Teacher will help to make pair of students. After completing pair work, teacher show the correct answer.</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CE8756-3A20-4296-852D-4D42D483E432}" type="slidenum">
              <a:rPr lang="en-US"/>
              <a:pPr eaLnBrk="1" hangingPunct="1"/>
              <a:t>14</a:t>
            </a:fld>
            <a:endParaRPr lang="en-US"/>
          </a:p>
        </p:txBody>
      </p:sp>
    </p:spTree>
    <p:extLst>
      <p:ext uri="{BB962C8B-B14F-4D97-AF65-F5344CB8AC3E}">
        <p14:creationId xmlns:p14="http://schemas.microsoft.com/office/powerpoint/2010/main" val="3691581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Teacher will help to make pair of students. After completing pair work, teacher show the correct answer.</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CE8756-3A20-4296-852D-4D42D483E432}" type="slidenum">
              <a:rPr lang="en-US"/>
              <a:pPr eaLnBrk="1" hangingPunct="1"/>
              <a:t>15</a:t>
            </a:fld>
            <a:endParaRPr lang="en-US"/>
          </a:p>
        </p:txBody>
      </p:sp>
    </p:spTree>
    <p:extLst>
      <p:ext uri="{BB962C8B-B14F-4D97-AF65-F5344CB8AC3E}">
        <p14:creationId xmlns:p14="http://schemas.microsoft.com/office/powerpoint/2010/main" val="3119650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1B0C93-87B2-4C1E-B28C-250681460063}"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75068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B0C93-87B2-4C1E-B28C-250681460063}"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1606220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B0C93-87B2-4C1E-B28C-250681460063}"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1812702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B0C93-87B2-4C1E-B28C-250681460063}"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41970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B0C93-87B2-4C1E-B28C-250681460063}"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72720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41B0C93-87B2-4C1E-B28C-250681460063}" type="datetimeFigureOut">
              <a:rPr lang="en-US" smtClean="0"/>
              <a:t>12/21/2020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235453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41B0C93-87B2-4C1E-B28C-250681460063}" type="datetimeFigureOut">
              <a:rPr lang="en-US" smtClean="0"/>
              <a:t>12/21/2020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873642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1B0C93-87B2-4C1E-B28C-250681460063}"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187671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1B0C93-87B2-4C1E-B28C-250681460063}"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37910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41B0C93-87B2-4C1E-B28C-250681460063}"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235821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B0C93-87B2-4C1E-B28C-250681460063}"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303361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1B0C93-87B2-4C1E-B28C-250681460063}"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237642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1B0C93-87B2-4C1E-B28C-250681460063}" type="datetimeFigureOut">
              <a:rPr lang="en-US" smtClean="0"/>
              <a:t>12/21/2020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258229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41B0C93-87B2-4C1E-B28C-250681460063}" type="datetimeFigureOut">
              <a:rPr lang="en-US" smtClean="0"/>
              <a:t>12/21/2020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24894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41B0C93-87B2-4C1E-B28C-250681460063}" type="datetimeFigureOut">
              <a:rPr lang="en-US" smtClean="0"/>
              <a:t>12/21/2020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2426292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741B0C93-87B2-4C1E-B28C-250681460063}" type="datetimeFigureOut">
              <a:rPr lang="en-US" smtClean="0"/>
              <a:t>12/21/2020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10737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B0C93-87B2-4C1E-B28C-250681460063}"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DA437-0C18-4609-A3D6-0CC01BAC6834}" type="slidenum">
              <a:rPr lang="en-US" smtClean="0"/>
              <a:t>‹#›</a:t>
            </a:fld>
            <a:endParaRPr lang="en-US"/>
          </a:p>
        </p:txBody>
      </p:sp>
    </p:spTree>
    <p:extLst>
      <p:ext uri="{BB962C8B-B14F-4D97-AF65-F5344CB8AC3E}">
        <p14:creationId xmlns:p14="http://schemas.microsoft.com/office/powerpoint/2010/main" val="423985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7030A0"/>
          </a:fgClr>
          <a:bgClr>
            <a:schemeClr val="bg1"/>
          </a:bgClr>
        </a:patt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41B0C93-87B2-4C1E-B28C-250681460063}" type="datetimeFigureOut">
              <a:rPr lang="en-US" smtClean="0"/>
              <a:t>12/21/2020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A7DA437-0C18-4609-A3D6-0CC01BAC6834}" type="slidenum">
              <a:rPr lang="en-US" smtClean="0"/>
              <a:t>‹#›</a:t>
            </a:fld>
            <a:endParaRPr lang="en-US"/>
          </a:p>
        </p:txBody>
      </p:sp>
    </p:spTree>
    <p:extLst>
      <p:ext uri="{BB962C8B-B14F-4D97-AF65-F5344CB8AC3E}">
        <p14:creationId xmlns:p14="http://schemas.microsoft.com/office/powerpoint/2010/main" val="14125966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013618" y="2033584"/>
            <a:ext cx="4724400" cy="2246769"/>
          </a:xfrm>
          <a:prstGeom prst="rect">
            <a:avLst/>
          </a:prstGeom>
          <a:noFill/>
        </p:spPr>
        <p:txBody>
          <a:bodyPr>
            <a:spAutoFit/>
          </a:bodyPr>
          <a:lstStyle/>
          <a:p>
            <a:pPr algn="ctr" eaLnBrk="0" hangingPunct="0">
              <a:defRPr/>
            </a:pPr>
            <a:r>
              <a:rPr lang="en-US" sz="3600" b="1" dirty="0">
                <a:ln w="19050">
                  <a:solidFill>
                    <a:schemeClr val="tx2">
                      <a:tint val="1000"/>
                    </a:schemeClr>
                  </a:solidFill>
                  <a:prstDash val="solid"/>
                </a:ln>
                <a:solidFill>
                  <a:schemeClr val="accent2"/>
                </a:solidFill>
                <a:latin typeface="Arial Rounded MT Bold" pitchFamily="34" charset="0"/>
              </a:rPr>
              <a:t>Md. </a:t>
            </a:r>
            <a:r>
              <a:rPr lang="en-US" sz="3600" b="1" dirty="0" err="1">
                <a:ln w="19050">
                  <a:solidFill>
                    <a:schemeClr val="tx2">
                      <a:tint val="1000"/>
                    </a:schemeClr>
                  </a:solidFill>
                  <a:prstDash val="solid"/>
                </a:ln>
                <a:solidFill>
                  <a:schemeClr val="accent2"/>
                </a:solidFill>
                <a:latin typeface="Arial Rounded MT Bold" pitchFamily="34" charset="0"/>
              </a:rPr>
              <a:t>Manzur</a:t>
            </a:r>
            <a:r>
              <a:rPr lang="en-US" sz="3600" b="1" dirty="0">
                <a:ln w="19050">
                  <a:solidFill>
                    <a:schemeClr val="tx2">
                      <a:tint val="1000"/>
                    </a:schemeClr>
                  </a:solidFill>
                  <a:prstDash val="solid"/>
                </a:ln>
                <a:solidFill>
                  <a:schemeClr val="accent2"/>
                </a:solidFill>
                <a:latin typeface="Arial Rounded MT Bold" pitchFamily="34" charset="0"/>
              </a:rPr>
              <a:t> </a:t>
            </a:r>
            <a:r>
              <a:rPr lang="en-US" sz="3600" b="1" dirty="0" err="1">
                <a:ln w="19050">
                  <a:solidFill>
                    <a:schemeClr val="tx2">
                      <a:tint val="1000"/>
                    </a:schemeClr>
                  </a:solidFill>
                  <a:prstDash val="solid"/>
                </a:ln>
                <a:solidFill>
                  <a:schemeClr val="accent2"/>
                </a:solidFill>
                <a:latin typeface="Arial Rounded MT Bold" pitchFamily="34" charset="0"/>
              </a:rPr>
              <a:t>Rahman</a:t>
            </a:r>
            <a:endParaRPr lang="en-US" sz="3600" b="1" dirty="0">
              <a:ln w="19050">
                <a:solidFill>
                  <a:schemeClr val="tx2">
                    <a:tint val="1000"/>
                  </a:schemeClr>
                </a:solidFill>
                <a:prstDash val="solid"/>
              </a:ln>
              <a:solidFill>
                <a:schemeClr val="accent2"/>
              </a:solidFill>
              <a:latin typeface="Arial Rounded MT Bold" pitchFamily="34" charset="0"/>
            </a:endParaRPr>
          </a:p>
          <a:p>
            <a:pPr algn="ctr" eaLnBrk="0" hangingPunct="0">
              <a:defRPr/>
            </a:pPr>
            <a:r>
              <a:rPr lang="en-US" sz="2000" dirty="0">
                <a:latin typeface="Arial Rounded MT Bold" pitchFamily="34" charset="0"/>
              </a:rPr>
              <a:t>B.A. (Hon’s), M.A. (English)</a:t>
            </a:r>
          </a:p>
          <a:p>
            <a:pPr algn="ctr" eaLnBrk="0" hangingPunct="0">
              <a:defRPr/>
            </a:pPr>
            <a:r>
              <a:rPr lang="en-US" sz="2000" dirty="0">
                <a:latin typeface="Arial Rounded MT Bold" pitchFamily="34" charset="0"/>
              </a:rPr>
              <a:t>Assistant Teacher (English)</a:t>
            </a:r>
          </a:p>
          <a:p>
            <a:pPr algn="ctr" eaLnBrk="0" hangingPunct="0">
              <a:defRPr/>
            </a:pPr>
            <a:r>
              <a:rPr lang="en-US" sz="2000" dirty="0" err="1">
                <a:latin typeface="Arial Rounded MT Bold" pitchFamily="34" charset="0"/>
              </a:rPr>
              <a:t>Goonvari</a:t>
            </a:r>
            <a:r>
              <a:rPr lang="en-US" sz="2000" dirty="0">
                <a:latin typeface="Arial Rounded MT Bold" pitchFamily="34" charset="0"/>
              </a:rPr>
              <a:t> B.L. High School,</a:t>
            </a:r>
          </a:p>
          <a:p>
            <a:pPr algn="ctr" eaLnBrk="0" hangingPunct="0">
              <a:defRPr/>
            </a:pPr>
            <a:r>
              <a:rPr lang="en-US" sz="2000" dirty="0" err="1">
                <a:latin typeface="Arial Rounded MT Bold" pitchFamily="34" charset="0"/>
              </a:rPr>
              <a:t>Fulchhari</a:t>
            </a:r>
            <a:r>
              <a:rPr lang="en-US" sz="2000" dirty="0">
                <a:latin typeface="Arial Rounded MT Bold" pitchFamily="34" charset="0"/>
              </a:rPr>
              <a:t>, </a:t>
            </a:r>
            <a:r>
              <a:rPr lang="en-US" sz="2000" dirty="0" err="1" smtClean="0">
                <a:latin typeface="Arial Rounded MT Bold" pitchFamily="34" charset="0"/>
              </a:rPr>
              <a:t>Gaibandha</a:t>
            </a:r>
            <a:endParaRPr lang="en-US" sz="2000" dirty="0">
              <a:latin typeface="Arial Rounded MT Bold" pitchFamily="34" charset="0"/>
            </a:endParaRPr>
          </a:p>
          <a:p>
            <a:pPr algn="ctr" eaLnBrk="0" hangingPunct="0">
              <a:defRPr/>
            </a:pPr>
            <a:r>
              <a:rPr lang="en-US" sz="2400" dirty="0" smtClean="0">
                <a:latin typeface="Arial Rounded MT Bold" pitchFamily="34" charset="0"/>
              </a:rPr>
              <a:t> </a:t>
            </a:r>
            <a:r>
              <a:rPr lang="en-US" sz="1600" dirty="0" smtClean="0">
                <a:latin typeface="Arial Rounded MT Bold" pitchFamily="34" charset="0"/>
              </a:rPr>
              <a:t>E-mail</a:t>
            </a:r>
            <a:r>
              <a:rPr lang="en-US" sz="1600" dirty="0">
                <a:latin typeface="Arial Rounded MT Bold" pitchFamily="34" charset="0"/>
              </a:rPr>
              <a:t>: </a:t>
            </a:r>
            <a:r>
              <a:rPr lang="en-US" sz="1600" dirty="0" smtClean="0">
                <a:latin typeface="Arial Rounded MT Bold" pitchFamily="34" charset="0"/>
              </a:rPr>
              <a:t>manzurrahman12@yahoo.com</a:t>
            </a:r>
            <a:endParaRPr lang="en-US" sz="1600" dirty="0">
              <a:latin typeface="Arial Rounded MT Bold" pitchFamily="34" charset="0"/>
            </a:endParaRPr>
          </a:p>
        </p:txBody>
      </p:sp>
      <p:sp>
        <p:nvSpPr>
          <p:cNvPr id="8195" name="TextBox 2"/>
          <p:cNvSpPr txBox="1">
            <a:spLocks noChangeArrowheads="1"/>
          </p:cNvSpPr>
          <p:nvPr/>
        </p:nvSpPr>
        <p:spPr bwMode="auto">
          <a:xfrm>
            <a:off x="5738018" y="2506054"/>
            <a:ext cx="600551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dirty="0">
                <a:solidFill>
                  <a:schemeClr val="accent2"/>
                </a:solidFill>
                <a:latin typeface="Arial Black" panose="020B0A04020102020204" pitchFamily="34" charset="0"/>
              </a:rPr>
              <a:t>Class:</a:t>
            </a:r>
            <a:r>
              <a:rPr lang="en-US" sz="2400" dirty="0">
                <a:solidFill>
                  <a:srgbClr val="00B050"/>
                </a:solidFill>
                <a:latin typeface="Arial Black" panose="020B0A04020102020204" pitchFamily="34" charset="0"/>
              </a:rPr>
              <a:t> ix</a:t>
            </a:r>
          </a:p>
          <a:p>
            <a:r>
              <a:rPr lang="en-US" sz="2400" dirty="0">
                <a:solidFill>
                  <a:schemeClr val="accent2"/>
                </a:solidFill>
                <a:latin typeface="Arial Black" panose="020B0A04020102020204" pitchFamily="34" charset="0"/>
              </a:rPr>
              <a:t>Subject: </a:t>
            </a:r>
            <a:r>
              <a:rPr lang="en-US" sz="2400" dirty="0">
                <a:solidFill>
                  <a:srgbClr val="00B050"/>
                </a:solidFill>
                <a:latin typeface="Arial Black" panose="020B0A04020102020204" pitchFamily="34" charset="0"/>
              </a:rPr>
              <a:t>English 2</a:t>
            </a:r>
            <a:r>
              <a:rPr lang="en-US" sz="2400" baseline="30000" dirty="0">
                <a:solidFill>
                  <a:srgbClr val="00B050"/>
                </a:solidFill>
                <a:latin typeface="Arial Black" panose="020B0A04020102020204" pitchFamily="34" charset="0"/>
              </a:rPr>
              <a:t>nd</a:t>
            </a:r>
            <a:r>
              <a:rPr lang="en-US" sz="2400" dirty="0">
                <a:solidFill>
                  <a:srgbClr val="00B050"/>
                </a:solidFill>
                <a:latin typeface="Arial Black" panose="020B0A04020102020204" pitchFamily="34" charset="0"/>
              </a:rPr>
              <a:t> Paper</a:t>
            </a:r>
          </a:p>
          <a:p>
            <a:r>
              <a:rPr lang="en-US" sz="2400" dirty="0">
                <a:solidFill>
                  <a:schemeClr val="accent2"/>
                </a:solidFill>
                <a:latin typeface="Arial Black" panose="020B0A04020102020204" pitchFamily="34" charset="0"/>
              </a:rPr>
              <a:t>Time : </a:t>
            </a:r>
            <a:r>
              <a:rPr lang="en-US" sz="2400" dirty="0" smtClean="0">
                <a:solidFill>
                  <a:srgbClr val="00B050"/>
                </a:solidFill>
                <a:latin typeface="Arial Black" panose="020B0A04020102020204" pitchFamily="34" charset="0"/>
              </a:rPr>
              <a:t>40 </a:t>
            </a:r>
            <a:r>
              <a:rPr lang="en-US" sz="2400" dirty="0">
                <a:solidFill>
                  <a:srgbClr val="00B050"/>
                </a:solidFill>
                <a:latin typeface="Arial Black" panose="020B0A04020102020204" pitchFamily="34" charset="0"/>
              </a:rPr>
              <a:t>minutes</a:t>
            </a:r>
          </a:p>
          <a:p>
            <a:r>
              <a:rPr lang="en-US" sz="2400" dirty="0">
                <a:solidFill>
                  <a:schemeClr val="accent2"/>
                </a:solidFill>
                <a:latin typeface="Arial Black" panose="020B0A04020102020204" pitchFamily="34" charset="0"/>
              </a:rPr>
              <a:t>Title: </a:t>
            </a:r>
            <a:r>
              <a:rPr lang="en-US" sz="2400" dirty="0" smtClean="0">
                <a:solidFill>
                  <a:srgbClr val="00B050"/>
                </a:solidFill>
                <a:latin typeface="Arial Black" panose="020B0A04020102020204" pitchFamily="34" charset="0"/>
              </a:rPr>
              <a:t>Suffix and </a:t>
            </a:r>
            <a:r>
              <a:rPr lang="en-US" sz="2400" dirty="0" smtClean="0">
                <a:solidFill>
                  <a:srgbClr val="00B050"/>
                </a:solidFill>
                <a:latin typeface="Arial Black" panose="020B0A04020102020204" pitchFamily="34" charset="0"/>
              </a:rPr>
              <a:t>Prefix-2</a:t>
            </a:r>
            <a:endParaRPr lang="en-US" sz="2400" dirty="0">
              <a:solidFill>
                <a:srgbClr val="00B050"/>
              </a:solidFill>
              <a:latin typeface="Arial Black" panose="020B0A04020102020204" pitchFamily="34" charset="0"/>
            </a:endParaRPr>
          </a:p>
        </p:txBody>
      </p:sp>
      <p:cxnSp>
        <p:nvCxnSpPr>
          <p:cNvPr id="4" name="Straight Connector 3"/>
          <p:cNvCxnSpPr/>
          <p:nvPr/>
        </p:nvCxnSpPr>
        <p:spPr>
          <a:xfrm rot="5400000">
            <a:off x="4470796" y="3290487"/>
            <a:ext cx="2514600" cy="794"/>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941679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8195"/>
                                        </p:tgtEl>
                                        <p:attrNameLst>
                                          <p:attrName>style.visibility</p:attrName>
                                        </p:attrNameLst>
                                      </p:cBhvr>
                                      <p:to>
                                        <p:strVal val="visible"/>
                                      </p:to>
                                    </p:set>
                                    <p:animEffect transition="in" filter="fade">
                                      <p:cBhvr>
                                        <p:cTn id="17" dur="800" decel="100000"/>
                                        <p:tgtEl>
                                          <p:spTgt spid="8195"/>
                                        </p:tgtEl>
                                      </p:cBhvr>
                                    </p:animEffect>
                                    <p:anim calcmode="lin" valueType="num">
                                      <p:cBhvr>
                                        <p:cTn id="18" dur="800" decel="100000" fill="hold"/>
                                        <p:tgtEl>
                                          <p:spTgt spid="8195"/>
                                        </p:tgtEl>
                                        <p:attrNameLst>
                                          <p:attrName>style.rotation</p:attrName>
                                        </p:attrNameLst>
                                      </p:cBhvr>
                                      <p:tavLst>
                                        <p:tav tm="0">
                                          <p:val>
                                            <p:fltVal val="-90"/>
                                          </p:val>
                                        </p:tav>
                                        <p:tav tm="100000">
                                          <p:val>
                                            <p:fltVal val="0"/>
                                          </p:val>
                                        </p:tav>
                                      </p:tavLst>
                                    </p:anim>
                                    <p:anim calcmode="lin" valueType="num">
                                      <p:cBhvr>
                                        <p:cTn id="19" dur="800" decel="100000" fill="hold"/>
                                        <p:tgtEl>
                                          <p:spTgt spid="8195"/>
                                        </p:tgtEl>
                                        <p:attrNameLst>
                                          <p:attrName>ppt_x</p:attrName>
                                        </p:attrNameLst>
                                      </p:cBhvr>
                                      <p:tavLst>
                                        <p:tav tm="0">
                                          <p:val>
                                            <p:strVal val="#ppt_x+0.4"/>
                                          </p:val>
                                        </p:tav>
                                        <p:tav tm="100000">
                                          <p:val>
                                            <p:strVal val="#ppt_x-0.05"/>
                                          </p:val>
                                        </p:tav>
                                      </p:tavLst>
                                    </p:anim>
                                    <p:anim calcmode="lin" valueType="num">
                                      <p:cBhvr>
                                        <p:cTn id="20" dur="800" decel="100000" fill="hold"/>
                                        <p:tgtEl>
                                          <p:spTgt spid="819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819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8195"/>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6" y="1983052"/>
            <a:ext cx="10265565" cy="954107"/>
          </a:xfrm>
          <a:prstGeom prst="rect">
            <a:avLst/>
          </a:prstGeom>
          <a:solidFill>
            <a:schemeClr val="accent6">
              <a:lumMod val="75000"/>
            </a:schemeClr>
          </a:solidFill>
        </p:spPr>
        <p:txBody>
          <a:bodyPr wrap="square" rtlCol="0">
            <a:spAutoFit/>
          </a:bodyPr>
          <a:lstStyle/>
          <a:p>
            <a:pPr algn="just"/>
            <a:r>
              <a:rPr lang="en-US" sz="2800" b="1" dirty="0" smtClean="0"/>
              <a:t>Again he can start his day’s work (e)………………(early) than others.  </a:t>
            </a:r>
            <a:endParaRPr lang="en-US" sz="2800" b="1" dirty="0"/>
          </a:p>
        </p:txBody>
      </p:sp>
      <p:sp>
        <p:nvSpPr>
          <p:cNvPr id="5" name="TextBox 4"/>
          <p:cNvSpPr txBox="1"/>
          <p:nvPr/>
        </p:nvSpPr>
        <p:spPr>
          <a:xfrm>
            <a:off x="8593929" y="2003339"/>
            <a:ext cx="1985962" cy="523220"/>
          </a:xfrm>
          <a:prstGeom prst="rect">
            <a:avLst/>
          </a:prstGeom>
          <a:solidFill>
            <a:schemeClr val="accent2"/>
          </a:solidFill>
        </p:spPr>
        <p:txBody>
          <a:bodyPr wrap="square" rtlCol="0">
            <a:spAutoFit/>
          </a:bodyPr>
          <a:lstStyle/>
          <a:p>
            <a:pPr algn="ctr"/>
            <a:r>
              <a:rPr lang="en-US" sz="2800" b="1" dirty="0" smtClean="0"/>
              <a:t>earlier </a:t>
            </a:r>
            <a:endParaRPr lang="en-US" sz="2800" b="1" dirty="0"/>
          </a:p>
        </p:txBody>
      </p:sp>
      <p:sp>
        <p:nvSpPr>
          <p:cNvPr id="7" name="TextBox 6"/>
          <p:cNvSpPr txBox="1"/>
          <p:nvPr/>
        </p:nvSpPr>
        <p:spPr>
          <a:xfrm>
            <a:off x="1614485" y="3556715"/>
            <a:ext cx="10265565" cy="523220"/>
          </a:xfrm>
          <a:prstGeom prst="rect">
            <a:avLst/>
          </a:prstGeom>
          <a:solidFill>
            <a:schemeClr val="accent5"/>
          </a:solidFill>
        </p:spPr>
        <p:txBody>
          <a:bodyPr wrap="square" rtlCol="0">
            <a:spAutoFit/>
          </a:bodyPr>
          <a:lstStyle/>
          <a:p>
            <a:r>
              <a:rPr lang="en-US" sz="2800" b="1" dirty="0" smtClean="0"/>
              <a:t>Why will you use the word </a:t>
            </a:r>
            <a:r>
              <a:rPr lang="en-US" sz="2800" b="1" dirty="0" smtClean="0"/>
              <a:t>‘earlier’?</a:t>
            </a:r>
            <a:endParaRPr lang="en-US" sz="2800" b="1" dirty="0"/>
          </a:p>
        </p:txBody>
      </p:sp>
      <p:sp>
        <p:nvSpPr>
          <p:cNvPr id="8" name="TextBox 7"/>
          <p:cNvSpPr txBox="1"/>
          <p:nvPr/>
        </p:nvSpPr>
        <p:spPr>
          <a:xfrm>
            <a:off x="2143124" y="4202150"/>
            <a:ext cx="9629776" cy="954107"/>
          </a:xfrm>
          <a:prstGeom prst="rect">
            <a:avLst/>
          </a:prstGeom>
          <a:solidFill>
            <a:srgbClr val="00B050"/>
          </a:solidFill>
        </p:spPr>
        <p:txBody>
          <a:bodyPr wrap="square" rtlCol="0">
            <a:spAutoFit/>
          </a:bodyPr>
          <a:lstStyle/>
          <a:p>
            <a:r>
              <a:rPr lang="en-US" sz="2800" b="1" dirty="0" smtClean="0"/>
              <a:t>1. </a:t>
            </a:r>
            <a:r>
              <a:rPr lang="en-US" sz="2800" b="1" dirty="0" smtClean="0"/>
              <a:t>In the comparative sentences, we use comparative form of the adjectives.</a:t>
            </a:r>
            <a:endParaRPr lang="en-US" sz="2800" b="1" dirty="0"/>
          </a:p>
        </p:txBody>
      </p:sp>
    </p:spTree>
    <p:extLst>
      <p:ext uri="{BB962C8B-B14F-4D97-AF65-F5344CB8AC3E}">
        <p14:creationId xmlns:p14="http://schemas.microsoft.com/office/powerpoint/2010/main" val="42357729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50202" y="2215376"/>
            <a:ext cx="10265565" cy="954107"/>
          </a:xfrm>
          <a:prstGeom prst="rect">
            <a:avLst/>
          </a:prstGeom>
          <a:solidFill>
            <a:schemeClr val="accent6">
              <a:lumMod val="75000"/>
            </a:schemeClr>
          </a:solidFill>
        </p:spPr>
        <p:txBody>
          <a:bodyPr wrap="square" rtlCol="0">
            <a:spAutoFit/>
          </a:bodyPr>
          <a:lstStyle/>
          <a:p>
            <a:pPr algn="just"/>
            <a:r>
              <a:rPr lang="en-US" sz="2800" b="1" dirty="0" smtClean="0"/>
              <a:t>An early riser does not suffer from (f)………………… (physic) problems very often.</a:t>
            </a:r>
            <a:endParaRPr lang="en-US" sz="2800" b="1" dirty="0"/>
          </a:p>
        </p:txBody>
      </p:sp>
      <p:sp>
        <p:nvSpPr>
          <p:cNvPr id="5" name="TextBox 4"/>
          <p:cNvSpPr txBox="1"/>
          <p:nvPr/>
        </p:nvSpPr>
        <p:spPr>
          <a:xfrm>
            <a:off x="9579768" y="2226191"/>
            <a:ext cx="1985962" cy="523220"/>
          </a:xfrm>
          <a:prstGeom prst="rect">
            <a:avLst/>
          </a:prstGeom>
          <a:solidFill>
            <a:schemeClr val="accent2"/>
          </a:solidFill>
        </p:spPr>
        <p:txBody>
          <a:bodyPr wrap="square" rtlCol="0">
            <a:spAutoFit/>
          </a:bodyPr>
          <a:lstStyle/>
          <a:p>
            <a:r>
              <a:rPr lang="en-US" sz="2800" b="1" dirty="0" smtClean="0"/>
              <a:t>physical</a:t>
            </a:r>
            <a:endParaRPr lang="en-US" sz="2800" b="1" dirty="0"/>
          </a:p>
        </p:txBody>
      </p:sp>
      <p:sp>
        <p:nvSpPr>
          <p:cNvPr id="7" name="TextBox 6"/>
          <p:cNvSpPr txBox="1"/>
          <p:nvPr/>
        </p:nvSpPr>
        <p:spPr>
          <a:xfrm>
            <a:off x="1614485" y="3556715"/>
            <a:ext cx="10265565" cy="523220"/>
          </a:xfrm>
          <a:prstGeom prst="rect">
            <a:avLst/>
          </a:prstGeom>
          <a:solidFill>
            <a:schemeClr val="accent5"/>
          </a:solidFill>
        </p:spPr>
        <p:txBody>
          <a:bodyPr wrap="square" rtlCol="0">
            <a:spAutoFit/>
          </a:bodyPr>
          <a:lstStyle/>
          <a:p>
            <a:r>
              <a:rPr lang="en-US" sz="2800" b="1" dirty="0" smtClean="0"/>
              <a:t>Why will you use the word </a:t>
            </a:r>
            <a:r>
              <a:rPr lang="en-US" sz="2800" b="1" dirty="0" smtClean="0"/>
              <a:t>‘physical’?</a:t>
            </a:r>
            <a:endParaRPr lang="en-US" sz="2800" b="1" dirty="0"/>
          </a:p>
        </p:txBody>
      </p:sp>
      <p:sp>
        <p:nvSpPr>
          <p:cNvPr id="8" name="TextBox 7"/>
          <p:cNvSpPr txBox="1"/>
          <p:nvPr/>
        </p:nvSpPr>
        <p:spPr>
          <a:xfrm>
            <a:off x="2143124" y="4202150"/>
            <a:ext cx="9629776" cy="523220"/>
          </a:xfrm>
          <a:prstGeom prst="rect">
            <a:avLst/>
          </a:prstGeom>
          <a:solidFill>
            <a:srgbClr val="00B050"/>
          </a:solidFill>
        </p:spPr>
        <p:txBody>
          <a:bodyPr wrap="square" rtlCol="0">
            <a:spAutoFit/>
          </a:bodyPr>
          <a:lstStyle/>
          <a:p>
            <a:r>
              <a:rPr lang="en-US" sz="2800" b="1" dirty="0" smtClean="0"/>
              <a:t>1. </a:t>
            </a:r>
            <a:r>
              <a:rPr lang="en-US" sz="2800" b="1" dirty="0" smtClean="0"/>
              <a:t>Adjective + Noun.</a:t>
            </a:r>
            <a:endParaRPr lang="en-US" sz="2800" b="1" dirty="0"/>
          </a:p>
        </p:txBody>
      </p:sp>
    </p:spTree>
    <p:extLst>
      <p:ext uri="{BB962C8B-B14F-4D97-AF65-F5344CB8AC3E}">
        <p14:creationId xmlns:p14="http://schemas.microsoft.com/office/powerpoint/2010/main" val="40168047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4" y="1950360"/>
            <a:ext cx="10265565" cy="954107"/>
          </a:xfrm>
          <a:prstGeom prst="rect">
            <a:avLst/>
          </a:prstGeom>
          <a:solidFill>
            <a:schemeClr val="accent6">
              <a:lumMod val="75000"/>
            </a:schemeClr>
          </a:solidFill>
        </p:spPr>
        <p:txBody>
          <a:bodyPr wrap="square" rtlCol="0">
            <a:spAutoFit/>
          </a:bodyPr>
          <a:lstStyle/>
          <a:p>
            <a:pPr algn="just"/>
            <a:r>
              <a:rPr lang="en-US" sz="2800" b="1" dirty="0" smtClean="0"/>
              <a:t>So, he need not go to any (g) ……………....(physic) …………………..(frequent). </a:t>
            </a:r>
            <a:endParaRPr lang="en-US" sz="2800" b="1" dirty="0"/>
          </a:p>
        </p:txBody>
      </p:sp>
      <p:sp>
        <p:nvSpPr>
          <p:cNvPr id="5" name="TextBox 4"/>
          <p:cNvSpPr txBox="1"/>
          <p:nvPr/>
        </p:nvSpPr>
        <p:spPr>
          <a:xfrm>
            <a:off x="8343900" y="1957173"/>
            <a:ext cx="1985962" cy="523220"/>
          </a:xfrm>
          <a:prstGeom prst="rect">
            <a:avLst/>
          </a:prstGeom>
          <a:solidFill>
            <a:schemeClr val="accent2"/>
          </a:solidFill>
        </p:spPr>
        <p:txBody>
          <a:bodyPr wrap="square" rtlCol="0">
            <a:spAutoFit/>
          </a:bodyPr>
          <a:lstStyle/>
          <a:p>
            <a:r>
              <a:rPr lang="en-US" sz="2800" b="1" dirty="0" smtClean="0"/>
              <a:t>physician </a:t>
            </a:r>
            <a:endParaRPr lang="en-US" sz="2800" b="1" dirty="0"/>
          </a:p>
        </p:txBody>
      </p:sp>
      <p:sp>
        <p:nvSpPr>
          <p:cNvPr id="7" name="TextBox 6"/>
          <p:cNvSpPr txBox="1"/>
          <p:nvPr/>
        </p:nvSpPr>
        <p:spPr>
          <a:xfrm>
            <a:off x="1614485" y="3556715"/>
            <a:ext cx="10265565" cy="523220"/>
          </a:xfrm>
          <a:prstGeom prst="rect">
            <a:avLst/>
          </a:prstGeom>
          <a:solidFill>
            <a:schemeClr val="accent5"/>
          </a:solidFill>
        </p:spPr>
        <p:txBody>
          <a:bodyPr wrap="square" rtlCol="0">
            <a:spAutoFit/>
          </a:bodyPr>
          <a:lstStyle/>
          <a:p>
            <a:r>
              <a:rPr lang="en-US" sz="2800" b="1" dirty="0" smtClean="0"/>
              <a:t>Why will you use the word </a:t>
            </a:r>
            <a:r>
              <a:rPr lang="en-US" sz="2800" b="1" dirty="0" smtClean="0"/>
              <a:t>‘physician &amp; frequently’?</a:t>
            </a:r>
            <a:endParaRPr lang="en-US" sz="2800" b="1" dirty="0"/>
          </a:p>
        </p:txBody>
      </p:sp>
      <p:sp>
        <p:nvSpPr>
          <p:cNvPr id="8" name="TextBox 7"/>
          <p:cNvSpPr txBox="1"/>
          <p:nvPr/>
        </p:nvSpPr>
        <p:spPr>
          <a:xfrm>
            <a:off x="2143124" y="4202150"/>
            <a:ext cx="9629776" cy="523220"/>
          </a:xfrm>
          <a:prstGeom prst="rect">
            <a:avLst/>
          </a:prstGeom>
          <a:solidFill>
            <a:srgbClr val="00B050"/>
          </a:solidFill>
        </p:spPr>
        <p:txBody>
          <a:bodyPr wrap="square" rtlCol="0">
            <a:spAutoFit/>
          </a:bodyPr>
          <a:lstStyle/>
          <a:p>
            <a:pPr marL="514350" indent="-514350">
              <a:buAutoNum type="arabicPeriod"/>
            </a:pPr>
            <a:r>
              <a:rPr lang="en-US" sz="2800" b="1" dirty="0" smtClean="0"/>
              <a:t>Adjective + Noun + Adverb.</a:t>
            </a:r>
            <a:endParaRPr lang="en-US" sz="2800" b="1" dirty="0"/>
          </a:p>
        </p:txBody>
      </p:sp>
      <p:sp>
        <p:nvSpPr>
          <p:cNvPr id="9" name="TextBox 8"/>
          <p:cNvSpPr txBox="1"/>
          <p:nvPr/>
        </p:nvSpPr>
        <p:spPr>
          <a:xfrm>
            <a:off x="2143124" y="2404190"/>
            <a:ext cx="1985962" cy="523220"/>
          </a:xfrm>
          <a:prstGeom prst="rect">
            <a:avLst/>
          </a:prstGeom>
          <a:solidFill>
            <a:schemeClr val="accent2"/>
          </a:solidFill>
        </p:spPr>
        <p:txBody>
          <a:bodyPr wrap="square" rtlCol="0">
            <a:spAutoFit/>
          </a:bodyPr>
          <a:lstStyle/>
          <a:p>
            <a:r>
              <a:rPr lang="en-US" sz="2800" b="1" dirty="0" smtClean="0"/>
              <a:t>frequently </a:t>
            </a:r>
            <a:endParaRPr lang="en-US" sz="2800" b="1" dirty="0"/>
          </a:p>
        </p:txBody>
      </p:sp>
    </p:spTree>
    <p:extLst>
      <p:ext uri="{BB962C8B-B14F-4D97-AF65-F5344CB8AC3E}">
        <p14:creationId xmlns:p14="http://schemas.microsoft.com/office/powerpoint/2010/main" val="1627405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6" y="1983052"/>
            <a:ext cx="10265565" cy="954107"/>
          </a:xfrm>
          <a:prstGeom prst="rect">
            <a:avLst/>
          </a:prstGeom>
          <a:solidFill>
            <a:schemeClr val="accent6">
              <a:lumMod val="75000"/>
            </a:schemeClr>
          </a:solidFill>
        </p:spPr>
        <p:txBody>
          <a:bodyPr wrap="square" rtlCol="0">
            <a:spAutoFit/>
          </a:bodyPr>
          <a:lstStyle/>
          <a:p>
            <a:pPr algn="just"/>
            <a:r>
              <a:rPr lang="en-US" sz="2800" b="1" dirty="0" smtClean="0"/>
              <a:t>Thus, an early riser enjoys (</a:t>
            </a:r>
            <a:r>
              <a:rPr lang="en-US" sz="2800" b="1" dirty="0" err="1" smtClean="0"/>
              <a:t>i</a:t>
            </a:r>
            <a:r>
              <a:rPr lang="en-US" sz="2800" b="1" dirty="0" smtClean="0"/>
              <a:t>)………………..(vary) benefits and leads a (j)………………….(peace) life.</a:t>
            </a:r>
            <a:endParaRPr lang="en-US" sz="2800" b="1" dirty="0"/>
          </a:p>
        </p:txBody>
      </p:sp>
      <p:sp>
        <p:nvSpPr>
          <p:cNvPr id="5" name="TextBox 4"/>
          <p:cNvSpPr txBox="1"/>
          <p:nvPr/>
        </p:nvSpPr>
        <p:spPr>
          <a:xfrm>
            <a:off x="7343775" y="2003339"/>
            <a:ext cx="1539483" cy="523220"/>
          </a:xfrm>
          <a:prstGeom prst="rect">
            <a:avLst/>
          </a:prstGeom>
          <a:solidFill>
            <a:schemeClr val="accent2"/>
          </a:solidFill>
        </p:spPr>
        <p:txBody>
          <a:bodyPr wrap="square" rtlCol="0">
            <a:spAutoFit/>
          </a:bodyPr>
          <a:lstStyle/>
          <a:p>
            <a:r>
              <a:rPr lang="en-US" sz="2800" b="1" dirty="0" smtClean="0"/>
              <a:t>various </a:t>
            </a:r>
            <a:endParaRPr lang="en-US" sz="2800" b="1" dirty="0"/>
          </a:p>
        </p:txBody>
      </p:sp>
      <p:sp>
        <p:nvSpPr>
          <p:cNvPr id="7" name="TextBox 6"/>
          <p:cNvSpPr txBox="1"/>
          <p:nvPr/>
        </p:nvSpPr>
        <p:spPr>
          <a:xfrm>
            <a:off x="1614485" y="3556715"/>
            <a:ext cx="10265565" cy="523220"/>
          </a:xfrm>
          <a:prstGeom prst="rect">
            <a:avLst/>
          </a:prstGeom>
          <a:solidFill>
            <a:schemeClr val="accent5"/>
          </a:solidFill>
        </p:spPr>
        <p:txBody>
          <a:bodyPr wrap="square" rtlCol="0">
            <a:spAutoFit/>
          </a:bodyPr>
          <a:lstStyle/>
          <a:p>
            <a:r>
              <a:rPr lang="en-US" sz="2800" b="1" dirty="0" smtClean="0"/>
              <a:t>Why will you use the word </a:t>
            </a:r>
            <a:r>
              <a:rPr lang="en-US" sz="2800" b="1" dirty="0" smtClean="0"/>
              <a:t>‘various &amp; peaceful’?</a:t>
            </a:r>
            <a:endParaRPr lang="en-US" sz="2800" b="1" dirty="0"/>
          </a:p>
        </p:txBody>
      </p:sp>
      <p:sp>
        <p:nvSpPr>
          <p:cNvPr id="8" name="TextBox 7"/>
          <p:cNvSpPr txBox="1"/>
          <p:nvPr/>
        </p:nvSpPr>
        <p:spPr>
          <a:xfrm>
            <a:off x="2143124" y="4202150"/>
            <a:ext cx="9629776" cy="523220"/>
          </a:xfrm>
          <a:prstGeom prst="rect">
            <a:avLst/>
          </a:prstGeom>
          <a:solidFill>
            <a:srgbClr val="00B050"/>
          </a:solidFill>
        </p:spPr>
        <p:txBody>
          <a:bodyPr wrap="square" rtlCol="0">
            <a:spAutoFit/>
          </a:bodyPr>
          <a:lstStyle/>
          <a:p>
            <a:pPr marL="514350" indent="-514350">
              <a:buAutoNum type="arabicPeriod"/>
            </a:pPr>
            <a:r>
              <a:rPr lang="en-US" sz="2800" b="1" dirty="0" smtClean="0"/>
              <a:t>Adjective + Noun.</a:t>
            </a:r>
            <a:endParaRPr lang="en-US" sz="2800" b="1" dirty="0"/>
          </a:p>
        </p:txBody>
      </p:sp>
      <p:sp>
        <p:nvSpPr>
          <p:cNvPr id="10" name="TextBox 9"/>
          <p:cNvSpPr txBox="1"/>
          <p:nvPr/>
        </p:nvSpPr>
        <p:spPr>
          <a:xfrm>
            <a:off x="4629150" y="2447701"/>
            <a:ext cx="1843088" cy="523220"/>
          </a:xfrm>
          <a:prstGeom prst="rect">
            <a:avLst/>
          </a:prstGeom>
          <a:solidFill>
            <a:schemeClr val="accent2"/>
          </a:solidFill>
        </p:spPr>
        <p:txBody>
          <a:bodyPr wrap="square" rtlCol="0">
            <a:spAutoFit/>
          </a:bodyPr>
          <a:lstStyle/>
          <a:p>
            <a:r>
              <a:rPr lang="en-US" sz="2800" b="1" dirty="0" smtClean="0"/>
              <a:t>peaceful</a:t>
            </a:r>
            <a:r>
              <a:rPr lang="en-US" sz="2800" b="1" dirty="0" smtClean="0"/>
              <a:t> </a:t>
            </a:r>
            <a:endParaRPr lang="en-US" sz="2800" b="1" dirty="0"/>
          </a:p>
        </p:txBody>
      </p:sp>
    </p:spTree>
    <p:extLst>
      <p:ext uri="{BB962C8B-B14F-4D97-AF65-F5344CB8AC3E}">
        <p14:creationId xmlns:p14="http://schemas.microsoft.com/office/powerpoint/2010/main" val="10204633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735016" y="242888"/>
            <a:ext cx="8932984" cy="1107996"/>
          </a:xfrm>
          <a:prstGeom prst="rect">
            <a:avLst/>
          </a:prstGeom>
          <a:noFill/>
        </p:spPr>
        <p:txBody>
          <a:bodyPr>
            <a:spAutoFit/>
          </a:bodyPr>
          <a:lstStyle/>
          <a:p>
            <a:pPr algn="ctr">
              <a:defRPr/>
            </a:pP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itchFamily="34" charset="0"/>
                <a:cs typeface="Arial" charset="0"/>
              </a:rPr>
              <a:t>Home</a:t>
            </a:r>
            <a:r>
              <a:rPr lang="en-US" sz="6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Black" pitchFamily="34" charset="0"/>
                <a:cs typeface="Arial" charset="0"/>
              </a:rPr>
              <a:t> </a:t>
            </a:r>
            <a:r>
              <a:rPr lang="en-US" sz="66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latin typeface="Arial Black" pitchFamily="34" charset="0"/>
                <a:cs typeface="Arial" charset="0"/>
              </a:rPr>
              <a:t>work</a:t>
            </a:r>
            <a:endParaRPr lang="en-US" sz="66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Black" pitchFamily="34" charset="0"/>
              <a:cs typeface="Arial" charset="0"/>
            </a:endParaRPr>
          </a:p>
        </p:txBody>
      </p:sp>
      <p:sp>
        <p:nvSpPr>
          <p:cNvPr id="9" name="TextBox 8"/>
          <p:cNvSpPr txBox="1">
            <a:spLocks noChangeArrowheads="1"/>
          </p:cNvSpPr>
          <p:nvPr/>
        </p:nvSpPr>
        <p:spPr bwMode="auto">
          <a:xfrm>
            <a:off x="757237" y="1219200"/>
            <a:ext cx="10658475" cy="769441"/>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4400" b="1" dirty="0" smtClean="0"/>
              <a:t>Fill in the gaps with suffix and prefix:</a:t>
            </a:r>
            <a:endParaRPr lang="en-US" sz="4400" b="1" dirty="0"/>
          </a:p>
        </p:txBody>
      </p:sp>
      <p:sp>
        <p:nvSpPr>
          <p:cNvPr id="11" name="Rectangle 10"/>
          <p:cNvSpPr/>
          <p:nvPr/>
        </p:nvSpPr>
        <p:spPr>
          <a:xfrm>
            <a:off x="757236" y="2327195"/>
            <a:ext cx="10658475" cy="331636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2400" dirty="0" smtClean="0">
                <a:latin typeface="Arial Black" pitchFamily="34" charset="0"/>
              </a:rPr>
              <a:t>Life without leisure and (a)………….(relax) is dull. Life becomes (b)……….(charm) if one does not have any time to enjoy the (c)………….(beauty) objects of nature. (d)…………..(monotony) work hinders the (e)…………..(smooth) of work. Leisure (f)…………..(rich) are spirit to work. Everybody know that (g)…………..(work) is (h)………….(harm). Leisure does not mean (</a:t>
            </a:r>
            <a:r>
              <a:rPr lang="en-US" sz="2400" dirty="0" err="1" smtClean="0">
                <a:latin typeface="Arial Black" pitchFamily="34" charset="0"/>
              </a:rPr>
              <a:t>i</a:t>
            </a:r>
            <a:r>
              <a:rPr lang="en-US" sz="2400" dirty="0" smtClean="0">
                <a:latin typeface="Arial Black" pitchFamily="34" charset="0"/>
              </a:rPr>
              <a:t>)……………(idle). It gives freshness to (j)………………(create) our energy. </a:t>
            </a:r>
            <a:endParaRPr lang="en-US" sz="2400" dirty="0">
              <a:latin typeface="Arial Black" pitchFamily="34" charset="0"/>
            </a:endParaRPr>
          </a:p>
        </p:txBody>
      </p:sp>
    </p:spTree>
    <p:extLst>
      <p:ext uri="{BB962C8B-B14F-4D97-AF65-F5344CB8AC3E}">
        <p14:creationId xmlns:p14="http://schemas.microsoft.com/office/powerpoint/2010/main" val="6669695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9"/>
                                        </p:tgtEl>
                                        <p:attrNameLst>
                                          <p:attrName>style.visibility</p:attrName>
                                        </p:attrNameLst>
                                      </p:cBhvr>
                                      <p:to>
                                        <p:strVal val="visible"/>
                                      </p:to>
                                    </p:set>
                                    <p:anim calcmode="discrete" valueType="clr">
                                      <p:cBhvr override="childStyle">
                                        <p:cTn id="12"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9"/>
                                        </p:tgtEl>
                                        <p:attrNameLst>
                                          <p:attrName>fillcolor</p:attrName>
                                        </p:attrNameLst>
                                      </p:cBhvr>
                                      <p:tavLst>
                                        <p:tav tm="0">
                                          <p:val>
                                            <p:clrVal>
                                              <a:schemeClr val="accent2"/>
                                            </p:clrVal>
                                          </p:val>
                                        </p:tav>
                                        <p:tav tm="50000">
                                          <p:val>
                                            <p:clrVal>
                                              <a:schemeClr val="hlink"/>
                                            </p:clrVal>
                                          </p:val>
                                        </p:tav>
                                      </p:tavLst>
                                    </p:anim>
                                    <p:set>
                                      <p:cBhvr>
                                        <p:cTn id="14" dur="80"/>
                                        <p:tgtEl>
                                          <p:spTgt spid="9"/>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1"/>
                                        </p:tgtEl>
                                        <p:attrNameLst>
                                          <p:attrName>style.visibility</p:attrName>
                                        </p:attrNameLst>
                                      </p:cBhvr>
                                      <p:to>
                                        <p:strVal val="visible"/>
                                      </p:to>
                                    </p:set>
                                    <p:anim calcmode="discrete" valueType="clr">
                                      <p:cBhvr override="childStyle">
                                        <p:cTn id="19"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1"/>
                                        </p:tgtEl>
                                        <p:attrNameLst>
                                          <p:attrName>fillcolor</p:attrName>
                                        </p:attrNameLst>
                                      </p:cBhvr>
                                      <p:tavLst>
                                        <p:tav tm="0">
                                          <p:val>
                                            <p:clrVal>
                                              <a:schemeClr val="accent2"/>
                                            </p:clrVal>
                                          </p:val>
                                        </p:tav>
                                        <p:tav tm="50000">
                                          <p:val>
                                            <p:clrVal>
                                              <a:schemeClr val="hlink"/>
                                            </p:clrVal>
                                          </p:val>
                                        </p:tav>
                                      </p:tavLst>
                                    </p:anim>
                                    <p:set>
                                      <p:cBhvr>
                                        <p:cTn id="21" dur="80"/>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loud Callout 1"/>
          <p:cNvSpPr/>
          <p:nvPr/>
        </p:nvSpPr>
        <p:spPr>
          <a:xfrm>
            <a:off x="457200" y="1371600"/>
            <a:ext cx="11415711" cy="4071938"/>
          </a:xfrm>
          <a:prstGeom prst="cloudCallout">
            <a:avLst/>
          </a:prstGeom>
          <a:solidFill>
            <a:srgbClr val="00B05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rgbClr val="FFFF00"/>
                </a:solidFill>
              </a:rPr>
              <a:t>That’s All for Today.</a:t>
            </a:r>
          </a:p>
          <a:p>
            <a:pPr algn="ctr"/>
            <a:r>
              <a:rPr lang="en-US" sz="4400" b="1" dirty="0" smtClean="0">
                <a:solidFill>
                  <a:srgbClr val="FFFF00"/>
                </a:solidFill>
              </a:rPr>
              <a:t>See you in the next class.</a:t>
            </a:r>
          </a:p>
          <a:p>
            <a:pPr algn="ctr"/>
            <a:r>
              <a:rPr lang="en-US" sz="4400" b="1" dirty="0" smtClean="0">
                <a:solidFill>
                  <a:srgbClr val="FFFF00"/>
                </a:solidFill>
              </a:rPr>
              <a:t>Bye.</a:t>
            </a:r>
            <a:endParaRPr lang="en-US" sz="4400" b="1" dirty="0">
              <a:solidFill>
                <a:srgbClr val="FFFF00"/>
              </a:solidFill>
            </a:endParaRPr>
          </a:p>
        </p:txBody>
      </p:sp>
    </p:spTree>
    <p:extLst>
      <p:ext uri="{BB962C8B-B14F-4D97-AF65-F5344CB8AC3E}">
        <p14:creationId xmlns:p14="http://schemas.microsoft.com/office/powerpoint/2010/main" val="168696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1871663" y="674689"/>
            <a:ext cx="91440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5400" dirty="0">
                <a:latin typeface="Arial Rounded MT Bold" panose="020F0704030504030204" pitchFamily="34" charset="0"/>
              </a:rPr>
              <a:t>Welcome to my today’s class.</a:t>
            </a:r>
            <a:endParaRPr lang="en-US" sz="2000" dirty="0">
              <a:latin typeface="Arial Rounded MT Bold" panose="020F07040305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0415" y="2319337"/>
            <a:ext cx="3733159" cy="4191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663357250"/>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 Same Side Corner Rectangle 3"/>
          <p:cNvSpPr/>
          <p:nvPr/>
        </p:nvSpPr>
        <p:spPr>
          <a:xfrm>
            <a:off x="485776" y="242888"/>
            <a:ext cx="11229975" cy="1339170"/>
          </a:xfrm>
          <a:prstGeom prst="round2SameRect">
            <a:avLst/>
          </a:prstGeom>
        </p:spPr>
        <p:style>
          <a:lnRef idx="3">
            <a:schemeClr val="lt1"/>
          </a:lnRef>
          <a:fillRef idx="1">
            <a:schemeClr val="accent3"/>
          </a:fillRef>
          <a:effectRef idx="1">
            <a:schemeClr val="accent3"/>
          </a:effectRef>
          <a:fontRef idx="minor">
            <a:schemeClr val="lt1"/>
          </a:fontRef>
        </p:style>
        <p:txBody>
          <a:bodyPr anchor="ctr"/>
          <a:lstStyle/>
          <a:p>
            <a:pPr algn="ctr" eaLnBrk="0" hangingPunct="0">
              <a:defRPr/>
            </a:pPr>
            <a:r>
              <a:rPr lang="en-US" sz="6000" b="1" dirty="0" smtClean="0">
                <a:solidFill>
                  <a:schemeClr val="bg1"/>
                </a:solidFill>
                <a:latin typeface="Arial Black" panose="020B0A04020102020204" pitchFamily="34" charset="0"/>
              </a:rPr>
              <a:t>Look at the sentences</a:t>
            </a:r>
            <a:endParaRPr lang="en-US" sz="6000" b="1" dirty="0">
              <a:solidFill>
                <a:schemeClr val="bg1"/>
              </a:solidFill>
              <a:latin typeface="Arial Black" panose="020B0A04020102020204" pitchFamily="34" charset="0"/>
            </a:endParaRPr>
          </a:p>
        </p:txBody>
      </p:sp>
      <p:sp>
        <p:nvSpPr>
          <p:cNvPr id="2" name="TextBox 1"/>
          <p:cNvSpPr txBox="1"/>
          <p:nvPr/>
        </p:nvSpPr>
        <p:spPr>
          <a:xfrm>
            <a:off x="357185" y="1629800"/>
            <a:ext cx="11358565" cy="707886"/>
          </a:xfrm>
          <a:prstGeom prst="rect">
            <a:avLst/>
          </a:prstGeom>
          <a:noFill/>
        </p:spPr>
        <p:txBody>
          <a:bodyPr wrap="square" rtlCol="0">
            <a:spAutoFit/>
          </a:bodyPr>
          <a:lstStyle/>
          <a:p>
            <a:r>
              <a:rPr lang="en-US" sz="4000" dirty="0" smtClean="0">
                <a:latin typeface="Arial Narrow" panose="020B0606020202030204" pitchFamily="34" charset="0"/>
                <a:cs typeface="Times New Roman" panose="02020603050405020304" pitchFamily="18" charset="0"/>
              </a:rPr>
              <a:t>Flowers are the symbol of love and-------------(pure).</a:t>
            </a:r>
            <a:endParaRPr lang="en-US" sz="4000" dirty="0">
              <a:latin typeface="Arial Narrow" panose="020B0606020202030204" pitchFamily="34" charset="0"/>
              <a:cs typeface="Times New Roman" panose="02020603050405020304" pitchFamily="18" charset="0"/>
            </a:endParaRPr>
          </a:p>
        </p:txBody>
      </p:sp>
      <p:sp>
        <p:nvSpPr>
          <p:cNvPr id="5" name="TextBox 4"/>
          <p:cNvSpPr txBox="1"/>
          <p:nvPr/>
        </p:nvSpPr>
        <p:spPr>
          <a:xfrm>
            <a:off x="357185" y="3222347"/>
            <a:ext cx="6986588" cy="1323439"/>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They are---------- (know) for their beauty and fragrance.</a:t>
            </a:r>
            <a:endParaRPr lang="en-US" sz="40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3064" y="2628901"/>
            <a:ext cx="4630691" cy="324326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6885266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1"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rame 3"/>
          <p:cNvSpPr/>
          <p:nvPr/>
        </p:nvSpPr>
        <p:spPr>
          <a:xfrm>
            <a:off x="1328739" y="242888"/>
            <a:ext cx="9501186" cy="6300788"/>
          </a:xfrm>
          <a:prstGeom prst="frame">
            <a:avLst/>
          </a:prstGeom>
        </p:spPr>
        <p:style>
          <a:lnRef idx="3">
            <a:schemeClr val="lt1"/>
          </a:lnRef>
          <a:fillRef idx="1">
            <a:schemeClr val="accent2"/>
          </a:fillRef>
          <a:effectRef idx="1">
            <a:schemeClr val="accent2"/>
          </a:effectRef>
          <a:fontRef idx="minor">
            <a:schemeClr val="lt1"/>
          </a:fontRef>
        </p:style>
        <p:txBody>
          <a:bodyPr anchor="ctr"/>
          <a:lstStyle/>
          <a:p>
            <a:pPr algn="ctr" eaLnBrk="0" hangingPunct="0">
              <a:defRPr/>
            </a:pPr>
            <a:r>
              <a:rPr lang="en-US" sz="6600" b="1" dirty="0" smtClean="0">
                <a:solidFill>
                  <a:schemeClr val="tx1"/>
                </a:solidFill>
                <a:latin typeface="Arial Black" panose="020B0A04020102020204" pitchFamily="34" charset="0"/>
              </a:rPr>
              <a:t>Can you guess our today’s lesson?</a:t>
            </a:r>
            <a:endParaRPr lang="en-US" sz="6600" b="1"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1596752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 Same Side Corner Rectangle 3"/>
          <p:cNvSpPr/>
          <p:nvPr/>
        </p:nvSpPr>
        <p:spPr>
          <a:xfrm>
            <a:off x="485776" y="242888"/>
            <a:ext cx="11444287" cy="2114550"/>
          </a:xfrm>
          <a:prstGeom prst="round2SameRect">
            <a:avLst/>
          </a:prstGeom>
          <a:solidFill>
            <a:srgbClr val="00B0F0"/>
          </a:solidFill>
        </p:spPr>
        <p:style>
          <a:lnRef idx="3">
            <a:schemeClr val="lt1"/>
          </a:lnRef>
          <a:fillRef idx="1">
            <a:schemeClr val="accent3"/>
          </a:fillRef>
          <a:effectRef idx="1">
            <a:schemeClr val="accent3"/>
          </a:effectRef>
          <a:fontRef idx="minor">
            <a:schemeClr val="lt1"/>
          </a:fontRef>
        </p:style>
        <p:txBody>
          <a:bodyPr anchor="ctr"/>
          <a:lstStyle/>
          <a:p>
            <a:pPr algn="ctr" eaLnBrk="0" hangingPunct="0">
              <a:defRPr/>
            </a:pPr>
            <a:r>
              <a:rPr lang="en-US" sz="4800" b="1" dirty="0" smtClean="0">
                <a:solidFill>
                  <a:schemeClr val="bg1"/>
                </a:solidFill>
                <a:latin typeface="Arial Black" panose="020B0A04020102020204" pitchFamily="34" charset="0"/>
              </a:rPr>
              <a:t>So our today’s lesson is on-</a:t>
            </a:r>
            <a:endParaRPr lang="en-US" sz="4800" b="1" dirty="0">
              <a:solidFill>
                <a:schemeClr val="bg1"/>
              </a:solidFill>
              <a:latin typeface="Arial Black" panose="020B0A04020102020204" pitchFamily="34" charset="0"/>
            </a:endParaRPr>
          </a:p>
        </p:txBody>
      </p:sp>
      <p:sp>
        <p:nvSpPr>
          <p:cNvPr id="6" name="TextBox 5"/>
          <p:cNvSpPr txBox="1"/>
          <p:nvPr/>
        </p:nvSpPr>
        <p:spPr>
          <a:xfrm>
            <a:off x="1143000" y="3043238"/>
            <a:ext cx="10129838" cy="2576572"/>
          </a:xfrm>
          <a:prstGeom prst="frame">
            <a:avLst/>
          </a:prstGeom>
          <a:solidFill>
            <a:schemeClr val="accent2"/>
          </a:solidFill>
        </p:spPr>
        <p:txBody>
          <a:bodyPr wrap="square" rtlCol="0">
            <a:spAutoFit/>
          </a:bodyPr>
          <a:lstStyle/>
          <a:p>
            <a:pPr algn="ctr"/>
            <a:r>
              <a:rPr lang="en-US" sz="6000" b="1" dirty="0" smtClean="0"/>
              <a:t>Fill in the gaps with suffix and prefix.</a:t>
            </a:r>
            <a:endParaRPr lang="en-US" sz="6000" b="1" dirty="0"/>
          </a:p>
        </p:txBody>
      </p:sp>
    </p:spTree>
    <p:extLst>
      <p:ext uri="{BB962C8B-B14F-4D97-AF65-F5344CB8AC3E}">
        <p14:creationId xmlns:p14="http://schemas.microsoft.com/office/powerpoint/2010/main" val="32349544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183482" y="1604964"/>
            <a:ext cx="9834563" cy="523220"/>
          </a:xfrm>
          <a:prstGeom prst="rect">
            <a:avLst/>
          </a:prstGeom>
          <a:solidFill>
            <a:schemeClr val="accent2"/>
          </a:solidFill>
          <a:ln>
            <a:noFill/>
          </a:ln>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2700" b="1" dirty="0" smtClean="0">
                <a:solidFill>
                  <a:schemeClr val="bg1"/>
                </a:solidFill>
                <a:latin typeface="Arial Black" panose="020B0A04020102020204" pitchFamily="34" charset="0"/>
              </a:rPr>
              <a:t>After </a:t>
            </a:r>
            <a:r>
              <a:rPr lang="en-US" sz="2700" b="1" dirty="0">
                <a:solidFill>
                  <a:schemeClr val="bg1"/>
                </a:solidFill>
                <a:latin typeface="Arial Black" panose="020B0A04020102020204" pitchFamily="34" charset="0"/>
              </a:rPr>
              <a:t>the end </a:t>
            </a:r>
            <a:r>
              <a:rPr lang="en-US" sz="2700" b="1" dirty="0" smtClean="0">
                <a:solidFill>
                  <a:schemeClr val="bg1"/>
                </a:solidFill>
                <a:latin typeface="Arial Black" panose="020B0A04020102020204" pitchFamily="34" charset="0"/>
              </a:rPr>
              <a:t>of the </a:t>
            </a:r>
            <a:r>
              <a:rPr lang="en-US" sz="2700" b="1" dirty="0">
                <a:solidFill>
                  <a:schemeClr val="bg1"/>
                </a:solidFill>
                <a:latin typeface="Arial Black" panose="020B0A04020102020204" pitchFamily="34" charset="0"/>
              </a:rPr>
              <a:t>lesson, SS will be able to-</a:t>
            </a:r>
          </a:p>
        </p:txBody>
      </p:sp>
      <p:sp>
        <p:nvSpPr>
          <p:cNvPr id="5" name="TextBox 4"/>
          <p:cNvSpPr txBox="1">
            <a:spLocks noChangeArrowheads="1"/>
          </p:cNvSpPr>
          <p:nvPr/>
        </p:nvSpPr>
        <p:spPr bwMode="auto">
          <a:xfrm>
            <a:off x="642938" y="3257551"/>
            <a:ext cx="10915650" cy="695265"/>
          </a:xfrm>
          <a:prstGeom prst="frame">
            <a:avLst/>
          </a:prstGeom>
          <a:solidFill>
            <a:srgbClr val="FFFF00"/>
          </a:solidFill>
          <a:ln>
            <a:noFill/>
          </a:ln>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sz="2800" b="1" dirty="0" smtClean="0">
                <a:latin typeface="Arial Black" panose="020B0A04020102020204" pitchFamily="34" charset="0"/>
              </a:rPr>
              <a:t>able to fill in the gaps with suffix and prefix</a:t>
            </a:r>
            <a:endParaRPr lang="en-US" sz="4000" b="1" dirty="0">
              <a:latin typeface="Arial Black" panose="020B0A04020102020204" pitchFamily="34" charset="0"/>
            </a:endParaRPr>
          </a:p>
        </p:txBody>
      </p:sp>
    </p:spTree>
    <p:extLst>
      <p:ext uri="{BB962C8B-B14F-4D97-AF65-F5344CB8AC3E}">
        <p14:creationId xmlns:p14="http://schemas.microsoft.com/office/powerpoint/2010/main" val="25711052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7" y="2211970"/>
            <a:ext cx="10265565" cy="954107"/>
          </a:xfrm>
          <a:prstGeom prst="rect">
            <a:avLst/>
          </a:prstGeom>
          <a:solidFill>
            <a:schemeClr val="accent6">
              <a:lumMod val="75000"/>
            </a:schemeClr>
          </a:solidFill>
        </p:spPr>
        <p:txBody>
          <a:bodyPr wrap="square" rtlCol="0">
            <a:spAutoFit/>
          </a:bodyPr>
          <a:lstStyle/>
          <a:p>
            <a:pPr algn="just"/>
            <a:r>
              <a:rPr lang="en-US" sz="2800" b="1" dirty="0" smtClean="0"/>
              <a:t>Early rising is the habit of (a)…………..(get) up from bed early in the morning. </a:t>
            </a:r>
            <a:endParaRPr lang="en-US" sz="2800" b="1" dirty="0"/>
          </a:p>
        </p:txBody>
      </p:sp>
      <p:sp>
        <p:nvSpPr>
          <p:cNvPr id="5" name="TextBox 4"/>
          <p:cNvSpPr txBox="1"/>
          <p:nvPr/>
        </p:nvSpPr>
        <p:spPr>
          <a:xfrm>
            <a:off x="7015163" y="2211970"/>
            <a:ext cx="1400173" cy="523220"/>
          </a:xfrm>
          <a:prstGeom prst="rect">
            <a:avLst/>
          </a:prstGeom>
          <a:solidFill>
            <a:schemeClr val="accent2"/>
          </a:solidFill>
        </p:spPr>
        <p:txBody>
          <a:bodyPr wrap="square" rtlCol="0">
            <a:spAutoFit/>
          </a:bodyPr>
          <a:lstStyle/>
          <a:p>
            <a:r>
              <a:rPr lang="en-US" sz="2800" b="1" dirty="0" smtClean="0"/>
              <a:t>getting </a:t>
            </a:r>
            <a:endParaRPr lang="en-US" sz="2800" b="1" dirty="0"/>
          </a:p>
        </p:txBody>
      </p:sp>
      <p:sp>
        <p:nvSpPr>
          <p:cNvPr id="7" name="TextBox 6"/>
          <p:cNvSpPr txBox="1"/>
          <p:nvPr/>
        </p:nvSpPr>
        <p:spPr>
          <a:xfrm>
            <a:off x="1614486" y="3556715"/>
            <a:ext cx="7772402" cy="523220"/>
          </a:xfrm>
          <a:prstGeom prst="rect">
            <a:avLst/>
          </a:prstGeom>
          <a:solidFill>
            <a:schemeClr val="accent5"/>
          </a:solidFill>
        </p:spPr>
        <p:txBody>
          <a:bodyPr wrap="square" rtlCol="0">
            <a:spAutoFit/>
          </a:bodyPr>
          <a:lstStyle/>
          <a:p>
            <a:r>
              <a:rPr lang="en-US" sz="2800" b="1" dirty="0" smtClean="0"/>
              <a:t>Why will you use the word </a:t>
            </a:r>
            <a:r>
              <a:rPr lang="en-US" sz="2800" b="1" dirty="0" smtClean="0"/>
              <a:t>‘getting’?</a:t>
            </a:r>
            <a:endParaRPr lang="en-US" sz="2800" b="1" dirty="0"/>
          </a:p>
        </p:txBody>
      </p:sp>
      <p:sp>
        <p:nvSpPr>
          <p:cNvPr id="8" name="TextBox 7"/>
          <p:cNvSpPr txBox="1"/>
          <p:nvPr/>
        </p:nvSpPr>
        <p:spPr>
          <a:xfrm>
            <a:off x="2143124" y="4202150"/>
            <a:ext cx="7772402" cy="523220"/>
          </a:xfrm>
          <a:prstGeom prst="rect">
            <a:avLst/>
          </a:prstGeom>
          <a:solidFill>
            <a:srgbClr val="00B050"/>
          </a:solidFill>
        </p:spPr>
        <p:txBody>
          <a:bodyPr wrap="square" rtlCol="0">
            <a:spAutoFit/>
          </a:bodyPr>
          <a:lstStyle/>
          <a:p>
            <a:r>
              <a:rPr lang="en-US" sz="2800" b="1" dirty="0" smtClean="0"/>
              <a:t>1. After preposition, </a:t>
            </a:r>
            <a:r>
              <a:rPr lang="en-US" sz="2800" b="1" dirty="0" smtClean="0"/>
              <a:t>NOUN/(V</a:t>
            </a:r>
            <a:r>
              <a:rPr lang="en-US" sz="2800" b="1" baseline="-25000" dirty="0" smtClean="0"/>
              <a:t>1</a:t>
            </a:r>
            <a:r>
              <a:rPr lang="en-US" sz="2800" b="1" dirty="0" smtClean="0"/>
              <a:t>+ing) is </a:t>
            </a:r>
            <a:r>
              <a:rPr lang="en-US" sz="2800" b="1" dirty="0" smtClean="0"/>
              <a:t>used.</a:t>
            </a:r>
            <a:endParaRPr lang="en-US" sz="2800" b="1" dirty="0"/>
          </a:p>
        </p:txBody>
      </p:sp>
    </p:spTree>
    <p:extLst>
      <p:ext uri="{BB962C8B-B14F-4D97-AF65-F5344CB8AC3E}">
        <p14:creationId xmlns:p14="http://schemas.microsoft.com/office/powerpoint/2010/main" val="6735871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7" y="2211970"/>
            <a:ext cx="10265565" cy="954107"/>
          </a:xfrm>
          <a:prstGeom prst="rect">
            <a:avLst/>
          </a:prstGeom>
          <a:solidFill>
            <a:schemeClr val="accent6">
              <a:lumMod val="75000"/>
            </a:schemeClr>
          </a:solidFill>
        </p:spPr>
        <p:txBody>
          <a:bodyPr wrap="square" rtlCol="0">
            <a:spAutoFit/>
          </a:bodyPr>
          <a:lstStyle/>
          <a:p>
            <a:pPr algn="just"/>
            <a:r>
              <a:rPr lang="en-US" sz="2800" b="1" dirty="0" smtClean="0"/>
              <a:t>An early (b)……………..(rise) can enjoy the (c)…………… (fresh) of the morning air. </a:t>
            </a:r>
            <a:endParaRPr lang="en-US" sz="2800" b="1" dirty="0"/>
          </a:p>
        </p:txBody>
      </p:sp>
      <p:sp>
        <p:nvSpPr>
          <p:cNvPr id="5" name="TextBox 4"/>
          <p:cNvSpPr txBox="1"/>
          <p:nvPr/>
        </p:nvSpPr>
        <p:spPr>
          <a:xfrm>
            <a:off x="4186240" y="2209995"/>
            <a:ext cx="1514473" cy="523220"/>
          </a:xfrm>
          <a:prstGeom prst="rect">
            <a:avLst/>
          </a:prstGeom>
          <a:solidFill>
            <a:schemeClr val="accent2"/>
          </a:solidFill>
        </p:spPr>
        <p:txBody>
          <a:bodyPr wrap="square" rtlCol="0">
            <a:spAutoFit/>
          </a:bodyPr>
          <a:lstStyle/>
          <a:p>
            <a:pPr algn="ctr"/>
            <a:r>
              <a:rPr lang="en-US" sz="2800" b="1" dirty="0" smtClean="0"/>
              <a:t>riser </a:t>
            </a:r>
            <a:endParaRPr lang="en-US" sz="2800" b="1" dirty="0"/>
          </a:p>
        </p:txBody>
      </p:sp>
      <p:sp>
        <p:nvSpPr>
          <p:cNvPr id="7" name="TextBox 6"/>
          <p:cNvSpPr txBox="1"/>
          <p:nvPr/>
        </p:nvSpPr>
        <p:spPr>
          <a:xfrm>
            <a:off x="1614486" y="3556715"/>
            <a:ext cx="9658352" cy="523220"/>
          </a:xfrm>
          <a:prstGeom prst="rect">
            <a:avLst/>
          </a:prstGeom>
          <a:solidFill>
            <a:schemeClr val="accent5"/>
          </a:solidFill>
        </p:spPr>
        <p:txBody>
          <a:bodyPr wrap="square" rtlCol="0">
            <a:spAutoFit/>
          </a:bodyPr>
          <a:lstStyle/>
          <a:p>
            <a:r>
              <a:rPr lang="en-US" sz="2800" b="1" dirty="0" smtClean="0"/>
              <a:t>Why will you use the word </a:t>
            </a:r>
            <a:r>
              <a:rPr lang="en-US" sz="2800" b="1" dirty="0" smtClean="0"/>
              <a:t>‘riser and freshness’?</a:t>
            </a:r>
            <a:endParaRPr lang="en-US" sz="2800" b="1" dirty="0"/>
          </a:p>
        </p:txBody>
      </p:sp>
      <p:sp>
        <p:nvSpPr>
          <p:cNvPr id="8" name="TextBox 7"/>
          <p:cNvSpPr txBox="1"/>
          <p:nvPr/>
        </p:nvSpPr>
        <p:spPr>
          <a:xfrm>
            <a:off x="2143124" y="4202150"/>
            <a:ext cx="7772402" cy="523220"/>
          </a:xfrm>
          <a:prstGeom prst="rect">
            <a:avLst/>
          </a:prstGeom>
          <a:solidFill>
            <a:srgbClr val="00B050"/>
          </a:solidFill>
        </p:spPr>
        <p:txBody>
          <a:bodyPr wrap="square" rtlCol="0">
            <a:spAutoFit/>
          </a:bodyPr>
          <a:lstStyle/>
          <a:p>
            <a:r>
              <a:rPr lang="en-US" sz="2800" b="1" dirty="0" smtClean="0"/>
              <a:t>1. </a:t>
            </a:r>
            <a:r>
              <a:rPr lang="en-US" sz="2800" b="1" dirty="0" smtClean="0"/>
              <a:t>After adjective, NOUN is used.</a:t>
            </a:r>
            <a:endParaRPr lang="en-US" sz="2800" b="1" dirty="0"/>
          </a:p>
        </p:txBody>
      </p:sp>
      <p:sp>
        <p:nvSpPr>
          <p:cNvPr id="9" name="TextBox 8"/>
          <p:cNvSpPr txBox="1"/>
          <p:nvPr/>
        </p:nvSpPr>
        <p:spPr>
          <a:xfrm>
            <a:off x="10072690" y="2254501"/>
            <a:ext cx="1807362" cy="523220"/>
          </a:xfrm>
          <a:prstGeom prst="rect">
            <a:avLst/>
          </a:prstGeom>
          <a:solidFill>
            <a:schemeClr val="accent2"/>
          </a:solidFill>
        </p:spPr>
        <p:txBody>
          <a:bodyPr wrap="square" rtlCol="0">
            <a:spAutoFit/>
          </a:bodyPr>
          <a:lstStyle/>
          <a:p>
            <a:pPr algn="ctr"/>
            <a:r>
              <a:rPr lang="en-US" sz="2800" b="1" dirty="0" smtClean="0"/>
              <a:t>freshness </a:t>
            </a:r>
            <a:endParaRPr lang="en-US" sz="2800" b="1" dirty="0"/>
          </a:p>
        </p:txBody>
      </p:sp>
      <p:sp>
        <p:nvSpPr>
          <p:cNvPr id="10" name="TextBox 9"/>
          <p:cNvSpPr txBox="1"/>
          <p:nvPr/>
        </p:nvSpPr>
        <p:spPr>
          <a:xfrm>
            <a:off x="2143124" y="5059400"/>
            <a:ext cx="7772402" cy="523220"/>
          </a:xfrm>
          <a:prstGeom prst="rect">
            <a:avLst/>
          </a:prstGeom>
          <a:solidFill>
            <a:srgbClr val="00B050"/>
          </a:solidFill>
        </p:spPr>
        <p:txBody>
          <a:bodyPr wrap="square" rtlCol="0">
            <a:spAutoFit/>
          </a:bodyPr>
          <a:lstStyle/>
          <a:p>
            <a:r>
              <a:rPr lang="en-US" sz="2800" b="1" dirty="0"/>
              <a:t>2</a:t>
            </a:r>
            <a:r>
              <a:rPr lang="en-US" sz="2800" b="1" dirty="0" smtClean="0"/>
              <a:t>. After the, NOUN is used.</a:t>
            </a:r>
            <a:endParaRPr lang="en-US" sz="2800" b="1" dirty="0"/>
          </a:p>
        </p:txBody>
      </p:sp>
    </p:spTree>
    <p:extLst>
      <p:ext uri="{BB962C8B-B14F-4D97-AF65-F5344CB8AC3E}">
        <p14:creationId xmlns:p14="http://schemas.microsoft.com/office/powerpoint/2010/main" val="38420521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orizontal Scroll 1"/>
          <p:cNvSpPr/>
          <p:nvPr/>
        </p:nvSpPr>
        <p:spPr>
          <a:xfrm>
            <a:off x="1443036" y="585132"/>
            <a:ext cx="10329864" cy="1243013"/>
          </a:xfrm>
          <a:prstGeom prst="horizontalScroll">
            <a:avLst/>
          </a:prstGeom>
          <a:solidFill>
            <a:schemeClr val="accent2"/>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t>Let’s fill in the gaps with suffix and prefix.</a:t>
            </a:r>
            <a:endParaRPr lang="en-US" sz="4000" b="1" dirty="0"/>
          </a:p>
        </p:txBody>
      </p:sp>
      <p:sp>
        <p:nvSpPr>
          <p:cNvPr id="6" name="TextBox 5"/>
          <p:cNvSpPr txBox="1"/>
          <p:nvPr/>
        </p:nvSpPr>
        <p:spPr>
          <a:xfrm>
            <a:off x="1614487" y="2211970"/>
            <a:ext cx="10265565" cy="954107"/>
          </a:xfrm>
          <a:prstGeom prst="rect">
            <a:avLst/>
          </a:prstGeom>
          <a:solidFill>
            <a:schemeClr val="accent6">
              <a:lumMod val="75000"/>
            </a:schemeClr>
          </a:solidFill>
        </p:spPr>
        <p:txBody>
          <a:bodyPr wrap="square" rtlCol="0">
            <a:spAutoFit/>
          </a:bodyPr>
          <a:lstStyle/>
          <a:p>
            <a:pPr algn="just"/>
            <a:r>
              <a:rPr lang="en-US" sz="2800" b="1" dirty="0" smtClean="0"/>
              <a:t>He can hear the (d)…………………(melody) songs of the birds.</a:t>
            </a:r>
            <a:endParaRPr lang="en-US" sz="2800" b="1" dirty="0"/>
          </a:p>
        </p:txBody>
      </p:sp>
      <p:sp>
        <p:nvSpPr>
          <p:cNvPr id="5" name="TextBox 4"/>
          <p:cNvSpPr txBox="1"/>
          <p:nvPr/>
        </p:nvSpPr>
        <p:spPr>
          <a:xfrm>
            <a:off x="5500687" y="2253849"/>
            <a:ext cx="2114550" cy="523220"/>
          </a:xfrm>
          <a:prstGeom prst="rect">
            <a:avLst/>
          </a:prstGeom>
          <a:solidFill>
            <a:schemeClr val="accent2"/>
          </a:solidFill>
        </p:spPr>
        <p:txBody>
          <a:bodyPr wrap="square" rtlCol="0">
            <a:spAutoFit/>
          </a:bodyPr>
          <a:lstStyle/>
          <a:p>
            <a:r>
              <a:rPr lang="en-US" sz="2800" b="1" dirty="0" smtClean="0"/>
              <a:t>melodious </a:t>
            </a:r>
            <a:endParaRPr lang="en-US" sz="2800" b="1" dirty="0"/>
          </a:p>
        </p:txBody>
      </p:sp>
      <p:sp>
        <p:nvSpPr>
          <p:cNvPr id="7" name="TextBox 6"/>
          <p:cNvSpPr txBox="1"/>
          <p:nvPr/>
        </p:nvSpPr>
        <p:spPr>
          <a:xfrm>
            <a:off x="1614486" y="3556715"/>
            <a:ext cx="7772402" cy="523220"/>
          </a:xfrm>
          <a:prstGeom prst="rect">
            <a:avLst/>
          </a:prstGeom>
          <a:solidFill>
            <a:schemeClr val="accent5"/>
          </a:solidFill>
        </p:spPr>
        <p:txBody>
          <a:bodyPr wrap="square" rtlCol="0">
            <a:spAutoFit/>
          </a:bodyPr>
          <a:lstStyle/>
          <a:p>
            <a:r>
              <a:rPr lang="en-US" sz="2800" b="1" dirty="0" smtClean="0"/>
              <a:t>Why will you use the word </a:t>
            </a:r>
            <a:r>
              <a:rPr lang="en-US" sz="2800" b="1" dirty="0" smtClean="0"/>
              <a:t>‘melodious’?</a:t>
            </a:r>
            <a:endParaRPr lang="en-US" sz="2800" b="1" dirty="0"/>
          </a:p>
        </p:txBody>
      </p:sp>
      <p:sp>
        <p:nvSpPr>
          <p:cNvPr id="8" name="TextBox 7"/>
          <p:cNvSpPr txBox="1"/>
          <p:nvPr/>
        </p:nvSpPr>
        <p:spPr>
          <a:xfrm>
            <a:off x="2143124" y="4466780"/>
            <a:ext cx="9629776" cy="523220"/>
          </a:xfrm>
          <a:prstGeom prst="rect">
            <a:avLst/>
          </a:prstGeom>
          <a:solidFill>
            <a:srgbClr val="00B050"/>
          </a:solidFill>
        </p:spPr>
        <p:txBody>
          <a:bodyPr wrap="square" rtlCol="0">
            <a:spAutoFit/>
          </a:bodyPr>
          <a:lstStyle/>
          <a:p>
            <a:r>
              <a:rPr lang="en-US" sz="2800" b="1" dirty="0" smtClean="0"/>
              <a:t>1. </a:t>
            </a:r>
            <a:r>
              <a:rPr lang="en-US" sz="2800" b="1" dirty="0" smtClean="0"/>
              <a:t>Article + Adjective + Noun.</a:t>
            </a:r>
            <a:endParaRPr lang="en-US" sz="2800" b="1" dirty="0"/>
          </a:p>
        </p:txBody>
      </p:sp>
    </p:spTree>
    <p:extLst>
      <p:ext uri="{BB962C8B-B14F-4D97-AF65-F5344CB8AC3E}">
        <p14:creationId xmlns:p14="http://schemas.microsoft.com/office/powerpoint/2010/main" val="152975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P spid="7"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633</TotalTime>
  <Words>636</Words>
  <Application>Microsoft Office PowerPoint</Application>
  <PresentationFormat>Widescreen</PresentationFormat>
  <Paragraphs>69</Paragraphs>
  <Slides>15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Arial Black</vt:lpstr>
      <vt:lpstr>Arial Narrow</vt:lpstr>
      <vt:lpstr>Arial Rounded MT Bold</vt:lpstr>
      <vt:lpstr>Calibri</vt:lpstr>
      <vt:lpstr>Century Gothic</vt:lpstr>
      <vt:lpstr>Times New Roman</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179</cp:revision>
  <dcterms:created xsi:type="dcterms:W3CDTF">2020-12-12T15:06:51Z</dcterms:created>
  <dcterms:modified xsi:type="dcterms:W3CDTF">2020-12-21T07:13:37Z</dcterms:modified>
</cp:coreProperties>
</file>