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69" r:id="rId3"/>
    <p:sldId id="294" r:id="rId4"/>
    <p:sldId id="271" r:id="rId5"/>
    <p:sldId id="272" r:id="rId6"/>
    <p:sldId id="321" r:id="rId7"/>
    <p:sldId id="299" r:id="rId8"/>
    <p:sldId id="322" r:id="rId9"/>
    <p:sldId id="323" r:id="rId10"/>
    <p:sldId id="333" r:id="rId11"/>
    <p:sldId id="324" r:id="rId12"/>
    <p:sldId id="325" r:id="rId13"/>
    <p:sldId id="326" r:id="rId14"/>
    <p:sldId id="327" r:id="rId15"/>
    <p:sldId id="306" r:id="rId16"/>
    <p:sldId id="328" r:id="rId17"/>
    <p:sldId id="329" r:id="rId18"/>
    <p:sldId id="330" r:id="rId19"/>
    <p:sldId id="331" r:id="rId20"/>
    <p:sldId id="312" r:id="rId21"/>
    <p:sldId id="309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91AD1-C6CE-4C1F-AEA0-1F512CBA3412}" type="presOf" srcId="{B66585AF-9E68-4668-9DED-FFECEF032BE5}" destId="{FEC0D7AC-7224-421A-AA75-F5A9B40DEFD1}" srcOrd="0" destOrd="0" presId="urn:microsoft.com/office/officeart/2008/layout/CircularPictureCallout"/>
    <dgm:cxn modelId="{FE945AF2-D9FE-416E-8E02-5EDFCA0236E9}" type="presOf" srcId="{72C63C76-153C-48B7-B57B-C97D3792EDCD}" destId="{8E481DE8-C915-4E6E-9E2C-CBCE4F434B5A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13BCC258-16EF-442A-8F7F-505F03CB585D}" type="presOf" srcId="{63C483A7-19B9-4E4B-ACF3-D3D636F1A9DE}" destId="{F5F471D1-D914-41A3-A25D-AF3575C00111}" srcOrd="0" destOrd="0" presId="urn:microsoft.com/office/officeart/2008/layout/CircularPictureCallout"/>
    <dgm:cxn modelId="{9EB65996-1ECB-49E4-A5DA-36796BC50560}" type="presParOf" srcId="{8E481DE8-C915-4E6E-9E2C-CBCE4F434B5A}" destId="{51DEBB0B-4383-4192-8D96-BF69710564C9}" srcOrd="0" destOrd="0" presId="urn:microsoft.com/office/officeart/2008/layout/CircularPictureCallout"/>
    <dgm:cxn modelId="{288AA92A-444F-4428-B8CA-982BA281537E}" type="presParOf" srcId="{51DEBB0B-4383-4192-8D96-BF69710564C9}" destId="{1402F882-3DDD-4EB3-AC91-A4AFC6117EEB}" srcOrd="0" destOrd="0" presId="urn:microsoft.com/office/officeart/2008/layout/CircularPictureCallout"/>
    <dgm:cxn modelId="{9B6C7773-28D9-4BE9-A8E4-12E335FF69B3}" type="presParOf" srcId="{1402F882-3DDD-4EB3-AC91-A4AFC6117EEB}" destId="{FEC0D7AC-7224-421A-AA75-F5A9B40DEFD1}" srcOrd="0" destOrd="0" presId="urn:microsoft.com/office/officeart/2008/layout/CircularPictureCallout"/>
    <dgm:cxn modelId="{CD6444C2-E29E-494F-BA63-7E1323FF29FE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7F4-C3C1-49CE-B738-11729216E436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5305-9F92-41C6-9C16-1122444D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533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384177"/>
            <a:ext cx="2362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81700" y="356042"/>
            <a:ext cx="26289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381001" y="5366450"/>
                <a:ext cx="8305800" cy="103435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200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আয়তনের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গ্যাসকে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প্রসারিত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300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আয়তনে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পরি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ণত করা হল। গ্যাসের তাপমাত্রা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127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গ্যাস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দ্বারা কৃতকাজ নির্ণয় কর?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366450"/>
                <a:ext cx="8305800" cy="1034350"/>
              </a:xfrm>
              <a:prstGeom prst="rect">
                <a:avLst/>
              </a:prstGeom>
              <a:blipFill rotWithShape="1">
                <a:blip r:embed="rId3"/>
                <a:stretch>
                  <a:fillRect l="-1391" t="-3448" r="-659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0" t="4412" r="10223" b="16178"/>
          <a:stretch/>
        </p:blipFill>
        <p:spPr>
          <a:xfrm>
            <a:off x="3230880" y="837485"/>
            <a:ext cx="2606040" cy="439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9899" y="448876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127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899" y="4488766"/>
                <a:ext cx="914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18825" y="2514600"/>
            <a:ext cx="510883" cy="2343498"/>
            <a:chOff x="4628271" y="3036332"/>
            <a:chExt cx="510883" cy="1186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4512677" y="3460522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00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12677" y="3460522"/>
                  <a:ext cx="91440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4628271" y="3036332"/>
              <a:ext cx="477129" cy="118693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3528366"/>
            <a:ext cx="533400" cy="1329732"/>
            <a:chOff x="5791200" y="3528366"/>
            <a:chExt cx="533400" cy="1329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5518666" y="3930135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200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18666" y="3930135"/>
                  <a:ext cx="914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197" t="-17333"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/>
            <p:cNvSpPr/>
            <p:nvPr/>
          </p:nvSpPr>
          <p:spPr>
            <a:xfrm>
              <a:off x="5867400" y="3528366"/>
              <a:ext cx="457200" cy="13297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72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8200" y="3854614"/>
            <a:ext cx="685800" cy="793586"/>
            <a:chOff x="-1905000" y="3697558"/>
            <a:chExt cx="685800" cy="1078476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1" y="199955"/>
            <a:ext cx="2209799" cy="633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রুদ্ধতাপীয়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য়া </a:t>
            </a:r>
          </a:p>
          <a:p>
            <a:pPr algn="l"/>
            <a:endParaRPr lang="bn-IN" b="1" u="sng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10000" y="453144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329698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15200" y="228600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 rot="10800000">
            <a:off x="7880572" y="998767"/>
            <a:ext cx="371445" cy="2276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0" y="769612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452808">
            <a:off x="811756" y="-715639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29390" y="1766423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10000" y="421394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09026"/>
            <a:ext cx="2819400" cy="3717052"/>
            <a:chOff x="9529855" y="1653018"/>
            <a:chExt cx="2819400" cy="3717052"/>
          </a:xfrm>
        </p:grpSpPr>
        <p:grpSp>
          <p:nvGrpSpPr>
            <p:cNvPr id="18" name="Group 17"/>
            <p:cNvGrpSpPr/>
            <p:nvPr/>
          </p:nvGrpSpPr>
          <p:grpSpPr>
            <a:xfrm>
              <a:off x="9665732" y="1692396"/>
              <a:ext cx="2615845" cy="3661791"/>
              <a:chOff x="9372600" y="2358008"/>
              <a:chExt cx="2615845" cy="3661791"/>
            </a:xfrm>
          </p:grpSpPr>
          <p:sp>
            <p:nvSpPr>
              <p:cNvPr id="8" name="Block Arc 7"/>
              <p:cNvSpPr/>
              <p:nvPr/>
            </p:nvSpPr>
            <p:spPr>
              <a:xfrm>
                <a:off x="9394371" y="2358008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0800000">
                <a:off x="9394371" y="5558407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9372600" y="2590800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1963400" y="2575218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 rot="5400000">
              <a:off x="11783589" y="31254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 rot="20873797">
              <a:off x="11473843" y="50007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9333521" y="33540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 rot="21026703">
              <a:off x="9733087" y="165301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2"/>
              <p:cNvSpPr txBox="1">
                <a:spLocks/>
              </p:cNvSpPr>
              <p:nvPr/>
            </p:nvSpPr>
            <p:spPr>
              <a:xfrm>
                <a:off x="110162" y="4712172"/>
                <a:ext cx="8951387" cy="2069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যে 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প্রক্রিয়ায় কোন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সিস্টেম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তাপশক্তি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বাইরে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বাইরে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তাপশক্তি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সিস্টেমের ভিতরে প্রবেশ করতে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, কিন্তু সিস্টেমের অভ্যন্তরের চাপ, আয়তন ও তাপমাত্রার পরিবর্তন ঘটে তাকে রুদ্ধতাপীয়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বলে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এক্ষেত্রে,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bn-IN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।</m:t>
                    </m:r>
                    <m:r>
                      <a:rPr lang="bn-IN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i="1" dirty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</a:rPr>
                  <a:t> </a:t>
                </a:r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হঠাৎ গাড়ির চাকার টিউব ফেটে যাওয়া, গ্যাসীয় মাধ্যমে শব্দ সঞ্চালন</a:t>
                </a:r>
                <a:r>
                  <a:rPr lang="bn-IN" sz="24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রুদ্ধতাপীয়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4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য়ার উদাহরণ। </a:t>
                </a:r>
                <a:endParaRPr lang="bn-IN" sz="2400" b="1" u="sng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b="1" u="sng" dirty="0"/>
              </a:p>
            </p:txBody>
          </p:sp>
        </mc:Choice>
        <mc:Fallback xmlns="">
          <p:sp>
            <p:nvSpPr>
              <p:cNvPr id="5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2" y="4712172"/>
                <a:ext cx="8951387" cy="2069628"/>
              </a:xfrm>
              <a:prstGeom prst="rect">
                <a:avLst/>
              </a:prstGeom>
              <a:blipFill rotWithShape="1">
                <a:blip r:embed="rId7"/>
                <a:stretch>
                  <a:fillRect l="-883" t="-1744" r="-108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391400" y="39510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হ্রাস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1" grpId="0" animBg="1"/>
      <p:bldP spid="61" grpId="1" animBg="1"/>
      <p:bldP spid="55" grpId="0" animBg="1"/>
      <p:bldP spid="52" grpId="0" build="p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152400"/>
                <a:ext cx="8875187" cy="17526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bn-IN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0" i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অর্থাৎ তাপ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bn-IN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 পরিবর্তন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bn-IN" sz="280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</a:t>
                </a:r>
                <a:endParaRPr lang="bn-IN" sz="2800" dirty="0" smtClean="0">
                  <a:solidFill>
                    <a:srgbClr val="C0000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আপেক্ষিক তাপ,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অর্থাৎ</a:t>
                </a:r>
                <a:r>
                  <a:rPr lang="bn-IN" sz="28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রুদ্ধতাপীয়</a:t>
                </a:r>
                <a:r>
                  <a:rPr lang="bn-IN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পরিবর্তনের সময় গ্যাসের আপেক্ষিক তাপ শূন্য হয়। </a:t>
                </a:r>
                <a:endParaRPr lang="bn-IN" sz="2800" b="1" u="sng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152400"/>
                <a:ext cx="8875187" cy="1752600"/>
              </a:xfrm>
              <a:blipFill rotWithShape="1">
                <a:blip r:embed="rId2"/>
                <a:stretch>
                  <a:fillRect l="-1233" t="-2055"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3" y="2057399"/>
                <a:ext cx="8875187" cy="46482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bn-IN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000" dirty="0" err="1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70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IN" sz="70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গৃহীত বা বর্জিত তাপ,  </a:t>
                </a:r>
                <a14:m>
                  <m:oMath xmlns:m="http://schemas.openxmlformats.org/officeDocument/2006/math">
                    <m:r>
                      <a:rPr lang="en-US" sz="7000" i="1" dirty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7000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70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7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7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সেহেতু</a:t>
                </a:r>
                <a:r>
                  <a:rPr lang="bn-IN" sz="7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তাপগতিবিদ্যার ১ম সূত্রকে লেখা যায়-</a:t>
                </a:r>
                <a:endParaRPr lang="en-US" sz="7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7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7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7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7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endParaRPr lang="bn-IN" sz="7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7000" dirty="0" smtClean="0">
                    <a:solidFill>
                      <a:schemeClr val="accent5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𝑑𝑈</m:t>
                    </m:r>
                    <m:r>
                      <a:rPr lang="bn-IN" sz="7000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70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7000" dirty="0" smtClean="0">
                  <a:solidFill>
                    <a:schemeClr val="accent5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7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7000" dirty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𝑑𝑈</m:t>
                    </m:r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7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7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সুতরাং রুদ্ধতাপীয় প্রসারণের সময় সিস্টেম যতটুকু বহিঃস্থ কাজ সম্পাদন করে, </a:t>
                </a:r>
                <a:r>
                  <a:rPr lang="bn-IN" sz="7000" dirty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সিস্টেমের</a:t>
                </a:r>
                <a:r>
                  <a:rPr lang="bn-IN" sz="70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অন্তঃস্থ শক্তি ততটুকু হ্রাস পায়।</a:t>
                </a:r>
                <a:r>
                  <a:rPr lang="bn-IN" sz="7000" dirty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7000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রুদ্ধতাপীয়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সংকোচনের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সময়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সিস্টেমের উপর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যতটুকু বহিঃস্থ কাজ সম্পাদন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করা হয়, সিস্টেমের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অন্তঃস্থ শক্তি ততটুকু 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বৃদ্ধি </a:t>
                </a:r>
                <a:r>
                  <a:rPr lang="bn-IN" sz="70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পায়।</a:t>
                </a:r>
                <a:r>
                  <a:rPr lang="bn-IN" sz="7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endParaRPr lang="en-US" sz="8000" b="0" i="1" dirty="0" smtClean="0">
                  <a:solidFill>
                    <a:schemeClr val="accent4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2057399"/>
                <a:ext cx="8875187" cy="4648201"/>
              </a:xfrm>
              <a:prstGeom prst="rect">
                <a:avLst/>
              </a:prstGeom>
              <a:blipFill rotWithShape="1">
                <a:blip r:embed="rId3"/>
                <a:stretch>
                  <a:fillRect l="-2055" t="-2738" r="-959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9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2" y="152400"/>
                <a:ext cx="8875187" cy="65532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রুদ্ধতাপীয়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সম্পাদিত কাজের পরিমাণ, </a:t>
                </a:r>
              </a:p>
              <a:p>
                <a:pPr algn="l"/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bn-IN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… (i)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সিস্টেমের আয়তন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তে পরিবর্তিত হলে </a:t>
                </a:r>
                <a:r>
                  <a:rPr lang="en-US" sz="2400" dirty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i) </a:t>
                </a:r>
                <a:r>
                  <a:rPr lang="en-US" sz="24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সমাকলন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সম্পাদিত মোট কাজ-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0" i="1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bn-IN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bn-IN" sz="24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)]</m:t>
                    </m:r>
                  </m:oMath>
                </a14:m>
                <a:r>
                  <a:rPr lang="bn-IN" sz="2400" b="0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endParaRPr lang="en-US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𝛾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𝜸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𝜸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IN" sz="2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bn-IN" sz="22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bn-IN" sz="22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𝜸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sup>
                    </m:sSup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bn-IN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bn-IN" sz="22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bn-IN" sz="22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)]</m:t>
                    </m:r>
                  </m:oMath>
                </a14:m>
                <a:r>
                  <a:rPr lang="bn-IN" sz="22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𝒏𝑹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</m:den>
                    </m:f>
                    <m:d>
                      <m:dPr>
                        <m:ctrlPr>
                          <a:rPr lang="bn-IN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IN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bn-IN" sz="24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𝑛𝑅𝑇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𝑛𝑅𝑇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n-IN" sz="24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r>
                  <a:rPr lang="bn-IN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 … … (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ii)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2" y="152400"/>
                <a:ext cx="8875187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5" t="-371" r="-753" b="-23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981200" y="2667000"/>
            <a:ext cx="381000" cy="762000"/>
            <a:chOff x="1752600" y="4419600"/>
            <a:chExt cx="533400" cy="1524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2600" y="4419600"/>
                  <a:ext cx="533400" cy="674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4419600"/>
                  <a:ext cx="533400" cy="6745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17460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1746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01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2" y="152400"/>
                <a:ext cx="8875187" cy="65532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bn-IN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bn-IN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bn-IN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24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(ii) </a:t>
                </a:r>
                <a:r>
                  <a:rPr lang="en-US" sz="2400" dirty="0" err="1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সমীকরণে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𝜸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বসিয়ে পাই, </a:t>
                </a:r>
                <a:endParaRPr lang="en-US" sz="24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𝑊</m:t>
                      </m:r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bn-IN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𝑾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bn-IN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r">
                  <a:lnSpc>
                    <a:spcPct val="120000"/>
                  </a:lnSpc>
                </a:pPr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2" y="152400"/>
                <a:ext cx="8875187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890" t="-649" r="-1712" b="-2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971800"/>
            <a:ext cx="6248400" cy="871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8295" y="332935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 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13" y="344269"/>
            <a:ext cx="270028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01472" y="3501737"/>
            <a:ext cx="685800" cy="1451263"/>
            <a:chOff x="-1905000" y="3244853"/>
            <a:chExt cx="685800" cy="1531181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rot="662827">
              <a:off x="-1712643" y="3244853"/>
              <a:ext cx="339249" cy="646030"/>
            </a:xfrm>
            <a:custGeom>
              <a:avLst/>
              <a:gdLst>
                <a:gd name="connsiteX0" fmla="*/ 180109 w 263923"/>
                <a:gd name="connsiteY0" fmla="*/ 637309 h 665018"/>
                <a:gd name="connsiteX1" fmla="*/ 249382 w 263923"/>
                <a:gd name="connsiteY1" fmla="*/ 595745 h 665018"/>
                <a:gd name="connsiteX2" fmla="*/ 263237 w 263923"/>
                <a:gd name="connsiteY2" fmla="*/ 554182 h 665018"/>
                <a:gd name="connsiteX3" fmla="*/ 221673 w 263923"/>
                <a:gd name="connsiteY3" fmla="*/ 360218 h 665018"/>
                <a:gd name="connsiteX4" fmla="*/ 180109 w 263923"/>
                <a:gd name="connsiteY4" fmla="*/ 207818 h 665018"/>
                <a:gd name="connsiteX5" fmla="*/ 152400 w 263923"/>
                <a:gd name="connsiteY5" fmla="*/ 166254 h 665018"/>
                <a:gd name="connsiteX6" fmla="*/ 138546 w 263923"/>
                <a:gd name="connsiteY6" fmla="*/ 124691 h 665018"/>
                <a:gd name="connsiteX7" fmla="*/ 110837 w 263923"/>
                <a:gd name="connsiteY7" fmla="*/ 83127 h 665018"/>
                <a:gd name="connsiteX8" fmla="*/ 83128 w 263923"/>
                <a:gd name="connsiteY8" fmla="*/ 0 h 665018"/>
                <a:gd name="connsiteX9" fmla="*/ 41564 w 263923"/>
                <a:gd name="connsiteY9" fmla="*/ 27709 h 665018"/>
                <a:gd name="connsiteX10" fmla="*/ 27709 w 263923"/>
                <a:gd name="connsiteY10" fmla="*/ 152400 h 665018"/>
                <a:gd name="connsiteX11" fmla="*/ 13855 w 263923"/>
                <a:gd name="connsiteY11" fmla="*/ 207818 h 665018"/>
                <a:gd name="connsiteX12" fmla="*/ 0 w 263923"/>
                <a:gd name="connsiteY12" fmla="*/ 304800 h 665018"/>
                <a:gd name="connsiteX13" fmla="*/ 13855 w 263923"/>
                <a:gd name="connsiteY13" fmla="*/ 498763 h 665018"/>
                <a:gd name="connsiteX14" fmla="*/ 41564 w 263923"/>
                <a:gd name="connsiteY14" fmla="*/ 581891 h 665018"/>
                <a:gd name="connsiteX15" fmla="*/ 83128 w 263923"/>
                <a:gd name="connsiteY15" fmla="*/ 609600 h 665018"/>
                <a:gd name="connsiteX16" fmla="*/ 124691 w 263923"/>
                <a:gd name="connsiteY16" fmla="*/ 665018 h 66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923" h="665018">
                  <a:moveTo>
                    <a:pt x="180109" y="637309"/>
                  </a:moveTo>
                  <a:cubicBezTo>
                    <a:pt x="203200" y="623454"/>
                    <a:pt x="230341" y="614786"/>
                    <a:pt x="249382" y="595745"/>
                  </a:cubicBezTo>
                  <a:cubicBezTo>
                    <a:pt x="259709" y="585419"/>
                    <a:pt x="263237" y="568786"/>
                    <a:pt x="263237" y="554182"/>
                  </a:cubicBezTo>
                  <a:cubicBezTo>
                    <a:pt x="263237" y="408243"/>
                    <a:pt x="272662" y="436702"/>
                    <a:pt x="221673" y="360218"/>
                  </a:cubicBezTo>
                  <a:cubicBezTo>
                    <a:pt x="214237" y="323036"/>
                    <a:pt x="200201" y="237956"/>
                    <a:pt x="180109" y="207818"/>
                  </a:cubicBezTo>
                  <a:lnTo>
                    <a:pt x="152400" y="166254"/>
                  </a:lnTo>
                  <a:cubicBezTo>
                    <a:pt x="147782" y="152400"/>
                    <a:pt x="145077" y="137753"/>
                    <a:pt x="138546" y="124691"/>
                  </a:cubicBezTo>
                  <a:cubicBezTo>
                    <a:pt x="131099" y="109798"/>
                    <a:pt x="117600" y="98343"/>
                    <a:pt x="110837" y="83127"/>
                  </a:cubicBezTo>
                  <a:cubicBezTo>
                    <a:pt x="98975" y="56437"/>
                    <a:pt x="83128" y="0"/>
                    <a:pt x="83128" y="0"/>
                  </a:cubicBezTo>
                  <a:cubicBezTo>
                    <a:pt x="69273" y="9236"/>
                    <a:pt x="47254" y="12060"/>
                    <a:pt x="41564" y="27709"/>
                  </a:cubicBezTo>
                  <a:cubicBezTo>
                    <a:pt x="27272" y="67011"/>
                    <a:pt x="34068" y="111067"/>
                    <a:pt x="27709" y="152400"/>
                  </a:cubicBezTo>
                  <a:cubicBezTo>
                    <a:pt x="24814" y="171220"/>
                    <a:pt x="17261" y="189084"/>
                    <a:pt x="13855" y="207818"/>
                  </a:cubicBezTo>
                  <a:cubicBezTo>
                    <a:pt x="8013" y="239947"/>
                    <a:pt x="4618" y="272473"/>
                    <a:pt x="0" y="304800"/>
                  </a:cubicBezTo>
                  <a:cubicBezTo>
                    <a:pt x="4618" y="369454"/>
                    <a:pt x="4240" y="434661"/>
                    <a:pt x="13855" y="498763"/>
                  </a:cubicBezTo>
                  <a:cubicBezTo>
                    <a:pt x="18188" y="527648"/>
                    <a:pt x="17261" y="565689"/>
                    <a:pt x="41564" y="581891"/>
                  </a:cubicBezTo>
                  <a:lnTo>
                    <a:pt x="83128" y="609600"/>
                  </a:lnTo>
                  <a:cubicBezTo>
                    <a:pt x="114460" y="656597"/>
                    <a:pt x="99063" y="639389"/>
                    <a:pt x="124691" y="665018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"/>
            <a:ext cx="23622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সমচাপ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733800" y="333087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350819"/>
              <a:chOff x="8825345" y="3108325"/>
              <a:chExt cx="2209800" cy="135081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666427"/>
                <a:ext cx="685799" cy="792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bn-IN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স্থির চাপ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39000" y="529937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804372" y="1148297"/>
            <a:ext cx="371445" cy="2276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-76200" y="846405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3753190" y="1646366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33800" y="301337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81000" y="1955512"/>
            <a:ext cx="24003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91400" y="425834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বৃদ্ধি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53352" y="5181600"/>
            <a:ext cx="8951387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প্রক্রিয়ায় কোন সিস্টেম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আয়তন ও তাপমাত্রার পরিবর্তন ঘটে, কিন্তু সিস্টেমের চাপ স্থির থাকে, তাকে সমচাপ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136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1" grpId="0" animBg="1"/>
      <p:bldP spid="40" grpId="0"/>
      <p:bldP spid="4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3" y="152400"/>
                <a:ext cx="8875187" cy="647700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সমচাপ </a:t>
                </a:r>
                <a:r>
                  <a:rPr lang="en-US" sz="96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96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96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9600" i="1" dirty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r>
                      <a:rPr lang="bn-IN" sz="9600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960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96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9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9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96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</a:t>
                </a:r>
                <a:r>
                  <a:rPr lang="bn-IN" sz="9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চাপ</a:t>
                </a:r>
                <a:r>
                  <a:rPr lang="en-US" sz="9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96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96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9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সম্পাদিত কাজের পরিমাণ,   </a:t>
                </a:r>
              </a:p>
              <a:p>
                <a:pPr algn="l"/>
                <a:r>
                  <a:rPr lang="bn-IN" sz="9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bn-IN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9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96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… (i)</a:t>
                </a:r>
                <a:endParaRPr lang="en-US" sz="96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সিস্টেমের আয়তন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তে পরিবর্তিত হলে </a:t>
                </a:r>
                <a:r>
                  <a:rPr lang="en-US" sz="96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i) </a:t>
                </a:r>
                <a:r>
                  <a:rPr lang="en-US" sz="9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সমাকলন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সম্পাদিত মোট কাজ</a:t>
                </a:r>
                <a:r>
                  <a:rPr lang="en-US" sz="96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endParaRPr lang="bn-IN" sz="9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96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𝑊</m:t>
                    </m:r>
                    <m:r>
                      <a:rPr lang="en-US" sz="9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𝑃𝑑𝑉</m:t>
                        </m:r>
                      </m:e>
                    </m:nary>
                  </m:oMath>
                </a14:m>
                <a:endParaRPr lang="en-US" sz="96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b="0" i="1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9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nary>
                      <m:naryPr>
                        <m:limLoc m:val="undOvr"/>
                        <m:ctrlPr>
                          <a:rPr lang="en-US" sz="9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9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sz="9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endParaRPr lang="en-US" sz="96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b="0" dirty="0" smtClean="0">
                    <a:solidFill>
                      <a:srgbClr val="00B05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sz="9600" b="0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9600" b="0" i="0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96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9600" b="1" i="1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9600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0" i="1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i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9600" i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sz="9600" b="0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dirty="0" smtClean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𝑛𝑅</m:t>
                    </m:r>
                    <m:r>
                      <a:rPr lang="en-US" sz="9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9600" dirty="0" smtClean="0">
                    <a:solidFill>
                      <a:schemeClr val="tx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IN" sz="9600" dirty="0" smtClean="0">
                    <a:solidFill>
                      <a:schemeClr val="tx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en-US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9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𝑛𝑅𝑇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6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সেহে</m:t>
                    </m:r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তু</m:t>
                    </m:r>
                    <m:r>
                      <a:rPr lang="en-US" sz="96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𝑛𝑅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9600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9600" b="1" dirty="0" smtClean="0">
                    <a:solidFill>
                      <a:schemeClr val="accent6">
                        <a:lumMod val="50000"/>
                      </a:schemeClr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9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9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𝑾</m:t>
                    </m:r>
                    <m:r>
                      <a:rPr lang="en-US" sz="9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9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𝒏𝑹</m:t>
                    </m:r>
                    <m:r>
                      <a:rPr lang="en-US" sz="9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endParaRPr lang="en-US" sz="9600" b="1" i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9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তখন </a:t>
                </a:r>
                <a:r>
                  <a:rPr lang="bn-IN" sz="9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তাপগতিবিদ্যার ১ম সূত্রকে লেখা যায়-</a:t>
                </a:r>
                <a:endParaRPr lang="en-US" sz="9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9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9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96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bn-IN" sz="96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96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96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𝑸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𝑼</m:t>
                    </m:r>
                    <m:r>
                      <a:rPr lang="bn-IN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</a:rPr>
                      <m:t>𝒏𝑹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r>
                  <a:rPr lang="en-US" sz="9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যেহেতু</m:t>
                    </m:r>
                    <m:r>
                      <a:rPr lang="en-US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𝑛𝑅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bn-IN" sz="96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9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bn-IN" sz="9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152400"/>
                <a:ext cx="8875187" cy="6477001"/>
              </a:xfrm>
              <a:prstGeom prst="rect">
                <a:avLst/>
              </a:prstGeom>
              <a:blipFill rotWithShape="1">
                <a:blip r:embed="rId2"/>
                <a:stretch>
                  <a:fillRect l="-890" t="-1312" r="-479" b="-7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828800" y="3048000"/>
            <a:ext cx="457200" cy="424819"/>
            <a:chOff x="1752600" y="4419600"/>
            <a:chExt cx="533400" cy="1524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52600" y="4419600"/>
                  <a:ext cx="533400" cy="674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4419600"/>
                  <a:ext cx="533400" cy="6745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r="-17460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269469"/>
                  <a:ext cx="533400" cy="6745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1746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22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01472" y="3581400"/>
            <a:ext cx="685800" cy="1451263"/>
            <a:chOff x="-1905000" y="3244853"/>
            <a:chExt cx="685800" cy="1531181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rot="662827">
              <a:off x="-1712643" y="3244853"/>
              <a:ext cx="339249" cy="646030"/>
            </a:xfrm>
            <a:custGeom>
              <a:avLst/>
              <a:gdLst>
                <a:gd name="connsiteX0" fmla="*/ 180109 w 263923"/>
                <a:gd name="connsiteY0" fmla="*/ 637309 h 665018"/>
                <a:gd name="connsiteX1" fmla="*/ 249382 w 263923"/>
                <a:gd name="connsiteY1" fmla="*/ 595745 h 665018"/>
                <a:gd name="connsiteX2" fmla="*/ 263237 w 263923"/>
                <a:gd name="connsiteY2" fmla="*/ 554182 h 665018"/>
                <a:gd name="connsiteX3" fmla="*/ 221673 w 263923"/>
                <a:gd name="connsiteY3" fmla="*/ 360218 h 665018"/>
                <a:gd name="connsiteX4" fmla="*/ 180109 w 263923"/>
                <a:gd name="connsiteY4" fmla="*/ 207818 h 665018"/>
                <a:gd name="connsiteX5" fmla="*/ 152400 w 263923"/>
                <a:gd name="connsiteY5" fmla="*/ 166254 h 665018"/>
                <a:gd name="connsiteX6" fmla="*/ 138546 w 263923"/>
                <a:gd name="connsiteY6" fmla="*/ 124691 h 665018"/>
                <a:gd name="connsiteX7" fmla="*/ 110837 w 263923"/>
                <a:gd name="connsiteY7" fmla="*/ 83127 h 665018"/>
                <a:gd name="connsiteX8" fmla="*/ 83128 w 263923"/>
                <a:gd name="connsiteY8" fmla="*/ 0 h 665018"/>
                <a:gd name="connsiteX9" fmla="*/ 41564 w 263923"/>
                <a:gd name="connsiteY9" fmla="*/ 27709 h 665018"/>
                <a:gd name="connsiteX10" fmla="*/ 27709 w 263923"/>
                <a:gd name="connsiteY10" fmla="*/ 152400 h 665018"/>
                <a:gd name="connsiteX11" fmla="*/ 13855 w 263923"/>
                <a:gd name="connsiteY11" fmla="*/ 207818 h 665018"/>
                <a:gd name="connsiteX12" fmla="*/ 0 w 263923"/>
                <a:gd name="connsiteY12" fmla="*/ 304800 h 665018"/>
                <a:gd name="connsiteX13" fmla="*/ 13855 w 263923"/>
                <a:gd name="connsiteY13" fmla="*/ 498763 h 665018"/>
                <a:gd name="connsiteX14" fmla="*/ 41564 w 263923"/>
                <a:gd name="connsiteY14" fmla="*/ 581891 h 665018"/>
                <a:gd name="connsiteX15" fmla="*/ 83128 w 263923"/>
                <a:gd name="connsiteY15" fmla="*/ 609600 h 665018"/>
                <a:gd name="connsiteX16" fmla="*/ 124691 w 263923"/>
                <a:gd name="connsiteY16" fmla="*/ 665018 h 66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923" h="665018">
                  <a:moveTo>
                    <a:pt x="180109" y="637309"/>
                  </a:moveTo>
                  <a:cubicBezTo>
                    <a:pt x="203200" y="623454"/>
                    <a:pt x="230341" y="614786"/>
                    <a:pt x="249382" y="595745"/>
                  </a:cubicBezTo>
                  <a:cubicBezTo>
                    <a:pt x="259709" y="585419"/>
                    <a:pt x="263237" y="568786"/>
                    <a:pt x="263237" y="554182"/>
                  </a:cubicBezTo>
                  <a:cubicBezTo>
                    <a:pt x="263237" y="408243"/>
                    <a:pt x="272662" y="436702"/>
                    <a:pt x="221673" y="360218"/>
                  </a:cubicBezTo>
                  <a:cubicBezTo>
                    <a:pt x="214237" y="323036"/>
                    <a:pt x="200201" y="237956"/>
                    <a:pt x="180109" y="207818"/>
                  </a:cubicBezTo>
                  <a:lnTo>
                    <a:pt x="152400" y="166254"/>
                  </a:lnTo>
                  <a:cubicBezTo>
                    <a:pt x="147782" y="152400"/>
                    <a:pt x="145077" y="137753"/>
                    <a:pt x="138546" y="124691"/>
                  </a:cubicBezTo>
                  <a:cubicBezTo>
                    <a:pt x="131099" y="109798"/>
                    <a:pt x="117600" y="98343"/>
                    <a:pt x="110837" y="83127"/>
                  </a:cubicBezTo>
                  <a:cubicBezTo>
                    <a:pt x="98975" y="56437"/>
                    <a:pt x="83128" y="0"/>
                    <a:pt x="83128" y="0"/>
                  </a:cubicBezTo>
                  <a:cubicBezTo>
                    <a:pt x="69273" y="9236"/>
                    <a:pt x="47254" y="12060"/>
                    <a:pt x="41564" y="27709"/>
                  </a:cubicBezTo>
                  <a:cubicBezTo>
                    <a:pt x="27272" y="67011"/>
                    <a:pt x="34068" y="111067"/>
                    <a:pt x="27709" y="152400"/>
                  </a:cubicBezTo>
                  <a:cubicBezTo>
                    <a:pt x="24814" y="171220"/>
                    <a:pt x="17261" y="189084"/>
                    <a:pt x="13855" y="207818"/>
                  </a:cubicBezTo>
                  <a:cubicBezTo>
                    <a:pt x="8013" y="239947"/>
                    <a:pt x="4618" y="272473"/>
                    <a:pt x="0" y="304800"/>
                  </a:cubicBezTo>
                  <a:cubicBezTo>
                    <a:pt x="4618" y="369454"/>
                    <a:pt x="4240" y="434661"/>
                    <a:pt x="13855" y="498763"/>
                  </a:cubicBezTo>
                  <a:cubicBezTo>
                    <a:pt x="18188" y="527648"/>
                    <a:pt x="17261" y="565689"/>
                    <a:pt x="41564" y="581891"/>
                  </a:cubicBezTo>
                  <a:lnTo>
                    <a:pt x="83128" y="609600"/>
                  </a:lnTo>
                  <a:cubicBezTo>
                    <a:pt x="114460" y="656597"/>
                    <a:pt x="99063" y="639389"/>
                    <a:pt x="124691" y="665018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1" y="152400"/>
            <a:ext cx="2705100" cy="533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bn-IN" sz="5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5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5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bn-IN" sz="59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39000" y="609600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804372" y="1227960"/>
            <a:ext cx="371445" cy="2276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-76200" y="926068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3753190" y="1726029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082259" y="311798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স্থির আয়তনে 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33800" y="381000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2209800" y="1726029"/>
            <a:ext cx="0" cy="209563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2"/>
          <p:cNvSpPr txBox="1">
            <a:spLocks/>
          </p:cNvSpPr>
          <p:nvPr/>
        </p:nvSpPr>
        <p:spPr>
          <a:xfrm>
            <a:off x="278178" y="5334000"/>
            <a:ext cx="8561022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প্রক্রিয়ায় কোন সিস্টেম</a:t>
            </a:r>
            <a:r>
              <a:rPr lang="en-US" sz="5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চাপ</a:t>
            </a:r>
            <a:r>
              <a:rPr lang="en-US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তাপমাত্রার পরিবর্তন ঘটে, কিন্তু সিস্টেমের আয়তন স্থির থাকে, তাকে সমচাপ</a:t>
            </a:r>
            <a:r>
              <a:rPr lang="en-US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5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52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1" grpId="0" animBg="1"/>
      <p:bldP spid="3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457200" y="1066800"/>
                <a:ext cx="8113187" cy="44196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12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সম-আয়তন </a:t>
                </a:r>
                <a:r>
                  <a:rPr lang="en-US" sz="11200" dirty="0" err="1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11200" dirty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112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bn-IN" sz="112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12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bn-IN" sz="11200" i="1">
                        <a:solidFill>
                          <a:schemeClr val="accent5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11200">
                        <a:solidFill>
                          <a:schemeClr val="accent5"/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11200" dirty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12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তাই </a:t>
                </a:r>
                <a14:m>
                  <m:oMath xmlns:m="http://schemas.openxmlformats.org/officeDocument/2006/math">
                    <m:r>
                      <a:rPr lang="en-US" sz="11200" i="1" dirty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i="1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bn-IN" sz="11200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bn-IN" sz="11200" dirty="0" smtClean="0">
                    <a:solidFill>
                      <a:schemeClr val="accent5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l"/>
                <a:r>
                  <a:rPr lang="bn-IN" sz="11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112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সম-আয়তন</a:t>
                </a:r>
                <a:r>
                  <a:rPr lang="en-US" sz="11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1200" dirty="0" err="1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112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112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11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সম্পাদিত কাজের পরিমাণ,   </a:t>
                </a:r>
              </a:p>
              <a:p>
                <a:pPr algn="l"/>
                <a:r>
                  <a:rPr lang="bn-IN" sz="11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20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bn-IN" sz="112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i="1">
                        <a:solidFill>
                          <a:schemeClr val="accent4"/>
                        </a:solidFill>
                        <a:latin typeface="Cambria Math"/>
                      </a:rPr>
                      <m:t>𝑃</m:t>
                    </m:r>
                    <m:r>
                      <a:rPr lang="en-US" sz="11200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bn-IN" sz="11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bn-IN" sz="112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1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অর্থাৎ,</a:t>
                </a:r>
                <a:r>
                  <a:rPr lang="en-US" sz="1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1200" dirty="0" err="1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সম-আয়তন</a:t>
                </a:r>
                <a:r>
                  <a:rPr lang="en-US" sz="112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1200" dirty="0" err="1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112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112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1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সম্পাদিত </a:t>
                </a:r>
                <a:r>
                  <a:rPr lang="bn-IN" sz="112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কাজের </a:t>
                </a:r>
                <a:r>
                  <a:rPr lang="bn-IN" sz="1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bn-IN" sz="112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শূন্য। </a:t>
                </a:r>
              </a:p>
              <a:p>
                <a:pPr algn="l"/>
                <a:r>
                  <a:rPr lang="bn-IN" sz="1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তখন </a:t>
                </a:r>
                <a:r>
                  <a:rPr lang="bn-IN" sz="11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তাপগতিবিদ্যার ১ম সূত্রকে লেখা যায়-</a:t>
                </a:r>
                <a:endParaRPr lang="en-US" sz="1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112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12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11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11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1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1200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bn-IN" sz="11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11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11200" dirty="0">
                    <a:solidFill>
                      <a:srgbClr val="7030A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200" b="0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112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b="0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11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1200" b="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bn-IN" sz="11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11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a:rPr lang="en-US" sz="112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11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12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1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bn-IN" sz="1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11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11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1200" dirty="0" err="1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11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11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11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</a:t>
                </a:r>
                <a:r>
                  <a:rPr lang="bn-IN" sz="11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গৃহীত তাপের সম্পূর্ণটাই অন্তঃস্থ শক্তি বৃদ্ধিতে ব্যয় হয় ।</a:t>
                </a:r>
                <a:endParaRPr lang="bn-IN" sz="112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8113187" cy="4419600"/>
              </a:xfrm>
              <a:prstGeom prst="rect">
                <a:avLst/>
              </a:prstGeom>
              <a:blipFill rotWithShape="1">
                <a:blip r:embed="rId2"/>
                <a:stretch>
                  <a:fillRect l="-1348" t="-2332" r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8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0699174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3810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3429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তাপীয় প্রক্রিয়া কী?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782" y="3962400"/>
            <a:ext cx="8666018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তাপগতিবিদ্যার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590800"/>
            <a:ext cx="6497782" cy="838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সমোষ্ণ প্রক্রিয়ায় আপেক্ষিক তাপ অসীম কেন?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5181600"/>
            <a:ext cx="5694218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সম-আয়তন প্রক্রিয়ায় কাজ শূন্য কেন?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wnloads\Modern-Interior-Design-and-feet-beautiful-villa-design-Kerala-home-design-and-floor-plans-Beautiful-House-Plans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7432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2500" lnSpcReduction="10000"/>
              </a:bodyPr>
              <a:lstStyle/>
              <a:p>
                <a:pPr>
                  <a:spcBef>
                    <a:spcPct val="0"/>
                  </a:spcBef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একটি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সিলিন্ডারের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মধ্যে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NikoshBAN" pitchFamily="2" charset="0"/>
                      </a:rPr>
                      <m:t>1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NikoshBAN" pitchFamily="2" charset="0"/>
                      </a:rPr>
                      <m:t>𝑚𝑜𝑙</m:t>
                    </m:r>
                  </m:oMath>
                </a14:m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গ্যাস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রুদ্ধতাপীয়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প্রক্রিয়ায়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সুংকোচনের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27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পেয়ে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কৃতকাজ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IN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নির্ণয় কর?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5720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7828" y="3939570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 রাশিটি স্থির?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5253" y="5034149"/>
            <a:ext cx="4876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প্রক্রিয়াগলোকে বলা হয়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1" y="889782"/>
            <a:ext cx="3992939" cy="2920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838575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447800" y="3962400"/>
            <a:ext cx="19169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751" y="3913541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 রাশিটি স্থির?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6358" y="3926776"/>
            <a:ext cx="13670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6902" y="3962400"/>
            <a:ext cx="19169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সমোষ্ণ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415" y="3964752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প্রক্রিয়াটির নাম কী 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2721" y="3939570"/>
            <a:ext cx="19169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রুদ্ধতাপীয়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3994" y="3913541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প্রক্রিয়াটির নাম কী 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797" y="1905000"/>
            <a:ext cx="36631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পীয়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609600"/>
            <a:ext cx="4343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 . . 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5105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চলরাশি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ে,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90800"/>
            <a:ext cx="8534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চলরাশি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উপর ভিত্তি করে চারটি তাপীয় প্রক্রিয়ার নাম বলতে পারবে,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657600"/>
            <a:ext cx="6934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তাপীয়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প্রক্রিয়ায় আপেক্ষিক তাপ 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800600"/>
            <a:ext cx="7848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তাপীয়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প্রক্রিয়ায় সিস্টেম কর্তৃক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কৃতকাজ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52446"/>
            <a:ext cx="4417487" cy="304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 হল-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১/ সমোষ্ণ প্রক্রিয়া</a:t>
            </a:r>
          </a:p>
          <a:p>
            <a:pPr algn="l"/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২/ রুদ্ধতাপীয়</a:t>
            </a:r>
            <a:r>
              <a:rPr lang="bn-IN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 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 সমচাপ প্রক্রিয়া ও </a:t>
            </a:r>
          </a:p>
          <a:p>
            <a:pPr algn="l"/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৪/ সম-আয়তন </a:t>
            </a:r>
            <a:r>
              <a:rPr lang="bn-IN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228600" y="457200"/>
                <a:ext cx="8610600" cy="29718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5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কোন সিস্টেমের তাপগতীয় চলরাশি তিনটি </a:t>
                </a:r>
                <a:r>
                  <a:rPr lang="bn-IN" sz="5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হল-</a:t>
                </a:r>
              </a:p>
              <a:p>
                <a:pPr algn="l"/>
                <a:r>
                  <a:rPr lang="bn-IN" sz="5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চাপ</a:t>
                </a:r>
                <a14:m>
                  <m:oMath xmlns:m="http://schemas.openxmlformats.org/officeDocument/2006/math">
                    <m:r>
                      <a:rPr lang="en-US" sz="5800" b="0" i="0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5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 আয়তন</a:t>
                </a:r>
                <a14:m>
                  <m:oMath xmlns:m="http://schemas.openxmlformats.org/officeDocument/2006/math"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5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 তাপমাত্রা</a:t>
                </a:r>
                <a14:m>
                  <m:oMath xmlns:m="http://schemas.openxmlformats.org/officeDocument/2006/math"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58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5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গতীয়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সিস্টেমের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অবস্থা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চলরাশির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নির্ধারিত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58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l"/>
                <a:r>
                  <a:rPr lang="en-US" sz="5800" dirty="0" err="1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5800" dirty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5800" dirty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চলরাশির</a:t>
                </a:r>
                <a:r>
                  <a:rPr lang="en-US" sz="5800" dirty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800" dirty="0" err="1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</a:t>
                </a:r>
                <a:r>
                  <a:rPr lang="bn-IN" sz="5800" dirty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নের উপর ভিত্তি করে সিস্টেমের চার প্রকার তাপীয় প্রক্রিয়া সংঘটিত হয়।</a:t>
                </a:r>
              </a:p>
              <a:p>
                <a:endParaRPr lang="bn-IN" sz="33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"/>
                <a:ext cx="8610600" cy="2971800"/>
              </a:xfrm>
              <a:prstGeom prst="rect">
                <a:avLst/>
              </a:prstGeom>
              <a:blipFill rotWithShape="1">
                <a:blip r:embed="rId2"/>
                <a:stretch>
                  <a:fillRect l="-1695" t="-4675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32" y="594359"/>
            <a:ext cx="2356339" cy="61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590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819400"/>
            <a:ext cx="560363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তাপগতীয় চলরাশি কয়টি ও কী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তাপগতীয় প্রক্রিয়া কয়টি ও কী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95407" y="3309501"/>
            <a:ext cx="685800" cy="1451263"/>
            <a:chOff x="-1905000" y="3244853"/>
            <a:chExt cx="685800" cy="1531181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rot="662827">
              <a:off x="-1712643" y="3244853"/>
              <a:ext cx="339249" cy="646030"/>
            </a:xfrm>
            <a:custGeom>
              <a:avLst/>
              <a:gdLst>
                <a:gd name="connsiteX0" fmla="*/ 180109 w 263923"/>
                <a:gd name="connsiteY0" fmla="*/ 637309 h 665018"/>
                <a:gd name="connsiteX1" fmla="*/ 249382 w 263923"/>
                <a:gd name="connsiteY1" fmla="*/ 595745 h 665018"/>
                <a:gd name="connsiteX2" fmla="*/ 263237 w 263923"/>
                <a:gd name="connsiteY2" fmla="*/ 554182 h 665018"/>
                <a:gd name="connsiteX3" fmla="*/ 221673 w 263923"/>
                <a:gd name="connsiteY3" fmla="*/ 360218 h 665018"/>
                <a:gd name="connsiteX4" fmla="*/ 180109 w 263923"/>
                <a:gd name="connsiteY4" fmla="*/ 207818 h 665018"/>
                <a:gd name="connsiteX5" fmla="*/ 152400 w 263923"/>
                <a:gd name="connsiteY5" fmla="*/ 166254 h 665018"/>
                <a:gd name="connsiteX6" fmla="*/ 138546 w 263923"/>
                <a:gd name="connsiteY6" fmla="*/ 124691 h 665018"/>
                <a:gd name="connsiteX7" fmla="*/ 110837 w 263923"/>
                <a:gd name="connsiteY7" fmla="*/ 83127 h 665018"/>
                <a:gd name="connsiteX8" fmla="*/ 83128 w 263923"/>
                <a:gd name="connsiteY8" fmla="*/ 0 h 665018"/>
                <a:gd name="connsiteX9" fmla="*/ 41564 w 263923"/>
                <a:gd name="connsiteY9" fmla="*/ 27709 h 665018"/>
                <a:gd name="connsiteX10" fmla="*/ 27709 w 263923"/>
                <a:gd name="connsiteY10" fmla="*/ 152400 h 665018"/>
                <a:gd name="connsiteX11" fmla="*/ 13855 w 263923"/>
                <a:gd name="connsiteY11" fmla="*/ 207818 h 665018"/>
                <a:gd name="connsiteX12" fmla="*/ 0 w 263923"/>
                <a:gd name="connsiteY12" fmla="*/ 304800 h 665018"/>
                <a:gd name="connsiteX13" fmla="*/ 13855 w 263923"/>
                <a:gd name="connsiteY13" fmla="*/ 498763 h 665018"/>
                <a:gd name="connsiteX14" fmla="*/ 41564 w 263923"/>
                <a:gd name="connsiteY14" fmla="*/ 581891 h 665018"/>
                <a:gd name="connsiteX15" fmla="*/ 83128 w 263923"/>
                <a:gd name="connsiteY15" fmla="*/ 609600 h 665018"/>
                <a:gd name="connsiteX16" fmla="*/ 124691 w 263923"/>
                <a:gd name="connsiteY16" fmla="*/ 665018 h 66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923" h="665018">
                  <a:moveTo>
                    <a:pt x="180109" y="637309"/>
                  </a:moveTo>
                  <a:cubicBezTo>
                    <a:pt x="203200" y="623454"/>
                    <a:pt x="230341" y="614786"/>
                    <a:pt x="249382" y="595745"/>
                  </a:cubicBezTo>
                  <a:cubicBezTo>
                    <a:pt x="259709" y="585419"/>
                    <a:pt x="263237" y="568786"/>
                    <a:pt x="263237" y="554182"/>
                  </a:cubicBezTo>
                  <a:cubicBezTo>
                    <a:pt x="263237" y="408243"/>
                    <a:pt x="272662" y="436702"/>
                    <a:pt x="221673" y="360218"/>
                  </a:cubicBezTo>
                  <a:cubicBezTo>
                    <a:pt x="214237" y="323036"/>
                    <a:pt x="200201" y="237956"/>
                    <a:pt x="180109" y="207818"/>
                  </a:cubicBezTo>
                  <a:lnTo>
                    <a:pt x="152400" y="166254"/>
                  </a:lnTo>
                  <a:cubicBezTo>
                    <a:pt x="147782" y="152400"/>
                    <a:pt x="145077" y="137753"/>
                    <a:pt x="138546" y="124691"/>
                  </a:cubicBezTo>
                  <a:cubicBezTo>
                    <a:pt x="131099" y="109798"/>
                    <a:pt x="117600" y="98343"/>
                    <a:pt x="110837" y="83127"/>
                  </a:cubicBezTo>
                  <a:cubicBezTo>
                    <a:pt x="98975" y="56437"/>
                    <a:pt x="83128" y="0"/>
                    <a:pt x="83128" y="0"/>
                  </a:cubicBezTo>
                  <a:cubicBezTo>
                    <a:pt x="69273" y="9236"/>
                    <a:pt x="47254" y="12060"/>
                    <a:pt x="41564" y="27709"/>
                  </a:cubicBezTo>
                  <a:cubicBezTo>
                    <a:pt x="27272" y="67011"/>
                    <a:pt x="34068" y="111067"/>
                    <a:pt x="27709" y="152400"/>
                  </a:cubicBezTo>
                  <a:cubicBezTo>
                    <a:pt x="24814" y="171220"/>
                    <a:pt x="17261" y="189084"/>
                    <a:pt x="13855" y="207818"/>
                  </a:cubicBezTo>
                  <a:cubicBezTo>
                    <a:pt x="8013" y="239947"/>
                    <a:pt x="4618" y="272473"/>
                    <a:pt x="0" y="304800"/>
                  </a:cubicBezTo>
                  <a:cubicBezTo>
                    <a:pt x="4618" y="369454"/>
                    <a:pt x="4240" y="434661"/>
                    <a:pt x="13855" y="498763"/>
                  </a:cubicBezTo>
                  <a:cubicBezTo>
                    <a:pt x="18188" y="527648"/>
                    <a:pt x="17261" y="565689"/>
                    <a:pt x="41564" y="581891"/>
                  </a:cubicBezTo>
                  <a:lnTo>
                    <a:pt x="83128" y="609600"/>
                  </a:lnTo>
                  <a:cubicBezTo>
                    <a:pt x="114460" y="656597"/>
                    <a:pt x="99063" y="639389"/>
                    <a:pt x="124691" y="665018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0213" y="4953000"/>
                <a:ext cx="8951387" cy="17526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sz="3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যে প্রক্রিয়ায় কোন সিস্টেমের তাপমাত্রা বা উষ্ণতা স্থির থাকে কিন্তু চাপ ও আয়তনের পরিবর্তন হয় তাকে </a:t>
                </a:r>
                <a:r>
                  <a:rPr lang="en-US" sz="30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3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</a:t>
                </a:r>
                <a:r>
                  <a:rPr lang="bn-IN" sz="3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বলে। </a:t>
                </a:r>
                <a:endParaRPr lang="en-US" sz="3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এই প্রক্রিয়া বয়েলের সূত্র মেনে চলে।</a:t>
                </a:r>
                <a:r>
                  <a:rPr lang="en-US" sz="3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30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sz="3000" i="1" dirty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bn-IN" sz="3000" i="1" dirty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ধ্রুবক</m:t>
                    </m:r>
                    <m:r>
                      <a:rPr lang="en-US" sz="30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।</m:t>
                    </m:r>
                    <m:r>
                      <a:rPr lang="en-US" sz="30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000" i="1" dirty="0" smtClean="0">
                    <a:solidFill>
                      <a:srgbClr val="00B0F0"/>
                    </a:solidFill>
                    <a:latin typeface="Cambria Math"/>
                  </a:rPr>
                  <a:t> </a:t>
                </a:r>
                <a:endParaRPr lang="bn-IN" sz="3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গলন প্রক্রিয়া, স্ফুটনের মাধ্যমে বাষ্পীভবন প্রক্রিয়া </a:t>
                </a:r>
                <a:r>
                  <a:rPr lang="en-US" sz="30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3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30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য়ার উদাহরণ। </a:t>
                </a:r>
                <a:endParaRPr lang="bn-IN" sz="30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0213" y="4953000"/>
                <a:ext cx="8951387" cy="1752600"/>
              </a:xfrm>
              <a:blipFill rotWithShape="1">
                <a:blip r:embed="rId2"/>
                <a:stretch>
                  <a:fillRect l="-1291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3733800" y="237323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296107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39000" y="281773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76200" y="750641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9794105">
            <a:off x="545819" y="-503843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753190" y="1550602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33800" y="205573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91400" y="39510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স্থির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985911" y="167041"/>
            <a:ext cx="2209800" cy="6711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3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য়া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022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5" grpId="0" animBg="1"/>
      <p:bldP spid="12" grpId="0"/>
      <p:bldP spid="4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76200"/>
                <a:ext cx="8875187" cy="14478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bn-IN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bn-IN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অর্থাৎ তাপমাত্রার পরিবর্তন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bn-IN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আপেক্ষিক তাপ,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∞</m:t>
                    </m:r>
                  </m:oMath>
                </a14:m>
                <a:r>
                  <a:rPr lang="bn-IN" sz="24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অসীম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অর্থাৎ </a:t>
                </a:r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 পরিবর্তনের সময় গ্যাসের আপেক্ষিক তাপ অসীম হয়। </a:t>
                </a:r>
                <a:endParaRPr lang="bn-IN" sz="2400" b="1" u="sng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76200"/>
                <a:ext cx="8875187" cy="1447800"/>
              </a:xfrm>
              <a:blipFill rotWithShape="1">
                <a:blip r:embed="rId2"/>
                <a:stretch>
                  <a:fillRect l="-1575" t="-4564" b="-1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3" y="1600201"/>
                <a:ext cx="8875187" cy="50292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 </a:t>
                </a:r>
                <a:r>
                  <a:rPr lang="en-US" sz="80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 তাপমাত্রা</a:t>
                </a:r>
                <a:r>
                  <a:rPr lang="bn-IN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bn-IN" sz="8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800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ধ্রুবক।</m:t>
                    </m:r>
                  </m:oMath>
                </a14:m>
                <a:r>
                  <a:rPr lang="bn-IN" sz="8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ফলে সিস্টেমের অন্তঃস্থ শক্তির কোন  পরিবর্তন হয় না। </a:t>
                </a:r>
              </a:p>
              <a:p>
                <a:pPr algn="l"/>
                <a:r>
                  <a:rPr lang="bn-IN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𝑑𝑈</m:t>
                    </m:r>
                    <m:r>
                      <a:rPr lang="bn-IN" sz="8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8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sz="8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8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8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তখন তাপগতিবিদ্যার ১ম সূত্রকে লেখা যায়-</a:t>
                </a:r>
                <a:endParaRPr lang="en-US" sz="8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8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80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bn-IN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endParaRPr lang="bn-IN" sz="8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8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8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bn-IN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8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8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8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𝑑𝑊</m:t>
                    </m:r>
                  </m:oMath>
                </a14:m>
                <a:endParaRPr lang="en-US" sz="8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8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8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সমোষ্ণ</a:t>
                </a:r>
                <a:r>
                  <a:rPr lang="en-US" sz="8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</a:t>
                </a:r>
                <a:r>
                  <a:rPr lang="bn-IN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য়া</a:t>
                </a:r>
                <a:r>
                  <a:rPr lang="en-US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য় </a:t>
                </a:r>
                <a:r>
                  <a:rPr lang="bn-IN" sz="8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সম্পাদিত কাজের পরিমাণ </a:t>
                </a:r>
                <a:r>
                  <a:rPr lang="bn-IN" sz="80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 কর্তৃক </a:t>
                </a:r>
                <a:r>
                  <a:rPr lang="bn-IN" sz="8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গৃহীত তাপশক্তির সমান। </a:t>
                </a:r>
              </a:p>
              <a:p>
                <a:pPr algn="l"/>
                <a:r>
                  <a:rPr lang="bn-IN" sz="80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আবার, </a:t>
                </a:r>
                <a14:m>
                  <m:oMath xmlns:m="http://schemas.openxmlformats.org/officeDocument/2006/math">
                    <m:r>
                      <a:rPr lang="en-US" sz="8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bn-IN" sz="8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8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8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… (i)</a:t>
                </a:r>
                <a:endParaRPr lang="en-US" sz="80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সিস্টেমের আয়তন</a:t>
                </a:r>
                <a:r>
                  <a:rPr lang="en-US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80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তে পরিবর্তিত হলে </a:t>
                </a:r>
                <a:r>
                  <a:rPr lang="en-US" sz="80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i) </a:t>
                </a:r>
                <a:r>
                  <a:rPr lang="en-US" sz="8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সমাকলন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8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সম্পাদিত মোট কাজ-</a:t>
                </a: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8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8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8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8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8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𝑃𝑑𝑉</m:t>
                          </m:r>
                        </m:e>
                      </m:nary>
                    </m:oMath>
                  </m:oMathPara>
                </a14:m>
                <a:endParaRPr lang="en-US" sz="8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8000" b="0" i="1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8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  <m:r>
                      <a:rPr lang="en-US" sz="80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8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𝑛𝑅𝑇</m:t>
                            </m:r>
                          </m:num>
                          <m:den>
                            <m:r>
                              <a:rPr lang="en-US" sz="8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𝑉</m:t>
                            </m:r>
                          </m:den>
                        </m:f>
                        <m:r>
                          <a:rPr lang="en-US" sz="8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8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80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8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8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যেহেতু</m:t>
                        </m:r>
                        <m:r>
                          <a:rPr lang="bn-IN" sz="8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en-US" sz="8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𝑃𝑉</m:t>
                        </m:r>
                        <m:r>
                          <a:rPr lang="en-US" sz="8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8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𝑛𝑅𝑇</m:t>
                        </m:r>
                      </m:e>
                    </m:d>
                  </m:oMath>
                </a14:m>
                <a:endParaRPr lang="en-US" sz="8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IN" sz="8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 </m:t>
                      </m:r>
                      <m:r>
                        <a:rPr lang="en-US" sz="8000" b="1" i="1" smtClean="0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𝑾</m:t>
                      </m:r>
                      <m:r>
                        <a:rPr lang="bn-IN" sz="8000" b="1" i="1" smtClean="0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8000" b="1" i="1" smtClean="0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𝒏𝑹𝑻𝒍𝒏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8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bn-IN" sz="8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1600201"/>
                <a:ext cx="8875187" cy="5029200"/>
              </a:xfrm>
              <a:prstGeom prst="rect">
                <a:avLst/>
              </a:prstGeom>
              <a:blipFill rotWithShape="1">
                <a:blip r:embed="rId3"/>
                <a:stretch>
                  <a:fillRect l="-548" t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7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2529</TotalTime>
  <Words>1634</Words>
  <Application>Microsoft Office PowerPoint</Application>
  <PresentationFormat>On-screen Show (4:3)</PresentationFormat>
  <Paragraphs>174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Alkas mia</dc:creator>
  <cp:lastModifiedBy>Windows User</cp:lastModifiedBy>
  <cp:revision>295</cp:revision>
  <dcterms:created xsi:type="dcterms:W3CDTF">2006-08-16T00:00:00Z</dcterms:created>
  <dcterms:modified xsi:type="dcterms:W3CDTF">2020-12-21T15:27:34Z</dcterms:modified>
</cp:coreProperties>
</file>