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325" r:id="rId5"/>
    <p:sldId id="321" r:id="rId6"/>
    <p:sldId id="310" r:id="rId7"/>
    <p:sldId id="324" r:id="rId8"/>
    <p:sldId id="326" r:id="rId9"/>
    <p:sldId id="313" r:id="rId10"/>
    <p:sldId id="330" r:id="rId11"/>
    <p:sldId id="327" r:id="rId12"/>
    <p:sldId id="328" r:id="rId13"/>
    <p:sldId id="322" r:id="rId14"/>
    <p:sldId id="329" r:id="rId15"/>
    <p:sldId id="274" r:id="rId16"/>
    <p:sldId id="266" r:id="rId17"/>
    <p:sldId id="267" r:id="rId18"/>
    <p:sldId id="276"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3E9"/>
    <a:srgbClr val="CC0066"/>
    <a:srgbClr val="99FF33"/>
    <a:srgbClr val="027810"/>
    <a:srgbClr val="04CC1C"/>
    <a:srgbClr val="B674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0F3AFB-4704-47DE-8895-ABFD91A0D393}" type="datetimeFigureOut">
              <a:rPr lang="en-US" smtClean="0"/>
              <a:pPr/>
              <a:t>12/21/2020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D21DE-E381-4BD1-BEAC-676F8ADFA01A}" type="slidenum">
              <a:rPr lang="en-US" smtClean="0"/>
              <a:pPr/>
              <a:t>‹#›</a:t>
            </a:fld>
            <a:endParaRPr lang="en-US"/>
          </a:p>
        </p:txBody>
      </p:sp>
    </p:spTree>
    <p:extLst>
      <p:ext uri="{BB962C8B-B14F-4D97-AF65-F5344CB8AC3E}">
        <p14:creationId xmlns:p14="http://schemas.microsoft.com/office/powerpoint/2010/main" val="177423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2D21DE-E381-4BD1-BEAC-676F8ADFA01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DCF6AF-EA5C-4E76-A02A-ABC4B3C7745C}" type="datetimeFigureOut">
              <a:rPr lang="en-US" smtClean="0"/>
              <a:pPr/>
              <a:t>12/21/2020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EFC2A-95FF-4BB7-944F-8F2898CE73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DCF6AF-EA5C-4E76-A02A-ABC4B3C7745C}" type="datetimeFigureOut">
              <a:rPr lang="en-US" smtClean="0"/>
              <a:pPr/>
              <a:t>12/21/2020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EFC2A-95FF-4BB7-944F-8F2898CE73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DCF6AF-EA5C-4E76-A02A-ABC4B3C7745C}" type="datetimeFigureOut">
              <a:rPr lang="en-US" smtClean="0"/>
              <a:pPr/>
              <a:t>12/21/2020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FEFC2A-95FF-4BB7-944F-8F2898CE73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DCF6AF-EA5C-4E76-A02A-ABC4B3C7745C}" type="datetimeFigureOut">
              <a:rPr lang="en-US" smtClean="0"/>
              <a:pPr/>
              <a:t>12/21/2020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FEFC2A-95FF-4BB7-944F-8F2898CE73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DDCF6AF-EA5C-4E76-A02A-ABC4B3C7745C}" type="datetimeFigureOut">
              <a:rPr lang="en-US" smtClean="0"/>
              <a:pPr/>
              <a:t>12/21/2020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5FEFC2A-95FF-4BB7-944F-8F2898CE73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DDCF6AF-EA5C-4E76-A02A-ABC4B3C7745C}" type="datetimeFigureOut">
              <a:rPr lang="en-US" smtClean="0"/>
              <a:pPr/>
              <a:t>12/21/2020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5FEFC2A-95FF-4BB7-944F-8F2898CE73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DCF6AF-EA5C-4E76-A02A-ABC4B3C7745C}" type="datetimeFigureOut">
              <a:rPr lang="en-US" smtClean="0"/>
              <a:pPr/>
              <a:t>12/21/2020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5FEFC2A-95FF-4BB7-944F-8F2898CE73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DCF6AF-EA5C-4E76-A02A-ABC4B3C7745C}" type="datetimeFigureOut">
              <a:rPr lang="en-US" smtClean="0"/>
              <a:pPr/>
              <a:t>12/21/2020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FEFC2A-95FF-4BB7-944F-8F2898CE73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DCF6AF-EA5C-4E76-A02A-ABC4B3C7745C}" type="datetimeFigureOut">
              <a:rPr lang="en-US" smtClean="0"/>
              <a:pPr/>
              <a:t>12/21/2020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FEFC2A-95FF-4BB7-944F-8F2898CE73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l="-1000" t="95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E0BADB-12B8-4E87-AC09-4E7BF94FE70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62800" y="442856"/>
            <a:ext cx="1428750" cy="1790700"/>
          </a:xfrm>
          <a:prstGeom prst="rect">
            <a:avLst/>
          </a:prstGeom>
        </p:spPr>
      </p:pic>
      <p:grpSp>
        <p:nvGrpSpPr>
          <p:cNvPr id="3" name="Group 2">
            <a:extLst>
              <a:ext uri="{FF2B5EF4-FFF2-40B4-BE49-F238E27FC236}">
                <a16:creationId xmlns:a16="http://schemas.microsoft.com/office/drawing/2014/main" id="{6528263B-5CEA-415B-A52B-E09977CD207B}"/>
              </a:ext>
            </a:extLst>
          </p:cNvPr>
          <p:cNvGrpSpPr/>
          <p:nvPr userDrawn="1"/>
        </p:nvGrpSpPr>
        <p:grpSpPr>
          <a:xfrm>
            <a:off x="2689" y="-152400"/>
            <a:ext cx="9144000" cy="6629400"/>
            <a:chOff x="2689" y="-152400"/>
            <a:chExt cx="9144000" cy="6629400"/>
          </a:xfrm>
        </p:grpSpPr>
        <p:pic>
          <p:nvPicPr>
            <p:cNvPr id="7" name="Picture 6">
              <a:extLst>
                <a:ext uri="{FF2B5EF4-FFF2-40B4-BE49-F238E27FC236}">
                  <a16:creationId xmlns:a16="http://schemas.microsoft.com/office/drawing/2014/main" id="{8714ED4A-AB20-4229-A5B7-F1A69DB6AFEB}"/>
                </a:ext>
              </a:extLst>
            </p:cNvPr>
            <p:cNvPicPr>
              <a:picLocks noChangeAspect="1"/>
            </p:cNvPicPr>
            <p:nvPr userDrawn="1"/>
          </p:nvPicPr>
          <p:blipFill>
            <a:blip r:embed="rId15"/>
            <a:stretch>
              <a:fillRect/>
            </a:stretch>
          </p:blipFill>
          <p:spPr>
            <a:xfrm>
              <a:off x="2689" y="-152400"/>
              <a:ext cx="9144000" cy="6629400"/>
            </a:xfrm>
            <a:prstGeom prst="rect">
              <a:avLst/>
            </a:prstGeom>
          </p:spPr>
        </p:pic>
        <p:sp>
          <p:nvSpPr>
            <p:cNvPr id="2" name="TextBox 1">
              <a:extLst>
                <a:ext uri="{FF2B5EF4-FFF2-40B4-BE49-F238E27FC236}">
                  <a16:creationId xmlns:a16="http://schemas.microsoft.com/office/drawing/2014/main" id="{06E62A23-E554-48B5-A58E-5D853702ADC9}"/>
                </a:ext>
              </a:extLst>
            </p:cNvPr>
            <p:cNvSpPr txBox="1"/>
            <p:nvPr userDrawn="1"/>
          </p:nvSpPr>
          <p:spPr>
            <a:xfrm>
              <a:off x="7162800" y="5334000"/>
              <a:ext cx="1810111" cy="369332"/>
            </a:xfrm>
            <a:prstGeom prst="rect">
              <a:avLst/>
            </a:prstGeom>
            <a:noFill/>
          </p:spPr>
          <p:txBody>
            <a:bodyPr wrap="none" rtlCol="0">
              <a:spAutoFit/>
            </a:bodyPr>
            <a:lstStyle/>
            <a:p>
              <a:r>
                <a:rPr lang="en-US" dirty="0" err="1"/>
                <a:t>Mahmuda</a:t>
              </a:r>
              <a:r>
                <a:rPr lang="en-US" dirty="0"/>
                <a:t> Nasrin</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5" b="89764" l="5333" r="89905"/>
                    </a14:imgEffect>
                  </a14:imgLayer>
                </a14:imgProps>
              </a:ext>
            </a:extLst>
          </a:blip>
          <a:srcRect/>
          <a:stretch>
            <a:fillRect/>
          </a:stretch>
        </p:blipFill>
        <p:spPr bwMode="auto">
          <a:xfrm>
            <a:off x="1143000" y="609600"/>
            <a:ext cx="5638800" cy="3699053"/>
          </a:xfrm>
          <a:prstGeom prst="rect">
            <a:avLst/>
          </a:prstGeom>
          <a:noFill/>
          <a:ln w="9525">
            <a:noFill/>
            <a:miter lim="800000"/>
            <a:headEnd/>
            <a:tailEnd/>
          </a:ln>
          <a:effectLst/>
        </p:spPr>
      </p:pic>
      <p:sp>
        <p:nvSpPr>
          <p:cNvPr id="6" name="Rectangle 5"/>
          <p:cNvSpPr/>
          <p:nvPr/>
        </p:nvSpPr>
        <p:spPr>
          <a:xfrm>
            <a:off x="990600" y="3352800"/>
            <a:ext cx="5077032" cy="2646878"/>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16600" dirty="0">
                <a:solidFill>
                  <a:srgbClr val="CC0066"/>
                </a:solidFill>
                <a:latin typeface="Nikosh" pitchFamily="2" charset="0"/>
                <a:cs typeface="Nikosh" pitchFamily="2" charset="0"/>
              </a:rPr>
              <a:t>স্বাগতম</a:t>
            </a:r>
            <a:endParaRPr lang="en-US" sz="7200" b="1" cap="none" spc="50" dirty="0">
              <a:solidFill>
                <a:srgbClr val="CC0066"/>
              </a:solidFill>
              <a:effectLst>
                <a:outerShdw blurRad="76200" dist="50800" dir="5400000" algn="tl" rotWithShape="0">
                  <a:srgbClr val="000000">
                    <a:alpha val="65000"/>
                  </a:srgbClr>
                </a:outerShdw>
              </a:effectLst>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ppt_w</p:attrName>
                                        </p:attrNameLst>
                                      </p:cBhvr>
                                      <p:tavLst>
                                        <p:tav tm="0">
                                          <p:val>
                                            <p:fltVal val="0"/>
                                          </p:val>
                                        </p:tav>
                                        <p:tav tm="100000">
                                          <p:val>
                                            <p:strVal val="#ppt_w"/>
                                          </p:val>
                                        </p:tav>
                                      </p:tavLst>
                                    </p:anim>
                                    <p:anim calcmode="lin" valueType="num">
                                      <p:cBhvr>
                                        <p:cTn id="8" dur="500" fill="hold"/>
                                        <p:tgtEl>
                                          <p:spTgt spid="15363"/>
                                        </p:tgtEl>
                                        <p:attrNameLst>
                                          <p:attrName>ppt_h</p:attrName>
                                        </p:attrNameLst>
                                      </p:cBhvr>
                                      <p:tavLst>
                                        <p:tav tm="0">
                                          <p:val>
                                            <p:fltVal val="0"/>
                                          </p:val>
                                        </p:tav>
                                        <p:tav tm="100000">
                                          <p:val>
                                            <p:strVal val="#ppt_h"/>
                                          </p:val>
                                        </p:tav>
                                      </p:tavLst>
                                    </p:anim>
                                    <p:animEffect transition="in" filter="fade">
                                      <p:cBhvr>
                                        <p:cTn id="9" dur="500"/>
                                        <p:tgtEl>
                                          <p:spTgt spid="1536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33C113-D14A-4C4A-831C-CDD7879D0992}"/>
              </a:ext>
            </a:extLst>
          </p:cNvPr>
          <p:cNvSpPr txBox="1"/>
          <p:nvPr/>
        </p:nvSpPr>
        <p:spPr>
          <a:xfrm>
            <a:off x="1981200" y="533400"/>
            <a:ext cx="4572000" cy="523220"/>
          </a:xfrm>
          <a:prstGeom prst="rect">
            <a:avLst/>
          </a:prstGeom>
          <a:noFill/>
        </p:spPr>
        <p:txBody>
          <a:bodyPr wrap="square">
            <a:spAutoFit/>
          </a:bodyPr>
          <a:lstStyle/>
          <a:p>
            <a:pPr algn="ctr"/>
            <a:r>
              <a:rPr lang="en-US" sz="2800" dirty="0">
                <a:solidFill>
                  <a:schemeClr val="accent2">
                    <a:lumMod val="75000"/>
                  </a:schemeClr>
                </a:solidFill>
                <a:latin typeface="NikoshBAN" panose="02000000000000000000" pitchFamily="2" charset="0"/>
                <a:cs typeface="NikoshBAN" panose="02000000000000000000" pitchFamily="2" charset="0"/>
              </a:rPr>
              <a:t>SRI </a:t>
            </a:r>
            <a:r>
              <a:rPr lang="bn-IN" sz="2800" dirty="0">
                <a:solidFill>
                  <a:schemeClr val="accent2">
                    <a:lumMod val="75000"/>
                  </a:schemeClr>
                </a:solidFill>
                <a:latin typeface="NikoshBAN" panose="02000000000000000000" pitchFamily="2" charset="0"/>
                <a:cs typeface="NikoshBAN" panose="02000000000000000000" pitchFamily="2" charset="0"/>
              </a:rPr>
              <a:t>পদ্ধতিতে ধান উৎপাদনের কৌশল </a:t>
            </a:r>
            <a:endParaRPr lang="en-US" sz="2800" dirty="0">
              <a:solidFill>
                <a:schemeClr val="accent2">
                  <a:lumMod val="75000"/>
                </a:schemeClr>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162A564D-EB4E-4637-BAF2-01989CB66C00}"/>
              </a:ext>
            </a:extLst>
          </p:cNvPr>
          <p:cNvSpPr txBox="1"/>
          <p:nvPr/>
        </p:nvSpPr>
        <p:spPr>
          <a:xfrm>
            <a:off x="685800" y="1219200"/>
            <a:ext cx="6781800" cy="400110"/>
          </a:xfrm>
          <a:prstGeom prst="rect">
            <a:avLst/>
          </a:prstGeom>
          <a:noFill/>
        </p:spPr>
        <p:txBody>
          <a:bodyPr wrap="square">
            <a:spAutoFit/>
          </a:bodyPr>
          <a:lstStyle/>
          <a:p>
            <a:r>
              <a:rPr lang="bn-IN" sz="2000" dirty="0">
                <a:latin typeface="NikoshBAN" panose="02000000000000000000" pitchFamily="2" charset="0"/>
                <a:cs typeface="NikoshBAN" panose="02000000000000000000" pitchFamily="2" charset="0"/>
              </a:rPr>
              <a:t>চারার বয়সঃ  কম বয়সের চারা (</a:t>
            </a:r>
            <a:r>
              <a:rPr lang="en-US" sz="2000" dirty="0">
                <a:latin typeface="Nikosh" pitchFamily="2" charset="0"/>
                <a:cs typeface="Nikosh" pitchFamily="2" charset="0"/>
              </a:rPr>
              <a:t>১০</a:t>
            </a:r>
            <a:r>
              <a:rPr lang="bn-IN" sz="2000" dirty="0">
                <a:latin typeface="Nikosh" pitchFamily="2" charset="0"/>
                <a:cs typeface="Nikosh" pitchFamily="2" charset="0"/>
              </a:rPr>
              <a:t>-১৫</a:t>
            </a:r>
            <a:r>
              <a:rPr lang="en-US" sz="2000" dirty="0">
                <a:latin typeface="Nikosh" pitchFamily="2" charset="0"/>
                <a:cs typeface="Nikosh" pitchFamily="2" charset="0"/>
              </a:rPr>
              <a:t> </a:t>
            </a:r>
            <a:r>
              <a:rPr lang="en-US" sz="2000" dirty="0" err="1">
                <a:latin typeface="Nikosh" pitchFamily="2" charset="0"/>
                <a:cs typeface="Nikosh" pitchFamily="2" charset="0"/>
              </a:rPr>
              <a:t>দিন</a:t>
            </a:r>
            <a:r>
              <a:rPr lang="en-US" sz="2000" dirty="0">
                <a:latin typeface="Nikosh" pitchFamily="2" charset="0"/>
                <a:cs typeface="Nikosh" pitchFamily="2" charset="0"/>
              </a:rPr>
              <a:t> </a:t>
            </a:r>
            <a:r>
              <a:rPr lang="en-US" sz="2000" dirty="0" err="1">
                <a:latin typeface="Nikosh" pitchFamily="2" charset="0"/>
                <a:cs typeface="Nikosh" pitchFamily="2" charset="0"/>
              </a:rPr>
              <a:t>বয়সের</a:t>
            </a:r>
            <a:r>
              <a:rPr lang="bn-IN" sz="2000" dirty="0">
                <a:latin typeface="Nikosh" pitchFamily="2" charset="0"/>
                <a:cs typeface="Nikosh" pitchFamily="2" charset="0"/>
              </a:rPr>
              <a:t>) </a:t>
            </a:r>
            <a:r>
              <a:rPr lang="bn-IN" sz="2000" dirty="0">
                <a:latin typeface="NikoshBAN" panose="02000000000000000000" pitchFamily="2" charset="0"/>
                <a:cs typeface="NikoshBAN" panose="02000000000000000000" pitchFamily="2" charset="0"/>
              </a:rPr>
              <a:t>রোপন করা হয়।</a:t>
            </a:r>
            <a:endParaRPr lang="en-US" sz="20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C66A6AE6-7D8B-4E10-A3D8-BDDC252F5290}"/>
              </a:ext>
            </a:extLst>
          </p:cNvPr>
          <p:cNvSpPr txBox="1"/>
          <p:nvPr/>
        </p:nvSpPr>
        <p:spPr>
          <a:xfrm>
            <a:off x="685800" y="1781890"/>
            <a:ext cx="6781800" cy="400110"/>
          </a:xfrm>
          <a:prstGeom prst="rect">
            <a:avLst/>
          </a:prstGeom>
          <a:noFill/>
        </p:spPr>
        <p:txBody>
          <a:bodyPr wrap="square">
            <a:spAutoFit/>
          </a:bodyPr>
          <a:lstStyle/>
          <a:p>
            <a:r>
              <a:rPr lang="bn-IN" sz="2000" dirty="0">
                <a:latin typeface="NikoshBAN" panose="02000000000000000000" pitchFamily="2" charset="0"/>
                <a:cs typeface="NikoshBAN" panose="02000000000000000000" pitchFamily="2" charset="0"/>
              </a:rPr>
              <a:t>রোপন দূরত্বঃ সম দূরত্বে বর্গাকারে চারা রোপণ করা হয়।</a:t>
            </a:r>
            <a:endParaRPr lang="en-US" sz="20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714022F5-8412-4C61-8E96-C915D260BA5B}"/>
              </a:ext>
            </a:extLst>
          </p:cNvPr>
          <p:cNvSpPr txBox="1"/>
          <p:nvPr/>
        </p:nvSpPr>
        <p:spPr>
          <a:xfrm>
            <a:off x="685800" y="2213044"/>
            <a:ext cx="6781800" cy="707886"/>
          </a:xfrm>
          <a:prstGeom prst="rect">
            <a:avLst/>
          </a:prstGeom>
          <a:noFill/>
        </p:spPr>
        <p:txBody>
          <a:bodyPr wrap="square">
            <a:spAutoFit/>
          </a:bodyPr>
          <a:lstStyle/>
          <a:p>
            <a:r>
              <a:rPr lang="bn-IN" sz="2000" dirty="0">
                <a:latin typeface="NikoshBAN" panose="02000000000000000000" pitchFamily="2" charset="0"/>
                <a:cs typeface="NikoshBAN" panose="02000000000000000000" pitchFamily="2" charset="0"/>
              </a:rPr>
              <a:t>সার ব্যবস্থাপনাঃ সুষম সার প্রয়োগ করা হয়। রাসায়নিক সার কম দিয়ে জৈব সার বেশি দেয়া হয়। এতে মাটির, পানি ও বাতাসের পরিবেশ ভাল থাকে। উৎপাদন খরচ কম হয়।</a:t>
            </a:r>
            <a:endParaRPr lang="en-US" sz="20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569E4E00-DD37-421C-A463-93DADD528C84}"/>
              </a:ext>
            </a:extLst>
          </p:cNvPr>
          <p:cNvSpPr txBox="1"/>
          <p:nvPr/>
        </p:nvSpPr>
        <p:spPr>
          <a:xfrm>
            <a:off x="685800" y="3075057"/>
            <a:ext cx="6781800" cy="707886"/>
          </a:xfrm>
          <a:prstGeom prst="rect">
            <a:avLst/>
          </a:prstGeom>
          <a:noFill/>
        </p:spPr>
        <p:txBody>
          <a:bodyPr wrap="square">
            <a:spAutoFit/>
          </a:bodyPr>
          <a:lstStyle/>
          <a:p>
            <a:r>
              <a:rPr lang="bn-IN" sz="2000" dirty="0">
                <a:latin typeface="NikoshBAN" panose="02000000000000000000" pitchFamily="2" charset="0"/>
                <a:cs typeface="NikoshBAN" panose="02000000000000000000" pitchFamily="2" charset="0"/>
              </a:rPr>
              <a:t>বীজ বপন ও বীজ হারঃ বিশুদ্ধ ও ভাল বীজ নিরবাচন করতে হয়। প্রচলিত পদ্ধতির চেয়ে বীজ কম লাগে।</a:t>
            </a:r>
            <a:endParaRPr lang="en-US" sz="20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E0D30A56-58D4-4750-8F90-027A24D841CA}"/>
              </a:ext>
            </a:extLst>
          </p:cNvPr>
          <p:cNvSpPr txBox="1"/>
          <p:nvPr/>
        </p:nvSpPr>
        <p:spPr>
          <a:xfrm>
            <a:off x="685800" y="4038600"/>
            <a:ext cx="6781800" cy="400110"/>
          </a:xfrm>
          <a:prstGeom prst="rect">
            <a:avLst/>
          </a:prstGeom>
          <a:noFill/>
        </p:spPr>
        <p:txBody>
          <a:bodyPr wrap="square">
            <a:spAutoFit/>
          </a:bodyPr>
          <a:lstStyle/>
          <a:p>
            <a:r>
              <a:rPr lang="bn-IN" sz="2000" dirty="0">
                <a:latin typeface="NikoshBAN" panose="02000000000000000000" pitchFamily="2" charset="0"/>
                <a:cs typeface="NikoshBAN" panose="02000000000000000000" pitchFamily="2" charset="0"/>
              </a:rPr>
              <a:t>সেচ ব্যবস্থাপনাঃ </a:t>
            </a:r>
            <a:r>
              <a:rPr lang="en-US" sz="2000" dirty="0">
                <a:latin typeface="NikoshBAN" panose="02000000000000000000" pitchFamily="2" charset="0"/>
                <a:cs typeface="NikoshBAN" panose="02000000000000000000" pitchFamily="2" charset="0"/>
              </a:rPr>
              <a:t>AWD </a:t>
            </a:r>
            <a:r>
              <a:rPr lang="bn-IN" sz="2000" dirty="0">
                <a:latin typeface="NikoshBAN" panose="02000000000000000000" pitchFamily="2" charset="0"/>
                <a:cs typeface="NikoshBAN" panose="02000000000000000000" pitchFamily="2" charset="0"/>
              </a:rPr>
              <a:t>পদ্ধতিতে সেচ প্রদান করা হয়। </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9295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grpId="0" nodeType="click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CFBA24-AE7A-4DC4-B7D5-9F09DC7F9679}"/>
              </a:ext>
            </a:extLst>
          </p:cNvPr>
          <p:cNvSpPr txBox="1"/>
          <p:nvPr/>
        </p:nvSpPr>
        <p:spPr>
          <a:xfrm>
            <a:off x="1066800" y="533400"/>
            <a:ext cx="6096000" cy="523220"/>
          </a:xfrm>
          <a:prstGeom prst="rect">
            <a:avLst/>
          </a:prstGeom>
          <a:noFill/>
        </p:spPr>
        <p:txBody>
          <a:bodyPr wrap="square">
            <a:spAutoFit/>
          </a:bodyPr>
          <a:lstStyle/>
          <a:p>
            <a:r>
              <a:rPr lang="bn-IN" sz="2800" b="1" u="sng" dirty="0">
                <a:solidFill>
                  <a:srgbClr val="F733E9"/>
                </a:solidFill>
                <a:latin typeface="NikoshBAN" panose="02000000000000000000" pitchFamily="2" charset="0"/>
                <a:cs typeface="NikoshBAN" panose="02000000000000000000" pitchFamily="2" charset="0"/>
              </a:rPr>
              <a:t>পর্যায়ক্রমে জমি ভেজানো ও শুকানো পদ্ধতি ( </a:t>
            </a:r>
            <a:r>
              <a:rPr lang="en-US" sz="2800" b="1" u="sng" dirty="0">
                <a:solidFill>
                  <a:srgbClr val="F733E9"/>
                </a:solidFill>
                <a:latin typeface="NikoshBAN" panose="02000000000000000000" pitchFamily="2" charset="0"/>
                <a:cs typeface="NikoshBAN" panose="02000000000000000000" pitchFamily="2" charset="0"/>
              </a:rPr>
              <a:t>AWD) </a:t>
            </a:r>
          </a:p>
        </p:txBody>
      </p:sp>
      <p:sp>
        <p:nvSpPr>
          <p:cNvPr id="5" name="TextBox 4">
            <a:extLst>
              <a:ext uri="{FF2B5EF4-FFF2-40B4-BE49-F238E27FC236}">
                <a16:creationId xmlns:a16="http://schemas.microsoft.com/office/drawing/2014/main" id="{45984537-9087-4097-A253-ACCB3E3D0290}"/>
              </a:ext>
            </a:extLst>
          </p:cNvPr>
          <p:cNvSpPr txBox="1"/>
          <p:nvPr/>
        </p:nvSpPr>
        <p:spPr>
          <a:xfrm>
            <a:off x="609600" y="1056620"/>
            <a:ext cx="6776156" cy="1077218"/>
          </a:xfrm>
          <a:prstGeom prst="rect">
            <a:avLst/>
          </a:prstGeom>
          <a:noFill/>
        </p:spPr>
        <p:txBody>
          <a:bodyPr wrap="square">
            <a:spAutoFit/>
          </a:bodyPr>
          <a:lstStyle/>
          <a:p>
            <a:r>
              <a:rPr lang="en-US" sz="2000" dirty="0">
                <a:latin typeface="NikoshBAN" panose="02000000000000000000" pitchFamily="2" charset="0"/>
                <a:cs typeface="NikoshBAN" panose="02000000000000000000" pitchFamily="2" charset="0"/>
              </a:rPr>
              <a:t>AWD</a:t>
            </a:r>
            <a:r>
              <a:rPr lang="bn-IN"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এর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পূর্ণ</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রুপ</a:t>
            </a:r>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হল- </a:t>
            </a:r>
            <a:r>
              <a:rPr lang="en-US" sz="2000" dirty="0">
                <a:latin typeface="NikoshBAN" panose="02000000000000000000" pitchFamily="2" charset="0"/>
                <a:cs typeface="NikoshBAN" panose="02000000000000000000" pitchFamily="2" charset="0"/>
              </a:rPr>
              <a:t>Alternate Wetting and Drying</a:t>
            </a:r>
            <a:endParaRPr lang="bn-IN" sz="2000" dirty="0">
              <a:latin typeface="NikoshBAN" panose="02000000000000000000" pitchFamily="2" charset="0"/>
              <a:cs typeface="NikoshBAN" panose="02000000000000000000" pitchFamily="2" charset="0"/>
            </a:endParaRPr>
          </a:p>
          <a:p>
            <a:endParaRPr lang="en-US" sz="2000" dirty="0">
              <a:latin typeface="NikoshBAN" panose="02000000000000000000" pitchFamily="2" charset="0"/>
              <a:cs typeface="NikoshBAN" panose="02000000000000000000" pitchFamily="2" charset="0"/>
            </a:endParaRPr>
          </a:p>
          <a:p>
            <a:r>
              <a:rPr lang="en-US" sz="20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ক্ষেতে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পরিমান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সেচ</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একটি</a:t>
            </a:r>
            <a:r>
              <a:rPr lang="en-US" sz="2400" dirty="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পদ্ধতি</a:t>
            </a:r>
            <a:r>
              <a:rPr lang="en-US" sz="2400" dirty="0">
                <a:latin typeface="NikoshBAN" panose="02000000000000000000" pitchFamily="2" charset="0"/>
                <a:cs typeface="NikoshBAN" panose="02000000000000000000" pitchFamily="2" charset="0"/>
              </a:rPr>
              <a:t>।</a:t>
            </a:r>
            <a:endParaRPr lang="bn-IN" sz="20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A7241D6-EF23-43D3-A083-9606C9C61123}"/>
              </a:ext>
            </a:extLst>
          </p:cNvPr>
          <p:cNvSpPr txBox="1"/>
          <p:nvPr/>
        </p:nvSpPr>
        <p:spPr>
          <a:xfrm>
            <a:off x="584200" y="2274838"/>
            <a:ext cx="6781800" cy="830997"/>
          </a:xfrm>
          <a:prstGeom prst="rect">
            <a:avLst/>
          </a:prstGeom>
          <a:noFill/>
        </p:spPr>
        <p:txBody>
          <a:bodyPr wrap="square">
            <a:spAutoFit/>
          </a:bodyPr>
          <a:lstStyle/>
          <a:p>
            <a:r>
              <a:rPr lang="bn-IN" sz="2400" dirty="0">
                <a:latin typeface="NikoshBAN" panose="02000000000000000000" pitchFamily="2" charset="0"/>
                <a:cs typeface="NikoshBAN" panose="02000000000000000000" pitchFamily="2" charset="0"/>
              </a:rPr>
              <a:t>এ পদ্ধতিতে ধান ক্ষেতে পর্যায়ক্রমে ভেজানো ও শুকানো পদ্ধতিতে প্রয়োজন মত সেচ দেয়া হয়।</a:t>
            </a:r>
            <a:endParaRPr lang="en-US" sz="24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67F11D96-A335-44B2-8958-0E7377D94C93}"/>
              </a:ext>
            </a:extLst>
          </p:cNvPr>
          <p:cNvSpPr txBox="1"/>
          <p:nvPr/>
        </p:nvSpPr>
        <p:spPr>
          <a:xfrm>
            <a:off x="584200" y="3336667"/>
            <a:ext cx="6781800" cy="830997"/>
          </a:xfrm>
          <a:prstGeom prst="rect">
            <a:avLst/>
          </a:prstGeom>
          <a:noFill/>
        </p:spPr>
        <p:txBody>
          <a:bodyPr wrap="square">
            <a:spAutoFit/>
          </a:bodyPr>
          <a:lstStyle/>
          <a:p>
            <a:r>
              <a:rPr lang="bn-IN" sz="2400" dirty="0">
                <a:latin typeface="NikoshBAN" panose="02000000000000000000" pitchFamily="2" charset="0"/>
                <a:cs typeface="NikoshBAN" panose="02000000000000000000" pitchFamily="2" charset="0"/>
              </a:rPr>
              <a:t>ধান ক্ষেতটি ছিদ্রযুক্ত প্লাস্তিক বা বাঁশের পাইপ বসিয়ে মাটির ভেতরের পানির স্তর পর্যবেক্ষণ করে সেচ দেওয়াই হল এ পদ্ধতির বৈশিষ্ট্য। </a:t>
            </a:r>
            <a:endParaRPr lang="en-US" sz="2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B26FCD15-494A-4FA5-8982-711E3AA648D4}"/>
              </a:ext>
            </a:extLst>
          </p:cNvPr>
          <p:cNvSpPr txBox="1"/>
          <p:nvPr/>
        </p:nvSpPr>
        <p:spPr>
          <a:xfrm>
            <a:off x="584200" y="4554885"/>
            <a:ext cx="6781800" cy="461665"/>
          </a:xfrm>
          <a:prstGeom prst="rect">
            <a:avLst/>
          </a:prstGeom>
          <a:noFill/>
        </p:spPr>
        <p:txBody>
          <a:bodyPr wrap="square">
            <a:spAutoFit/>
          </a:bodyPr>
          <a:lstStyle/>
          <a:p>
            <a:r>
              <a:rPr lang="bn-IN" sz="2400" dirty="0">
                <a:latin typeface="NikoshBAN" panose="02000000000000000000" pitchFamily="2" charset="0"/>
                <a:cs typeface="NikoshBAN" panose="02000000000000000000" pitchFamily="2" charset="0"/>
              </a:rPr>
              <a:t>প্রচলিত পদ্ধতির চেয়ে এ পদ্ধতি ২০-২৫ ভাগ পানি সাশ্রয়ী।</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7428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
                                        <p:tgtEl>
                                          <p:spTgt spid="5">
                                            <p:txEl>
                                              <p:pRg st="2" end="2"/>
                                            </p:txEl>
                                          </p:spTgt>
                                        </p:tgtEl>
                                      </p:cBhvr>
                                    </p:animEffect>
                                    <p:anim calcmode="lin" valueType="num">
                                      <p:cBhvr>
                                        <p:cTn id="21"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iterate type="lt">
                                    <p:tmPct val="10000"/>
                                  </p:iterate>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FE574E-281A-473D-827F-914BBBEE59A1}"/>
              </a:ext>
            </a:extLst>
          </p:cNvPr>
          <p:cNvSpPr txBox="1"/>
          <p:nvPr/>
        </p:nvSpPr>
        <p:spPr>
          <a:xfrm>
            <a:off x="838200" y="685800"/>
            <a:ext cx="6705600" cy="4832092"/>
          </a:xfrm>
          <a:prstGeom prst="rect">
            <a:avLst/>
          </a:prstGeom>
          <a:noFill/>
        </p:spPr>
        <p:txBody>
          <a:bodyPr wrap="square">
            <a:spAutoFit/>
          </a:bodyPr>
          <a:lstStyle/>
          <a:p>
            <a:pPr marL="342900" indent="-342900">
              <a:buFont typeface="Wingdings" panose="05000000000000000000" pitchFamily="2" charset="2"/>
              <a:buChar char="Ø"/>
            </a:pPr>
            <a:r>
              <a:rPr lang="bn-IN" sz="2800" dirty="0">
                <a:solidFill>
                  <a:schemeClr val="tx2">
                    <a:lumMod val="75000"/>
                  </a:schemeClr>
                </a:solidFill>
                <a:latin typeface="NikoshBAN" panose="02000000000000000000" pitchFamily="2" charset="0"/>
                <a:cs typeface="NikoshBAN" panose="02000000000000000000" pitchFamily="2" charset="0"/>
              </a:rPr>
              <a:t>এই পদ্ধতিতে একটি প্লাস্তিক বা বাঁশের পাইপ দরকার হয়। পাইপের ব্যাস হবে ৭-১০ সেমি এবং লম্বা ২৫ সেমি।</a:t>
            </a:r>
          </a:p>
          <a:p>
            <a:pPr marL="342900" indent="-342900">
              <a:buFont typeface="Wingdings" panose="05000000000000000000" pitchFamily="2" charset="2"/>
              <a:buChar char="Ø"/>
            </a:pPr>
            <a:r>
              <a:rPr lang="bn-IN" sz="2800" dirty="0">
                <a:solidFill>
                  <a:schemeClr val="tx2">
                    <a:lumMod val="75000"/>
                  </a:schemeClr>
                </a:solidFill>
                <a:latin typeface="NikoshBAN" panose="02000000000000000000" pitchFamily="2" charset="0"/>
                <a:cs typeface="NikoshBAN" panose="02000000000000000000" pitchFamily="2" charset="0"/>
              </a:rPr>
              <a:t>পাইপটির উপরের ১০ সেমি হবে ছিদ্রবিহিন এবং নিচের ১৫ সেমি হবে ছিদ্রযুক্ত।</a:t>
            </a:r>
          </a:p>
          <a:p>
            <a:pPr marL="342900" indent="-342900">
              <a:buFont typeface="Wingdings" panose="05000000000000000000" pitchFamily="2" charset="2"/>
              <a:buChar char="Ø"/>
            </a:pPr>
            <a:r>
              <a:rPr lang="bn-IN" sz="2800" dirty="0">
                <a:solidFill>
                  <a:schemeClr val="tx2">
                    <a:lumMod val="75000"/>
                  </a:schemeClr>
                </a:solidFill>
                <a:latin typeface="NikoshBAN" panose="02000000000000000000" pitchFamily="2" charset="0"/>
                <a:cs typeface="NikoshBAN" panose="02000000000000000000" pitchFamily="2" charset="0"/>
              </a:rPr>
              <a:t>ছিদ্রগুলো ৫ সেমি পর পর ড্রিল মেশিন দিয়ে করে নিতে হবে।</a:t>
            </a:r>
          </a:p>
          <a:p>
            <a:pPr marL="342900" indent="-342900">
              <a:buFont typeface="Wingdings" panose="05000000000000000000" pitchFamily="2" charset="2"/>
              <a:buChar char="Ø"/>
            </a:pPr>
            <a:r>
              <a:rPr lang="bn-IN" sz="2800" dirty="0">
                <a:solidFill>
                  <a:schemeClr val="tx2">
                    <a:lumMod val="75000"/>
                  </a:schemeClr>
                </a:solidFill>
                <a:latin typeface="NikoshBAN" panose="02000000000000000000" pitchFamily="2" charset="0"/>
                <a:cs typeface="NikoshBAN" panose="02000000000000000000" pitchFamily="2" charset="0"/>
              </a:rPr>
              <a:t>পাইপটি ধান ক্ষেতে ৪ গুছির মাঝখানে এমনভাবে বসাতে হবে যেন ছিদ্রহীন ১০ সেমি মাটির উপরে থাকে। নিচের ছিদ্রযুক্ত ১৫ সেম মাটির নিচে থাকবে, যাতে মাটির ভেতরের পানি পাইপে সহজে ঢুকতে ও বেরিয়ে যেতে পারে।</a:t>
            </a:r>
          </a:p>
        </p:txBody>
      </p:sp>
    </p:spTree>
    <p:extLst>
      <p:ext uri="{BB962C8B-B14F-4D97-AF65-F5344CB8AC3E}">
        <p14:creationId xmlns:p14="http://schemas.microsoft.com/office/powerpoint/2010/main" val="3632113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aving Water with Alternate Wetting Drying (AWD) - IRRI Rice ..."/>
          <p:cNvPicPr>
            <a:picLocks noChangeAspect="1" noChangeArrowheads="1"/>
          </p:cNvPicPr>
          <p:nvPr/>
        </p:nvPicPr>
        <p:blipFill>
          <a:blip r:embed="rId2"/>
          <a:srcRect/>
          <a:stretch>
            <a:fillRect/>
          </a:stretch>
        </p:blipFill>
        <p:spPr bwMode="auto">
          <a:xfrm>
            <a:off x="788625" y="914400"/>
            <a:ext cx="2958916" cy="2449983"/>
          </a:xfrm>
          <a:prstGeom prst="rect">
            <a:avLst/>
          </a:prstGeom>
          <a:noFill/>
        </p:spPr>
      </p:pic>
      <p:pic>
        <p:nvPicPr>
          <p:cNvPr id="6150" name="Picture 6" descr="llustration of alternate drying and wetting regimes management for ..."/>
          <p:cNvPicPr>
            <a:picLocks noChangeAspect="1" noChangeArrowheads="1"/>
          </p:cNvPicPr>
          <p:nvPr/>
        </p:nvPicPr>
        <p:blipFill>
          <a:blip r:embed="rId3"/>
          <a:srcRect/>
          <a:stretch>
            <a:fillRect/>
          </a:stretch>
        </p:blipFill>
        <p:spPr bwMode="auto">
          <a:xfrm>
            <a:off x="2743200" y="2945354"/>
            <a:ext cx="3263136" cy="2998246"/>
          </a:xfrm>
          <a:prstGeom prst="rect">
            <a:avLst/>
          </a:prstGeom>
          <a:noFill/>
        </p:spPr>
      </p:pic>
      <p:sp>
        <p:nvSpPr>
          <p:cNvPr id="5" name="Rectangle 4"/>
          <p:cNvSpPr/>
          <p:nvPr/>
        </p:nvSpPr>
        <p:spPr>
          <a:xfrm>
            <a:off x="1295400" y="457200"/>
            <a:ext cx="6622326" cy="584775"/>
          </a:xfrm>
          <a:prstGeom prst="rect">
            <a:avLst/>
          </a:prstGeom>
        </p:spPr>
        <p:txBody>
          <a:bodyPr wrap="none">
            <a:spAutoFit/>
          </a:bodyPr>
          <a:lstStyle/>
          <a:p>
            <a:r>
              <a:rPr lang="bn-BD" sz="3200" b="1" dirty="0">
                <a:ln w="1905"/>
                <a:solidFill>
                  <a:srgbClr val="F733E9"/>
                </a:solidFill>
                <a:effectLst>
                  <a:innerShdw blurRad="69850" dist="43180" dir="5400000">
                    <a:srgbClr val="000000">
                      <a:alpha val="65000"/>
                    </a:srgbClr>
                  </a:innerShdw>
                </a:effectLst>
                <a:latin typeface="Nikosh" pitchFamily="2" charset="0"/>
                <a:cs typeface="Nikosh" pitchFamily="2" charset="0"/>
              </a:rPr>
              <a:t>পর্যায়ক্রমে জমি ভেজানো ও শুকানো পদ্ধতি </a:t>
            </a:r>
            <a:r>
              <a:rPr lang="bn-BD" sz="2800" b="1" dirty="0">
                <a:ln w="1905"/>
                <a:solidFill>
                  <a:srgbClr val="F733E9"/>
                </a:solidFill>
                <a:effectLst>
                  <a:innerShdw blurRad="69850" dist="43180" dir="5400000">
                    <a:srgbClr val="000000">
                      <a:alpha val="65000"/>
                    </a:srgbClr>
                  </a:innerShdw>
                </a:effectLst>
                <a:latin typeface="Nikosh" pitchFamily="2" charset="0"/>
                <a:cs typeface="Nikosh" pitchFamily="2" charset="0"/>
              </a:rPr>
              <a:t>( </a:t>
            </a:r>
            <a:r>
              <a:rPr lang="en-US" sz="2000" b="1" dirty="0">
                <a:ln w="1905"/>
                <a:solidFill>
                  <a:srgbClr val="F733E9"/>
                </a:solidFill>
                <a:effectLst>
                  <a:innerShdw blurRad="69850" dist="43180" dir="5400000">
                    <a:srgbClr val="000000">
                      <a:alpha val="65000"/>
                    </a:srgbClr>
                  </a:innerShdw>
                </a:effectLst>
                <a:latin typeface="Nikosh" pitchFamily="2" charset="0"/>
                <a:cs typeface="Nikosh" pitchFamily="2" charset="0"/>
              </a:rPr>
              <a:t>AWD</a:t>
            </a:r>
            <a:r>
              <a:rPr lang="en-US" sz="2800" b="1" dirty="0">
                <a:ln w="1905"/>
                <a:solidFill>
                  <a:srgbClr val="F733E9"/>
                </a:solidFill>
                <a:effectLst>
                  <a:innerShdw blurRad="69850" dist="43180" dir="5400000">
                    <a:srgbClr val="000000">
                      <a:alpha val="65000"/>
                    </a:srgbClr>
                  </a:innerShdw>
                </a:effectLst>
                <a:latin typeface="Nikosh" pitchFamily="2" charset="0"/>
                <a:cs typeface="Nikosh" pitchFamily="2" charset="0"/>
              </a:rPr>
              <a:t>) </a:t>
            </a:r>
            <a:endParaRPr lang="en-US" sz="3200" dirty="0">
              <a:solidFill>
                <a:srgbClr val="F733E9"/>
              </a:solidFill>
            </a:endParaRPr>
          </a:p>
        </p:txBody>
      </p:sp>
      <p:pic>
        <p:nvPicPr>
          <p:cNvPr id="6152" name="Picture 8" descr="Alternate Wetting and Drying (AWD) এডব্লিউডি ..."/>
          <p:cNvPicPr>
            <a:picLocks noChangeAspect="1" noChangeArrowheads="1"/>
          </p:cNvPicPr>
          <p:nvPr/>
        </p:nvPicPr>
        <p:blipFill>
          <a:blip r:embed="rId4"/>
          <a:srcRect/>
          <a:stretch>
            <a:fillRect/>
          </a:stretch>
        </p:blipFill>
        <p:spPr bwMode="auto">
          <a:xfrm>
            <a:off x="5194486" y="914400"/>
            <a:ext cx="3149600" cy="23622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circle(in)">
                                      <p:cBhvr>
                                        <p:cTn id="12" dur="2000"/>
                                        <p:tgtEl>
                                          <p:spTgt spid="615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circle(in)">
                                      <p:cBhvr>
                                        <p:cTn id="17"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55B68E-FBE7-4AAF-80B5-003EF87E99F5}"/>
              </a:ext>
            </a:extLst>
          </p:cNvPr>
          <p:cNvSpPr txBox="1"/>
          <p:nvPr/>
        </p:nvSpPr>
        <p:spPr>
          <a:xfrm>
            <a:off x="609600" y="905976"/>
            <a:ext cx="6934200" cy="5046047"/>
          </a:xfrm>
          <a:prstGeom prst="rect">
            <a:avLst/>
          </a:prstGeom>
          <a:noFill/>
        </p:spPr>
        <p:txBody>
          <a:bodyPr wrap="square">
            <a:spAutoFit/>
          </a:bodyPr>
          <a:lstStyle/>
          <a:p>
            <a:pPr marL="342900" indent="-342900">
              <a:buFont typeface="Wingdings" panose="05000000000000000000" pitchFamily="2" charset="2"/>
              <a:buChar char="Ø"/>
            </a:pPr>
            <a:r>
              <a:rPr lang="bn-IN" sz="2400" b="1" dirty="0">
                <a:solidFill>
                  <a:srgbClr val="7030A0"/>
                </a:solidFill>
                <a:latin typeface="NikoshBAN" panose="02000000000000000000" pitchFamily="2" charset="0"/>
                <a:cs typeface="NikoshBAN" panose="02000000000000000000" pitchFamily="2" charset="0"/>
              </a:rPr>
              <a:t>ধানের চারা রোপনের ১০-১৫দিন পর্যন্ত জমিতে ২-৪ সেমি দাঁড়ানো পানি রাখতে হবে।</a:t>
            </a:r>
          </a:p>
          <a:p>
            <a:pPr marL="342900" indent="-342900">
              <a:buFont typeface="Wingdings" panose="05000000000000000000" pitchFamily="2" charset="2"/>
              <a:buChar char="Ø"/>
            </a:pPr>
            <a:r>
              <a:rPr lang="bn-IN" sz="2400" b="1" dirty="0">
                <a:solidFill>
                  <a:srgbClr val="7030A0"/>
                </a:solidFill>
                <a:latin typeface="NikoshBAN" panose="02000000000000000000" pitchFamily="2" charset="0"/>
                <a:cs typeface="NikoshBAN" panose="02000000000000000000" pitchFamily="2" charset="0"/>
              </a:rPr>
              <a:t>তারপর জমিতে উলম্ব বা খাঁড়াভাবে ভাবে পাইপ স্থাপন করতে হবে। পাইপের ভেতরের মাটি সরিয়ে ফেলতে হবে।</a:t>
            </a:r>
          </a:p>
          <a:p>
            <a:pPr marL="342900" indent="-342900">
              <a:buFont typeface="Wingdings" panose="05000000000000000000" pitchFamily="2" charset="2"/>
              <a:buChar char="Ø"/>
            </a:pPr>
            <a:r>
              <a:rPr lang="bn-IN" sz="2400" b="1" dirty="0">
                <a:solidFill>
                  <a:srgbClr val="7030A0"/>
                </a:solidFill>
                <a:latin typeface="NikoshBAN" panose="02000000000000000000" pitchFamily="2" charset="0"/>
                <a:cs typeface="NikoshBAN" panose="02000000000000000000" pitchFamily="2" charset="0"/>
              </a:rPr>
              <a:t>এ পদ্ধতি চালুর পর প্রতিবার সেচের সময় এমন পরিমান পানি দিতে হবে যাতে জমিতে ৫ সেমি গভীরতায় পানি থাকে।অতপর পানি কমতে কমতে যখনপর্যবেক্ষণ পাইপের ভেতর ১৫ সেমি এর নিচে যাবে এবং পাইপের তোলার মাটি দেখা যাবে, তখন আবার সেচ দিতে হবে। এভাবে ফুল আসার পূর্ব পর্যন্ত চালিয়ে যেতে হবে।</a:t>
            </a:r>
          </a:p>
          <a:p>
            <a:pPr marL="342900" indent="-342900">
              <a:buFont typeface="Wingdings" panose="05000000000000000000" pitchFamily="2" charset="2"/>
              <a:buChar char="Ø"/>
            </a:pPr>
            <a:r>
              <a:rPr lang="bn-IN" sz="2400" b="1" dirty="0">
                <a:solidFill>
                  <a:srgbClr val="7030A0"/>
                </a:solidFill>
                <a:latin typeface="NikoshBAN" panose="02000000000000000000" pitchFamily="2" charset="0"/>
                <a:cs typeface="NikoshBAN" panose="02000000000000000000" pitchFamily="2" charset="0"/>
              </a:rPr>
              <a:t>ধানে ফুল আসার ২ সপ্তাহ পর্যন্ত জমিতে সব সময় ২-৪ সেমি পানি রাখতে হবে। এসময় জমিতে কোন অবস্থাতেই আর্দ্রতার ঘাটতি রাখা যাবেনা।</a:t>
            </a:r>
          </a:p>
          <a:p>
            <a:pPr marL="342900" indent="-342900">
              <a:buFont typeface="Wingdings" panose="05000000000000000000" pitchFamily="2" charset="2"/>
              <a:buChar char="Ø"/>
            </a:pPr>
            <a:r>
              <a:rPr lang="bn-IN" sz="2400" b="1" dirty="0">
                <a:solidFill>
                  <a:srgbClr val="7030A0"/>
                </a:solidFill>
                <a:latin typeface="NikoshBAN" panose="02000000000000000000" pitchFamily="2" charset="0"/>
                <a:cs typeface="NikoshBAN" panose="02000000000000000000" pitchFamily="2" charset="0"/>
              </a:rPr>
              <a:t>ধান কাটার দুই সপ্তাহ পূর্বে সেচ বন্ধ করতে হবে। </a:t>
            </a:r>
          </a:p>
        </p:txBody>
      </p:sp>
      <p:sp>
        <p:nvSpPr>
          <p:cNvPr id="5" name="TextBox 4">
            <a:extLst>
              <a:ext uri="{FF2B5EF4-FFF2-40B4-BE49-F238E27FC236}">
                <a16:creationId xmlns:a16="http://schemas.microsoft.com/office/drawing/2014/main" id="{889405A8-7C7B-4FD4-A840-E7C83A84A95F}"/>
              </a:ext>
            </a:extLst>
          </p:cNvPr>
          <p:cNvSpPr txBox="1"/>
          <p:nvPr/>
        </p:nvSpPr>
        <p:spPr>
          <a:xfrm>
            <a:off x="1219200" y="402512"/>
            <a:ext cx="5715000" cy="523220"/>
          </a:xfrm>
          <a:prstGeom prst="rect">
            <a:avLst/>
          </a:prstGeom>
          <a:solidFill>
            <a:schemeClr val="accent2">
              <a:lumMod val="40000"/>
              <a:lumOff val="60000"/>
            </a:schemeClr>
          </a:solidFill>
          <a:ln>
            <a:solidFill>
              <a:schemeClr val="tx1"/>
            </a:solidFill>
            <a:prstDash val="solid"/>
          </a:ln>
        </p:spPr>
        <p:txBody>
          <a:bodyPr wrap="square">
            <a:spAutoFit/>
          </a:bodyPr>
          <a:lstStyle/>
          <a:p>
            <a:pPr algn="ctr"/>
            <a:r>
              <a:rPr lang="en-US" sz="2800" dirty="0">
                <a:latin typeface="NikoshBAN" panose="02000000000000000000" pitchFamily="2" charset="0"/>
                <a:cs typeface="NikoshBAN" panose="02000000000000000000" pitchFamily="2" charset="0"/>
              </a:rPr>
              <a:t>AWD</a:t>
            </a:r>
            <a:r>
              <a:rPr lang="bn-IN" sz="2800" dirty="0">
                <a:latin typeface="NikoshBAN" panose="02000000000000000000" pitchFamily="2" charset="0"/>
                <a:cs typeface="NikoshBAN" panose="02000000000000000000" pitchFamily="2" charset="0"/>
              </a:rPr>
              <a:t> পদ্ধতিতে সেচ প্রদানের ধাপ সমুহঃ</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4969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381000"/>
            <a:ext cx="3140906"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5400" b="1" dirty="0">
                <a:ln w="11430"/>
                <a:effectLst>
                  <a:outerShdw blurRad="80000" dist="40000" dir="5040000" algn="tl">
                    <a:srgbClr val="000000">
                      <a:alpha val="30000"/>
                    </a:srgbClr>
                  </a:outerShdw>
                </a:effectLst>
                <a:latin typeface="Nikosh" pitchFamily="2" charset="0"/>
                <a:cs typeface="Nikosh" pitchFamily="2" charset="0"/>
              </a:rPr>
              <a:t>দলী</a:t>
            </a:r>
            <a:r>
              <a:rPr lang="en-US" sz="5400" b="1" dirty="0">
                <a:ln w="11430"/>
                <a:effectLst>
                  <a:outerShdw blurRad="80000" dist="40000" dir="5040000" algn="tl">
                    <a:srgbClr val="000000">
                      <a:alpha val="30000"/>
                    </a:srgbClr>
                  </a:outerShdw>
                </a:effectLst>
                <a:latin typeface="Nikosh" pitchFamily="2" charset="0"/>
                <a:cs typeface="Nikosh" pitchFamily="2" charset="0"/>
              </a:rPr>
              <a:t>য় </a:t>
            </a:r>
            <a:r>
              <a:rPr lang="en-US" sz="5400" b="1" dirty="0" err="1">
                <a:ln w="11430"/>
                <a:effectLst>
                  <a:outerShdw blurRad="80000" dist="40000" dir="5040000" algn="tl">
                    <a:srgbClr val="000000">
                      <a:alpha val="30000"/>
                    </a:srgbClr>
                  </a:outerShdw>
                </a:effectLst>
                <a:latin typeface="Nikosh" pitchFamily="2" charset="0"/>
                <a:cs typeface="Nikosh" pitchFamily="2" charset="0"/>
              </a:rPr>
              <a:t>কাজ</a:t>
            </a:r>
            <a:endParaRPr lang="en-US" sz="5400" b="1" cap="none" spc="0" dirty="0">
              <a:ln w="11430"/>
              <a:effectLst>
                <a:outerShdw blurRad="80000" dist="40000" dir="5040000" algn="tl">
                  <a:srgbClr val="000000">
                    <a:alpha val="30000"/>
                  </a:srgbClr>
                </a:outerShdw>
              </a:effectLst>
              <a:latin typeface="Nikosh" pitchFamily="2" charset="0"/>
              <a:cs typeface="Nikosh" pitchFamily="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5089742" cy="349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4641340"/>
            <a:ext cx="6240571" cy="646331"/>
          </a:xfrm>
          <a:prstGeom prst="rect">
            <a:avLst/>
          </a:prstGeom>
          <a:noFill/>
          <a:ln>
            <a:noFill/>
          </a:ln>
        </p:spPr>
        <p:txBody>
          <a:bodyPr wrap="square" rtlCol="0">
            <a:spAutoFit/>
          </a:bodyPr>
          <a:lstStyle/>
          <a:p>
            <a:pPr algn="ctr"/>
            <a:r>
              <a:rPr lang="en-US" sz="28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SRI</a:t>
            </a:r>
            <a:r>
              <a:rPr lang="en-US" sz="36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r>
              <a:rPr lang="bn-BD" sz="36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পদ্ধতির বৈশিষ্ট্য গুলি চিহ্নিত করো। </a:t>
            </a:r>
            <a:r>
              <a:rPr lang="en-US" sz="3600" dirty="0">
                <a:latin typeface="Nikosh" pitchFamily="2" charset="0"/>
                <a:cs typeface="Nikosh" pitchFamily="2" charset="0"/>
              </a:rPr>
              <a:t>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770" decel="100000"/>
                                        <p:tgtEl>
                                          <p:spTgt spid="5122"/>
                                        </p:tgtEl>
                                      </p:cBhvr>
                                    </p:animEffect>
                                    <p:animScale>
                                      <p:cBhvr>
                                        <p:cTn id="8" dur="770" decel="100000"/>
                                        <p:tgtEl>
                                          <p:spTgt spid="5122"/>
                                        </p:tgtEl>
                                      </p:cBhvr>
                                      <p:from x="10000" y="10000"/>
                                      <p:to x="200000" y="450000"/>
                                    </p:animScale>
                                    <p:animScale>
                                      <p:cBhvr>
                                        <p:cTn id="9" dur="1230" accel="100000" fill="hold">
                                          <p:stCondLst>
                                            <p:cond delay="770"/>
                                          </p:stCondLst>
                                        </p:cTn>
                                        <p:tgtEl>
                                          <p:spTgt spid="5122"/>
                                        </p:tgtEl>
                                      </p:cBhvr>
                                      <p:from x="200000" y="450000"/>
                                      <p:to x="100000" y="100000"/>
                                    </p:animScale>
                                    <p:set>
                                      <p:cBhvr>
                                        <p:cTn id="10" dur="770" fill="hold"/>
                                        <p:tgtEl>
                                          <p:spTgt spid="5122"/>
                                        </p:tgtEl>
                                        <p:attrNameLst>
                                          <p:attrName>ppt_x</p:attrName>
                                        </p:attrNameLst>
                                      </p:cBhvr>
                                      <p:to>
                                        <p:strVal val="(0.5)"/>
                                      </p:to>
                                    </p:set>
                                    <p:anim from="(0.5)" to="(#ppt_x)" calcmode="lin" valueType="num">
                                      <p:cBhvr>
                                        <p:cTn id="11" dur="1230" accel="100000" fill="hold">
                                          <p:stCondLst>
                                            <p:cond delay="770"/>
                                          </p:stCondLst>
                                        </p:cTn>
                                        <p:tgtEl>
                                          <p:spTgt spid="5122"/>
                                        </p:tgtEl>
                                        <p:attrNameLst>
                                          <p:attrName>ppt_x</p:attrName>
                                        </p:attrNameLst>
                                      </p:cBhvr>
                                    </p:anim>
                                    <p:set>
                                      <p:cBhvr>
                                        <p:cTn id="12" dur="770" fill="hold"/>
                                        <p:tgtEl>
                                          <p:spTgt spid="5122"/>
                                        </p:tgtEl>
                                        <p:attrNameLst>
                                          <p:attrName>ppt_y</p:attrName>
                                        </p:attrNameLst>
                                      </p:cBhvr>
                                      <p:to>
                                        <p:strVal val="(#ppt_y+0.4)"/>
                                      </p:to>
                                    </p:set>
                                    <p:anim from="(#ppt_y+0.4)" to="(#ppt_y)" calcmode="lin" valueType="num">
                                      <p:cBhvr>
                                        <p:cTn id="13" dur="1230" accel="100000" fill="hold">
                                          <p:stCondLst>
                                            <p:cond delay="770"/>
                                          </p:stCondLst>
                                        </p:cTn>
                                        <p:tgtEl>
                                          <p:spTgt spid="5122"/>
                                        </p:tgtEl>
                                        <p:attrNameLst>
                                          <p:attrName>ppt_y</p:attrName>
                                        </p:attrNameLst>
                                      </p:cBhvr>
                                    </p:anim>
                                  </p:childTnLst>
                                </p:cTn>
                              </p:par>
                              <p:par>
                                <p:cTn id="14" presetID="7"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ppt_x"/>
                                          </p:val>
                                        </p:tav>
                                        <p:tav tm="100000">
                                          <p:val>
                                            <p:strVal val="#ppt_x"/>
                                          </p:val>
                                        </p:tav>
                                      </p:tavLst>
                                    </p:anim>
                                    <p:anim calcmode="lin" valueType="num">
                                      <p:cBhvr additive="base">
                                        <p:cTn id="17" dur="20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9"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3720383"/>
            <a:ext cx="7924800" cy="1384995"/>
          </a:xfrm>
          <a:prstGeom prst="rect">
            <a:avLst/>
          </a:prstGeom>
          <a:noFill/>
        </p:spPr>
        <p:txBody>
          <a:bodyPr wrap="square" rtlCol="0">
            <a:spAutoFit/>
          </a:bodyPr>
          <a:lstStyle/>
          <a:p>
            <a:r>
              <a:rPr lang="bn-BD" sz="2800" dirty="0">
                <a:latin typeface="Nikosh" pitchFamily="2" charset="0"/>
                <a:cs typeface="Nikosh" pitchFamily="2" charset="0"/>
              </a:rPr>
              <a:t>১। </a:t>
            </a:r>
            <a:r>
              <a:rPr lang="en-US" sz="2000" b="1" dirty="0">
                <a:ln w="1905"/>
                <a:effectLst>
                  <a:innerShdw blurRad="69850" dist="43180" dir="5400000">
                    <a:srgbClr val="000000">
                      <a:alpha val="65000"/>
                    </a:srgbClr>
                  </a:innerShdw>
                </a:effectLst>
                <a:latin typeface="Nikosh" pitchFamily="2" charset="0"/>
                <a:cs typeface="Nikosh" pitchFamily="2" charset="0"/>
              </a:rPr>
              <a:t>SRI</a:t>
            </a:r>
            <a:r>
              <a:rPr lang="en-US" sz="2800" b="1" dirty="0">
                <a:ln w="1905"/>
                <a:effectLst>
                  <a:innerShdw blurRad="69850" dist="43180" dir="5400000">
                    <a:srgbClr val="000000">
                      <a:alpha val="65000"/>
                    </a:srgbClr>
                  </a:innerShdw>
                </a:effectLst>
                <a:latin typeface="Nikosh" pitchFamily="2" charset="0"/>
                <a:cs typeface="Nikosh" pitchFamily="2" charset="0"/>
              </a:rPr>
              <a:t> </a:t>
            </a:r>
            <a:r>
              <a:rPr lang="bn-BD" sz="2800" b="1" dirty="0">
                <a:ln w="1905"/>
                <a:effectLst>
                  <a:innerShdw blurRad="69850" dist="43180" dir="5400000">
                    <a:srgbClr val="000000">
                      <a:alpha val="65000"/>
                    </a:srgbClr>
                  </a:innerShdw>
                </a:effectLst>
                <a:latin typeface="Nikosh" pitchFamily="2" charset="0"/>
                <a:cs typeface="Nikosh" pitchFamily="2" charset="0"/>
              </a:rPr>
              <a:t>পদ্ধতি কাকে বলে</a:t>
            </a:r>
            <a:r>
              <a:rPr lang="bn-BD" sz="2800" dirty="0">
                <a:latin typeface="Nikosh" pitchFamily="2" charset="0"/>
                <a:cs typeface="Nikosh" pitchFamily="2" charset="0"/>
              </a:rPr>
              <a:t> ?</a:t>
            </a:r>
          </a:p>
          <a:p>
            <a:r>
              <a:rPr lang="bn-BD" sz="2800" dirty="0">
                <a:latin typeface="Nikosh" pitchFamily="2" charset="0"/>
                <a:cs typeface="Nikosh" pitchFamily="2" charset="0"/>
              </a:rPr>
              <a:t>২। </a:t>
            </a:r>
            <a:r>
              <a:rPr lang="bn-BD" sz="2800" b="1" dirty="0">
                <a:ln w="1905"/>
                <a:effectLst>
                  <a:innerShdw blurRad="69850" dist="43180" dir="5400000">
                    <a:srgbClr val="000000">
                      <a:alpha val="65000"/>
                    </a:srgbClr>
                  </a:innerShdw>
                </a:effectLst>
                <a:latin typeface="Nikosh" pitchFamily="2" charset="0"/>
                <a:cs typeface="Nikosh" pitchFamily="2" charset="0"/>
              </a:rPr>
              <a:t>পর্যায়ক্রমে জমি ভেজানো ও শুকানো পদ্ধতি </a:t>
            </a:r>
            <a:r>
              <a:rPr lang="bn-BD" sz="2400" b="1" dirty="0">
                <a:ln w="1905"/>
                <a:effectLst>
                  <a:innerShdw blurRad="69850" dist="43180" dir="5400000">
                    <a:srgbClr val="000000">
                      <a:alpha val="65000"/>
                    </a:srgbClr>
                  </a:innerShdw>
                </a:effectLst>
                <a:latin typeface="Nikosh" pitchFamily="2" charset="0"/>
                <a:cs typeface="Nikosh" pitchFamily="2" charset="0"/>
              </a:rPr>
              <a:t>( </a:t>
            </a:r>
            <a:r>
              <a:rPr lang="en-US" sz="2000" b="1" dirty="0">
                <a:ln w="1905"/>
                <a:effectLst>
                  <a:innerShdw blurRad="69850" dist="43180" dir="5400000">
                    <a:srgbClr val="000000">
                      <a:alpha val="65000"/>
                    </a:srgbClr>
                  </a:innerShdw>
                </a:effectLst>
                <a:latin typeface="Nikosh" pitchFamily="2" charset="0"/>
                <a:cs typeface="Nikosh" pitchFamily="2" charset="0"/>
              </a:rPr>
              <a:t>AWD</a:t>
            </a:r>
            <a:r>
              <a:rPr lang="en-US" sz="2400" b="1" dirty="0">
                <a:ln w="1905"/>
                <a:effectLst>
                  <a:innerShdw blurRad="69850" dist="43180" dir="5400000">
                    <a:srgbClr val="000000">
                      <a:alpha val="65000"/>
                    </a:srgbClr>
                  </a:innerShdw>
                </a:effectLst>
                <a:latin typeface="Nikosh" pitchFamily="2" charset="0"/>
                <a:cs typeface="Nikosh" pitchFamily="2" charset="0"/>
              </a:rPr>
              <a:t>)</a:t>
            </a:r>
            <a:r>
              <a:rPr lang="bn-BD" sz="2400" b="1" dirty="0">
                <a:ln w="1905"/>
                <a:effectLst>
                  <a:innerShdw blurRad="69850" dist="43180" dir="5400000">
                    <a:srgbClr val="000000">
                      <a:alpha val="65000"/>
                    </a:srgbClr>
                  </a:innerShdw>
                </a:effectLst>
                <a:latin typeface="Nikosh" pitchFamily="2" charset="0"/>
                <a:cs typeface="Nikosh" pitchFamily="2" charset="0"/>
              </a:rPr>
              <a:t> </a:t>
            </a:r>
            <a:r>
              <a:rPr lang="bn-BD" sz="2800" b="1" dirty="0">
                <a:ln w="1905"/>
                <a:effectLst>
                  <a:innerShdw blurRad="69850" dist="43180" dir="5400000">
                    <a:srgbClr val="000000">
                      <a:alpha val="65000"/>
                    </a:srgbClr>
                  </a:innerShdw>
                </a:effectLst>
                <a:latin typeface="Nikosh" pitchFamily="2" charset="0"/>
                <a:cs typeface="Nikosh" pitchFamily="2" charset="0"/>
              </a:rPr>
              <a:t>বলতে কী বুঝ? </a:t>
            </a:r>
            <a:r>
              <a:rPr lang="en-US" sz="2800" b="1" dirty="0">
                <a:ln w="1905"/>
                <a:effectLst>
                  <a:innerShdw blurRad="69850" dist="43180" dir="5400000">
                    <a:srgbClr val="000000">
                      <a:alpha val="65000"/>
                    </a:srgbClr>
                  </a:innerShdw>
                </a:effectLst>
                <a:latin typeface="Nikosh" pitchFamily="2" charset="0"/>
                <a:cs typeface="Nikosh" pitchFamily="2" charset="0"/>
              </a:rPr>
              <a:t> </a:t>
            </a:r>
            <a:endParaRPr lang="bn-BD" sz="2800" dirty="0">
              <a:latin typeface="Nikosh" pitchFamily="2" charset="0"/>
              <a:cs typeface="Nikosh" pitchFamily="2" charset="0"/>
            </a:endParaRPr>
          </a:p>
          <a:p>
            <a:r>
              <a:rPr lang="bn-BD" sz="2800" dirty="0">
                <a:latin typeface="Nikosh" pitchFamily="2" charset="0"/>
                <a:cs typeface="Nikosh" pitchFamily="2" charset="0"/>
              </a:rPr>
              <a:t>৩। </a:t>
            </a:r>
            <a:r>
              <a:rPr lang="bn-BD" sz="2800" b="1" dirty="0">
                <a:ln w="1905"/>
                <a:effectLst>
                  <a:innerShdw blurRad="69850" dist="43180" dir="5400000">
                    <a:srgbClr val="000000">
                      <a:alpha val="65000"/>
                    </a:srgbClr>
                  </a:innerShdw>
                </a:effectLst>
                <a:latin typeface="Nikosh" pitchFamily="2" charset="0"/>
                <a:cs typeface="Nikosh" pitchFamily="2" charset="0"/>
              </a:rPr>
              <a:t>ধান চাষে গতানুগতিক পদ্ধতি ও </a:t>
            </a:r>
            <a:r>
              <a:rPr lang="en-US" sz="2000" b="1" dirty="0">
                <a:ln w="1905"/>
                <a:effectLst>
                  <a:innerShdw blurRad="69850" dist="43180" dir="5400000">
                    <a:srgbClr val="000000">
                      <a:alpha val="65000"/>
                    </a:srgbClr>
                  </a:innerShdw>
                </a:effectLst>
                <a:latin typeface="Nikosh" pitchFamily="2" charset="0"/>
                <a:cs typeface="Nikosh" pitchFamily="2" charset="0"/>
              </a:rPr>
              <a:t>SRI</a:t>
            </a:r>
            <a:r>
              <a:rPr lang="en-US" sz="2800" b="1" dirty="0">
                <a:ln w="1905"/>
                <a:effectLst>
                  <a:innerShdw blurRad="69850" dist="43180" dir="5400000">
                    <a:srgbClr val="000000">
                      <a:alpha val="65000"/>
                    </a:srgbClr>
                  </a:innerShdw>
                </a:effectLst>
                <a:latin typeface="Nikosh" pitchFamily="2" charset="0"/>
                <a:cs typeface="Nikosh" pitchFamily="2" charset="0"/>
              </a:rPr>
              <a:t> </a:t>
            </a:r>
            <a:r>
              <a:rPr lang="bn-BD" sz="2800" b="1" dirty="0">
                <a:ln w="1905"/>
                <a:effectLst>
                  <a:innerShdw blurRad="69850" dist="43180" dir="5400000">
                    <a:srgbClr val="000000">
                      <a:alpha val="65000"/>
                    </a:srgbClr>
                  </a:innerShdw>
                </a:effectLst>
                <a:latin typeface="Nikosh" pitchFamily="2" charset="0"/>
                <a:cs typeface="Nikosh" pitchFamily="2" charset="0"/>
              </a:rPr>
              <a:t>পদ্ধতির মধ্যে পার্থক্য কী?   </a:t>
            </a:r>
            <a:endParaRPr lang="bn-BD" sz="2800" dirty="0">
              <a:latin typeface="Nikosh" pitchFamily="2" charset="0"/>
              <a:cs typeface="Nikosh" pitchFamily="2" charset="0"/>
            </a:endParaRPr>
          </a:p>
        </p:txBody>
      </p:sp>
      <p:sp>
        <p:nvSpPr>
          <p:cNvPr id="3074" name="AutoShape 2"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Cloud Callout 10"/>
          <p:cNvSpPr/>
          <p:nvPr/>
        </p:nvSpPr>
        <p:spPr>
          <a:xfrm>
            <a:off x="685800" y="508718"/>
            <a:ext cx="2133600" cy="990600"/>
          </a:xfrm>
          <a:prstGeom prst="cloudCallou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 pitchFamily="2" charset="0"/>
                <a:cs typeface="Nikosh" pitchFamily="2" charset="0"/>
              </a:rPr>
              <a:t>মূল্যায়ন</a:t>
            </a:r>
            <a:endParaRPr lang="en-US" sz="4000"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978" y="508718"/>
            <a:ext cx="4105992"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1" fill="hold"/>
                                        <p:tgtEl>
                                          <p:spTgt spid="11"/>
                                        </p:tgtEl>
                                        <p:attrNameLst>
                                          <p:attrName/>
                                        </p:attrNameLst>
                                      </p:cBhvr>
                                    </p:anim>
                                  </p:childTnLst>
                                </p:cTn>
                              </p:par>
                            </p:childTnLst>
                          </p:cTn>
                        </p:par>
                        <p:par>
                          <p:cTn id="12" fill="hold">
                            <p:stCondLst>
                              <p:cond delay="0"/>
                            </p:stCondLst>
                            <p:childTnLst>
                              <p:par>
                                <p:cTn id="13" presetID="7"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7" presetClass="entr" presetSubtype="8"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7" presetClass="entr" presetSubtype="2"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1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499877"/>
            <a:ext cx="7924800" cy="1077218"/>
          </a:xfrm>
          <a:prstGeom prst="rect">
            <a:avLst/>
          </a:prstGeom>
          <a:solidFill>
            <a:schemeClr val="accent3">
              <a:lumMod val="40000"/>
              <a:lumOff val="60000"/>
            </a:schemeClr>
          </a:solidFill>
        </p:spPr>
        <p:txBody>
          <a:bodyPr wrap="square" rtlCol="0">
            <a:spAutoFit/>
          </a:bodyPr>
          <a:lstStyle/>
          <a:p>
            <a:pPr algn="ctr"/>
            <a:r>
              <a:rPr lang="bn-BD" sz="3200" dirty="0">
                <a:latin typeface="Nikosh" pitchFamily="2" charset="0"/>
                <a:cs typeface="Nikosh" pitchFamily="2" charset="0"/>
              </a:rPr>
              <a:t>ধান চাষে </a:t>
            </a:r>
            <a:r>
              <a:rPr lang="en-US" sz="3200" dirty="0">
                <a:latin typeface="Nikosh" pitchFamily="2" charset="0"/>
                <a:cs typeface="Nikosh" pitchFamily="2" charset="0"/>
              </a:rPr>
              <a:t>SRI </a:t>
            </a:r>
            <a:r>
              <a:rPr lang="bn-BD" sz="3200" dirty="0">
                <a:latin typeface="Nikosh" pitchFamily="2" charset="0"/>
                <a:cs typeface="Nikosh" pitchFamily="2" charset="0"/>
              </a:rPr>
              <a:t>পদ্ধতির উপযোগিতা বিশ্লেষণ পূর্বক একটি প্রতিবেদন তৈরি কর।  </a:t>
            </a:r>
            <a:endParaRPr lang="en-US" sz="3200" dirty="0">
              <a:latin typeface="Nikosh" pitchFamily="2" charset="0"/>
              <a:cs typeface="Nikosh" pitchFamily="2" charset="0"/>
            </a:endParaRPr>
          </a:p>
        </p:txBody>
      </p:sp>
      <p:sp>
        <p:nvSpPr>
          <p:cNvPr id="7" name="Oval 6"/>
          <p:cNvSpPr/>
          <p:nvPr/>
        </p:nvSpPr>
        <p:spPr>
          <a:xfrm>
            <a:off x="2590800" y="381000"/>
            <a:ext cx="3334139"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 pitchFamily="2" charset="0"/>
                <a:cs typeface="Nikosh" pitchFamily="2" charset="0"/>
              </a:rPr>
              <a:t>বাড়ির কাজ</a:t>
            </a:r>
            <a:endParaRPr lang="en-US" sz="4400"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268" y="1120422"/>
            <a:ext cx="3931202" cy="337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par>
                          <p:cTn id="11" fill="hold">
                            <p:stCondLst>
                              <p:cond delay="2000"/>
                            </p:stCondLst>
                            <p:childTnLst>
                              <p:par>
                                <p:cTn id="12" presetID="29"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09900" y="609600"/>
            <a:ext cx="2514600" cy="1143000"/>
            <a:chOff x="2971800" y="457200"/>
            <a:chExt cx="2514600" cy="1143000"/>
          </a:xfrm>
        </p:grpSpPr>
        <p:sp>
          <p:nvSpPr>
            <p:cNvPr id="5" name="Oval 4"/>
            <p:cNvSpPr/>
            <p:nvPr/>
          </p:nvSpPr>
          <p:spPr>
            <a:xfrm>
              <a:off x="2971800" y="457200"/>
              <a:ext cx="25146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733800" y="567035"/>
              <a:ext cx="1252266" cy="923330"/>
            </a:xfrm>
            <a:prstGeom prst="rect">
              <a:avLst/>
            </a:prstGeom>
            <a:noFill/>
          </p:spPr>
          <p:txBody>
            <a:bodyPr wrap="none" lIns="91440" tIns="45720" rIns="91440" bIns="45720">
              <a:spAutoFit/>
            </a:bodyPr>
            <a:lstStyle/>
            <a:p>
              <a:pPr algn="ct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বাণী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grpSp>
      <p:pic>
        <p:nvPicPr>
          <p:cNvPr id="2049" name="Picture 1"/>
          <p:cNvPicPr>
            <a:picLocks noChangeAspect="1" noChangeArrowheads="1"/>
          </p:cNvPicPr>
          <p:nvPr/>
        </p:nvPicPr>
        <p:blipFill>
          <a:blip r:embed="rId2"/>
          <a:srcRect/>
          <a:stretch>
            <a:fillRect/>
          </a:stretch>
        </p:blipFill>
        <p:spPr bwMode="auto">
          <a:xfrm>
            <a:off x="838200" y="2057399"/>
            <a:ext cx="6531484" cy="3448353"/>
          </a:xfrm>
          <a:prstGeom prst="rect">
            <a:avLst/>
          </a:prstGeom>
          <a:noFill/>
          <a:ln w="9525">
            <a:noFill/>
            <a:miter lim="800000"/>
            <a:headEnd/>
            <a:tailEnd/>
          </a:ln>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circle(in)">
                                      <p:cBhvr>
                                        <p:cTn id="12"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mple background design by SalamRohit | Editorial Illustration ..."/>
          <p:cNvPicPr>
            <a:picLocks noChangeAspect="1" noChangeArrowheads="1"/>
          </p:cNvPicPr>
          <p:nvPr/>
        </p:nvPicPr>
        <p:blipFill>
          <a:blip r:embed="rId2"/>
          <a:srcRect/>
          <a:stretch>
            <a:fillRect/>
          </a:stretch>
        </p:blipFill>
        <p:spPr bwMode="auto">
          <a:xfrm>
            <a:off x="0" y="-152400"/>
            <a:ext cx="9143999" cy="6705600"/>
          </a:xfrm>
          <a:prstGeom prst="rect">
            <a:avLst/>
          </a:prstGeom>
          <a:noFill/>
        </p:spPr>
      </p:pic>
      <p:sp>
        <p:nvSpPr>
          <p:cNvPr id="5" name="Rectangle 4"/>
          <p:cNvSpPr/>
          <p:nvPr/>
        </p:nvSpPr>
        <p:spPr>
          <a:xfrm>
            <a:off x="838200" y="2743200"/>
            <a:ext cx="8305800" cy="1569660"/>
          </a:xfrm>
          <a:prstGeom prst="rect">
            <a:avLst/>
          </a:prstGeom>
          <a:noFill/>
        </p:spPr>
        <p:txBody>
          <a:bodyPr wrap="square" lIns="91440" tIns="45720" rIns="91440" bIns="45720">
            <a:spAutoFit/>
          </a:bodyPr>
          <a:lstStyle/>
          <a:p>
            <a:pPr algn="ctr"/>
            <a:r>
              <a:rPr lang="bn-BD" sz="9600" b="1" cap="none" spc="300" dirty="0">
                <a:ln w="11430" cmpd="sng">
                  <a:solidFill>
                    <a:srgbClr val="FF0000"/>
                  </a:solidFill>
                  <a:prstDash val="solid"/>
                  <a:miter lim="800000"/>
                </a:ln>
                <a:effectLst>
                  <a:glow rad="45500">
                    <a:schemeClr val="accent1">
                      <a:satMod val="220000"/>
                      <a:alpha val="35000"/>
                    </a:schemeClr>
                  </a:glow>
                </a:effectLst>
                <a:latin typeface="Nikosh" pitchFamily="2" charset="0"/>
                <a:cs typeface="Nikosh" pitchFamily="2" charset="0"/>
              </a:rPr>
              <a:t>সকলকে </a:t>
            </a:r>
            <a:r>
              <a:rPr lang="bn-BD" sz="9600" b="1" spc="300" dirty="0">
                <a:ln w="11430" cmpd="sng">
                  <a:solidFill>
                    <a:srgbClr val="FF0000"/>
                  </a:solidFill>
                  <a:prstDash val="solid"/>
                  <a:miter lim="800000"/>
                </a:ln>
                <a:effectLst>
                  <a:glow rad="45500">
                    <a:schemeClr val="accent1">
                      <a:satMod val="220000"/>
                      <a:alpha val="35000"/>
                    </a:schemeClr>
                  </a:glow>
                </a:effectLst>
                <a:latin typeface="Nikosh" pitchFamily="2" charset="0"/>
                <a:cs typeface="Nikosh" pitchFamily="2" charset="0"/>
              </a:rPr>
              <a:t>ধন্যবাদ</a:t>
            </a:r>
            <a:endParaRPr lang="en-US" sz="9600" b="1" cap="none" spc="300" dirty="0">
              <a:ln w="11430" cmpd="sng">
                <a:solidFill>
                  <a:srgbClr val="FF0000"/>
                </a:solidFill>
                <a:prstDash val="solid"/>
                <a:miter lim="800000"/>
              </a:ln>
              <a:effectLst>
                <a:glow rad="45500">
                  <a:schemeClr val="accent1">
                    <a:satMod val="220000"/>
                    <a:alpha val="35000"/>
                  </a:schemeClr>
                </a:glow>
              </a:effectLst>
              <a:latin typeface="Nikosh" pitchFamily="2" charset="0"/>
              <a:cs typeface="Nikosh"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ull Of Spring Leaf Background Material Transprent - Green ..."/>
          <p:cNvPicPr>
            <a:picLocks noChangeAspect="1" noChangeArrowheads="1"/>
          </p:cNvPicPr>
          <p:nvPr/>
        </p:nvPicPr>
        <p:blipFill>
          <a:blip r:embed="rId2"/>
          <a:srcRect/>
          <a:stretch>
            <a:fillRect/>
          </a:stretch>
        </p:blipFill>
        <p:spPr bwMode="auto">
          <a:xfrm>
            <a:off x="723899" y="482163"/>
            <a:ext cx="7696201" cy="5080438"/>
          </a:xfrm>
          <a:prstGeom prst="rect">
            <a:avLst/>
          </a:prstGeom>
          <a:noFill/>
        </p:spPr>
      </p:pic>
      <p:sp>
        <p:nvSpPr>
          <p:cNvPr id="3" name="Content Placeholder 2"/>
          <p:cNvSpPr>
            <a:spLocks noGrp="1"/>
          </p:cNvSpPr>
          <p:nvPr>
            <p:ph idx="1"/>
          </p:nvPr>
        </p:nvSpPr>
        <p:spPr>
          <a:xfrm>
            <a:off x="1981200" y="4279655"/>
            <a:ext cx="3352800" cy="1676400"/>
          </a:xfrm>
        </p:spPr>
        <p:txBody>
          <a:bodyPr>
            <a:normAutofit fontScale="77500" lnSpcReduction="20000"/>
          </a:bodyPr>
          <a:lstStyle/>
          <a:p>
            <a:pPr algn="ctr">
              <a:buNone/>
            </a:pPr>
            <a:r>
              <a:rPr lang="en-US" sz="4100" dirty="0" err="1">
                <a:latin typeface="Nikosh" pitchFamily="2" charset="0"/>
                <a:cs typeface="Nikosh" pitchFamily="2" charset="0"/>
              </a:rPr>
              <a:t>বিষয়ঃ</a:t>
            </a:r>
            <a:r>
              <a:rPr lang="en-US" sz="4100" dirty="0">
                <a:latin typeface="Nikosh" pitchFamily="2" charset="0"/>
                <a:cs typeface="Nikosh" pitchFamily="2" charset="0"/>
              </a:rPr>
              <a:t>  </a:t>
            </a:r>
            <a:r>
              <a:rPr lang="bn-BD" sz="4100" dirty="0">
                <a:latin typeface="Nikosh" pitchFamily="2" charset="0"/>
                <a:cs typeface="Nikosh" pitchFamily="2" charset="0"/>
              </a:rPr>
              <a:t>কৃষিশিক্ষা </a:t>
            </a:r>
          </a:p>
          <a:p>
            <a:pPr algn="ctr">
              <a:buNone/>
            </a:pPr>
            <a:r>
              <a:rPr lang="en-US" sz="3000" dirty="0" err="1">
                <a:latin typeface="Nikosh" pitchFamily="2" charset="0"/>
                <a:cs typeface="Nikosh" pitchFamily="2" charset="0"/>
              </a:rPr>
              <a:t>শ্রেণিঃ</a:t>
            </a:r>
            <a:r>
              <a:rPr lang="en-US" sz="3000" dirty="0">
                <a:latin typeface="Nikosh" pitchFamily="2" charset="0"/>
                <a:cs typeface="Nikosh" pitchFamily="2" charset="0"/>
              </a:rPr>
              <a:t>  </a:t>
            </a:r>
            <a:r>
              <a:rPr lang="bn-BD" sz="3000" dirty="0">
                <a:latin typeface="Nikosh" pitchFamily="2" charset="0"/>
                <a:cs typeface="Nikosh" pitchFamily="2" charset="0"/>
              </a:rPr>
              <a:t>একা</a:t>
            </a:r>
            <a:r>
              <a:rPr lang="en-US" sz="3000" dirty="0" err="1">
                <a:latin typeface="Nikosh" pitchFamily="2" charset="0"/>
                <a:cs typeface="Nikosh" pitchFamily="2" charset="0"/>
              </a:rPr>
              <a:t>দশ</a:t>
            </a:r>
            <a:r>
              <a:rPr lang="bn-BD" sz="3000" dirty="0">
                <a:latin typeface="Nikosh" pitchFamily="2" charset="0"/>
                <a:cs typeface="Nikosh" pitchFamily="2" charset="0"/>
              </a:rPr>
              <a:t> </a:t>
            </a:r>
            <a:endParaRPr lang="en-US" sz="3000" dirty="0">
              <a:latin typeface="Nikosh" pitchFamily="2" charset="0"/>
              <a:cs typeface="Nikosh" pitchFamily="2" charset="0"/>
            </a:endParaRPr>
          </a:p>
          <a:p>
            <a:pPr algn="ctr">
              <a:buNone/>
            </a:pPr>
            <a:r>
              <a:rPr lang="en-US" sz="3000" dirty="0" err="1">
                <a:latin typeface="Nikosh" pitchFamily="2" charset="0"/>
                <a:cs typeface="Nikosh" pitchFamily="2" charset="0"/>
              </a:rPr>
              <a:t>অধ্যায়ঃ</a:t>
            </a:r>
            <a:r>
              <a:rPr lang="bn-BD" sz="3000" dirty="0">
                <a:latin typeface="Nikosh" pitchFamily="2" charset="0"/>
                <a:cs typeface="Nikosh" pitchFamily="2" charset="0"/>
              </a:rPr>
              <a:t> দ্বিতীয় </a:t>
            </a:r>
          </a:p>
          <a:p>
            <a:pPr algn="ctr">
              <a:buNone/>
            </a:pPr>
            <a:r>
              <a:rPr lang="bn-BD" sz="3000" dirty="0">
                <a:latin typeface="Nikosh" pitchFamily="2" charset="0"/>
                <a:cs typeface="Nikosh" pitchFamily="2" charset="0"/>
              </a:rPr>
              <a:t>ভুমি সম্পৃক্ত কৃষি প্রযুক্তি (</a:t>
            </a:r>
            <a:r>
              <a:rPr lang="en-US" sz="2100" dirty="0">
                <a:latin typeface="Nikosh" pitchFamily="2" charset="0"/>
                <a:cs typeface="Nikosh" pitchFamily="2" charset="0"/>
              </a:rPr>
              <a:t>L-7</a:t>
            </a:r>
            <a:r>
              <a:rPr lang="en-US" sz="3000" dirty="0">
                <a:latin typeface="Nikosh" pitchFamily="2" charset="0"/>
                <a:cs typeface="Nikosh" pitchFamily="2" charset="0"/>
              </a:rPr>
              <a:t>)</a:t>
            </a:r>
            <a:r>
              <a:rPr lang="bn-BD" sz="3000" dirty="0">
                <a:latin typeface="Nikosh" pitchFamily="2" charset="0"/>
                <a:cs typeface="Nikosh" pitchFamily="2" charset="0"/>
              </a:rPr>
              <a:t>  </a:t>
            </a:r>
            <a:endParaRPr lang="en-US" sz="3000" dirty="0">
              <a:latin typeface="Nikosh" pitchFamily="2" charset="0"/>
              <a:cs typeface="Nikosh" pitchFamily="2" charset="0"/>
            </a:endParaRPr>
          </a:p>
          <a:p>
            <a:pPr>
              <a:buNone/>
            </a:pPr>
            <a:endParaRPr lang="en-US" dirty="0"/>
          </a:p>
        </p:txBody>
      </p:sp>
      <p:sp>
        <p:nvSpPr>
          <p:cNvPr id="4" name="Text Placeholder 3"/>
          <p:cNvSpPr>
            <a:spLocks noGrp="1"/>
          </p:cNvSpPr>
          <p:nvPr>
            <p:ph type="body" sz="half" idx="2"/>
          </p:nvPr>
        </p:nvSpPr>
        <p:spPr>
          <a:xfrm>
            <a:off x="2162174" y="2165017"/>
            <a:ext cx="4819650" cy="2684856"/>
          </a:xfrm>
          <a:noFill/>
        </p:spPr>
        <p:txBody>
          <a:bodyPr>
            <a:normAutofit fontScale="47500" lnSpcReduction="20000"/>
          </a:bodyPr>
          <a:lstStyle/>
          <a:p>
            <a:pPr algn="ctr"/>
            <a:r>
              <a:rPr lang="bn-BD" sz="8000" dirty="0">
                <a:latin typeface="Nikosh" pitchFamily="2" charset="0"/>
                <a:cs typeface="Nikosh" pitchFamily="2" charset="0"/>
              </a:rPr>
              <a:t>মাহমুদা নাছরিন  </a:t>
            </a:r>
            <a:endParaRPr lang="en-US" sz="8000" dirty="0">
              <a:latin typeface="Nikosh" pitchFamily="2" charset="0"/>
              <a:cs typeface="Nikosh" pitchFamily="2" charset="0"/>
            </a:endParaRPr>
          </a:p>
          <a:p>
            <a:pPr algn="ctr"/>
            <a:r>
              <a:rPr lang="en-US" sz="2800" dirty="0">
                <a:latin typeface="Nikosh" pitchFamily="2" charset="0"/>
                <a:cs typeface="Nikosh" pitchFamily="2" charset="0"/>
              </a:rPr>
              <a:t>   </a:t>
            </a:r>
            <a:r>
              <a:rPr lang="en-US" sz="4500" dirty="0" err="1">
                <a:latin typeface="Nikosh" pitchFamily="2" charset="0"/>
                <a:cs typeface="Nikosh" pitchFamily="2" charset="0"/>
              </a:rPr>
              <a:t>প্রভাষক</a:t>
            </a:r>
            <a:r>
              <a:rPr lang="en-US" sz="4500" dirty="0">
                <a:latin typeface="Nikosh" pitchFamily="2" charset="0"/>
                <a:cs typeface="Nikosh" pitchFamily="2" charset="0"/>
              </a:rPr>
              <a:t> (</a:t>
            </a:r>
            <a:r>
              <a:rPr lang="bn-BD" sz="4500" dirty="0">
                <a:latin typeface="Nikosh" pitchFamily="2" charset="0"/>
                <a:cs typeface="Nikosh" pitchFamily="2" charset="0"/>
              </a:rPr>
              <a:t>কৃষিশিক্ষা</a:t>
            </a:r>
            <a:r>
              <a:rPr lang="en-US" sz="4500" dirty="0">
                <a:latin typeface="Nikosh" pitchFamily="2" charset="0"/>
                <a:cs typeface="Nikosh" pitchFamily="2" charset="0"/>
              </a:rPr>
              <a:t>)</a:t>
            </a:r>
          </a:p>
          <a:p>
            <a:pPr algn="ctr"/>
            <a:r>
              <a:rPr lang="bn-BD" sz="4500" dirty="0">
                <a:latin typeface="Nikosh" pitchFamily="2" charset="0"/>
                <a:cs typeface="Nikosh" pitchFamily="2" charset="0"/>
              </a:rPr>
              <a:t>ইনডেক্স নং ৩০৮৪৬১৪  </a:t>
            </a:r>
            <a:endParaRPr lang="en-US" sz="4500" dirty="0">
              <a:latin typeface="Nikosh" pitchFamily="2" charset="0"/>
              <a:cs typeface="Nikosh" pitchFamily="2" charset="0"/>
            </a:endParaRPr>
          </a:p>
          <a:p>
            <a:pPr algn="ctr"/>
            <a:r>
              <a:rPr lang="en-US" sz="4500" dirty="0">
                <a:latin typeface="Nikosh" pitchFamily="2" charset="0"/>
                <a:cs typeface="Nikosh" pitchFamily="2" charset="0"/>
              </a:rPr>
              <a:t>   </a:t>
            </a:r>
            <a:r>
              <a:rPr lang="bn-BD" sz="4500" dirty="0">
                <a:latin typeface="Nikosh" pitchFamily="2" charset="0"/>
                <a:cs typeface="Nikosh" pitchFamily="2" charset="0"/>
              </a:rPr>
              <a:t>হাফেজ জিয়াউর রহমান</a:t>
            </a:r>
            <a:r>
              <a:rPr lang="en-US" sz="4500" dirty="0">
                <a:latin typeface="Nikosh" pitchFamily="2" charset="0"/>
                <a:cs typeface="Nikosh" pitchFamily="2" charset="0"/>
              </a:rPr>
              <a:t> </a:t>
            </a:r>
            <a:r>
              <a:rPr lang="en-US" sz="4500" dirty="0" err="1">
                <a:latin typeface="Nikosh" pitchFamily="2" charset="0"/>
                <a:cs typeface="Nikosh" pitchFamily="2" charset="0"/>
              </a:rPr>
              <a:t>ডিগ্রি</a:t>
            </a:r>
            <a:r>
              <a:rPr lang="en-US" sz="4500" dirty="0">
                <a:latin typeface="Nikosh" pitchFamily="2" charset="0"/>
                <a:cs typeface="Nikosh" pitchFamily="2" charset="0"/>
              </a:rPr>
              <a:t> </a:t>
            </a:r>
            <a:r>
              <a:rPr lang="en-US" sz="4500" dirty="0" err="1">
                <a:latin typeface="Nikosh" pitchFamily="2" charset="0"/>
                <a:cs typeface="Nikosh" pitchFamily="2" charset="0"/>
              </a:rPr>
              <a:t>কলেজ</a:t>
            </a:r>
            <a:r>
              <a:rPr lang="bn-BD" sz="4500" dirty="0">
                <a:latin typeface="Nikosh" pitchFamily="2" charset="0"/>
                <a:cs typeface="Nikosh" pitchFamily="2" charset="0"/>
              </a:rPr>
              <a:t> </a:t>
            </a:r>
            <a:endParaRPr lang="en-US" sz="4500" dirty="0">
              <a:latin typeface="Nikosh" pitchFamily="2" charset="0"/>
              <a:cs typeface="Nikosh" pitchFamily="2" charset="0"/>
            </a:endParaRPr>
          </a:p>
          <a:p>
            <a:pPr algn="ctr"/>
            <a:r>
              <a:rPr lang="en-US" sz="4500" dirty="0">
                <a:latin typeface="Nikosh" pitchFamily="2" charset="0"/>
                <a:cs typeface="Nikosh" pitchFamily="2" charset="0"/>
              </a:rPr>
              <a:t>   </a:t>
            </a:r>
            <a:r>
              <a:rPr lang="bn-BD" sz="4500" dirty="0">
                <a:latin typeface="Nikosh" pitchFamily="2" charset="0"/>
                <a:cs typeface="Nikosh" pitchFamily="2" charset="0"/>
              </a:rPr>
              <a:t>শ্যামগঞ্জ, পূর্বধলা, নেত্রকোনা</a:t>
            </a:r>
          </a:p>
          <a:p>
            <a:pPr algn="ctr"/>
            <a:r>
              <a:rPr lang="en-US" sz="4000" dirty="0">
                <a:latin typeface="Nikosh" pitchFamily="2" charset="0"/>
                <a:cs typeface="Nikosh" pitchFamily="2" charset="0"/>
              </a:rPr>
              <a:t>E-mail: </a:t>
            </a:r>
            <a:r>
              <a:rPr lang="bn-BD" sz="4000" dirty="0">
                <a:latin typeface="Nikosh" pitchFamily="2" charset="0"/>
                <a:cs typeface="Nikosh" pitchFamily="2" charset="0"/>
              </a:rPr>
              <a:t>m</a:t>
            </a:r>
            <a:r>
              <a:rPr lang="en-US" sz="4000" dirty="0">
                <a:latin typeface="Nikosh" pitchFamily="2" charset="0"/>
                <a:cs typeface="Nikosh" pitchFamily="2" charset="0"/>
              </a:rPr>
              <a:t>ahmudanasrin75@gmail.com</a:t>
            </a:r>
            <a:endParaRPr lang="bn-BD" sz="4000" dirty="0">
              <a:latin typeface="Nikosh" pitchFamily="2" charset="0"/>
              <a:cs typeface="Nikosh" pitchFamily="2" charset="0"/>
            </a:endParaRPr>
          </a:p>
          <a:p>
            <a:pPr algn="ctr"/>
            <a:endParaRPr lang="bn-BD" sz="2400" dirty="0">
              <a:ln>
                <a:solidFill>
                  <a:schemeClr val="bg2"/>
                </a:solidFill>
              </a:ln>
              <a:latin typeface="Nikosh" pitchFamily="2" charset="0"/>
              <a:cs typeface="Nikosh" pitchFamily="2" charset="0"/>
            </a:endParaRPr>
          </a:p>
          <a:p>
            <a:pPr algn="ctr"/>
            <a:endParaRPr lang="en-US" sz="2400" dirty="0">
              <a:latin typeface="Nikosh" pitchFamily="2" charset="0"/>
              <a:cs typeface="Nikosh" pitchFamily="2" charset="0"/>
            </a:endParaRPr>
          </a:p>
          <a:p>
            <a:endParaRPr lang="en-US" dirty="0"/>
          </a:p>
        </p:txBody>
      </p:sp>
      <p:pic>
        <p:nvPicPr>
          <p:cNvPr id="9" name="Picture 8" descr="00.jpg"/>
          <p:cNvPicPr>
            <a:picLocks noChangeAspect="1"/>
          </p:cNvPicPr>
          <p:nvPr/>
        </p:nvPicPr>
        <p:blipFill>
          <a:blip r:embed="rId3"/>
          <a:stretch>
            <a:fillRect/>
          </a:stretch>
        </p:blipFill>
        <p:spPr>
          <a:xfrm>
            <a:off x="5991224" y="1563776"/>
            <a:ext cx="1981200" cy="23588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National University :: College Details"/>
          <p:cNvPicPr>
            <a:picLocks noChangeAspect="1" noChangeArrowheads="1"/>
          </p:cNvPicPr>
          <p:nvPr/>
        </p:nvPicPr>
        <p:blipFill>
          <a:blip r:embed="rId4"/>
          <a:srcRect/>
          <a:stretch>
            <a:fillRect/>
          </a:stretch>
        </p:blipFill>
        <p:spPr bwMode="auto">
          <a:xfrm>
            <a:off x="723899" y="299421"/>
            <a:ext cx="1428750" cy="1790701"/>
          </a:xfrm>
          <a:prstGeom prst="rect">
            <a:avLst/>
          </a:prstGeom>
          <a:noFill/>
        </p:spPr>
      </p:pic>
      <p:sp>
        <p:nvSpPr>
          <p:cNvPr id="10" name="Rectangle 9"/>
          <p:cNvSpPr/>
          <p:nvPr/>
        </p:nvSpPr>
        <p:spPr>
          <a:xfrm>
            <a:off x="3352800" y="228600"/>
            <a:ext cx="170110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rPr>
              <a:t>পরিচিতি</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endParaRPr>
          </a:p>
        </p:txBody>
      </p:sp>
      <p:sp>
        <p:nvSpPr>
          <p:cNvPr id="8" name="Rectangle 7">
            <a:extLst>
              <a:ext uri="{FF2B5EF4-FFF2-40B4-BE49-F238E27FC236}">
                <a16:creationId xmlns:a16="http://schemas.microsoft.com/office/drawing/2014/main" id="{43DBD3F9-20A3-42EB-8B5B-C22F29159C82}"/>
              </a:ext>
            </a:extLst>
          </p:cNvPr>
          <p:cNvSpPr/>
          <p:nvPr/>
        </p:nvSpPr>
        <p:spPr>
          <a:xfrm>
            <a:off x="3352799" y="225778"/>
            <a:ext cx="170110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rPr>
              <a:t>পরিচিতি</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iterate type="lt">
                                    <p:tmPct val="10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iterate type="lt">
                                    <p:tmPct val="10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3500"/>
                            </p:stCondLst>
                            <p:childTnLst>
                              <p:par>
                                <p:cTn id="14" presetID="55"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0.7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Effect transition="in" filter="fade">
                                      <p:cBhvr>
                                        <p:cTn id="18" dur="1000"/>
                                        <p:tgtEl>
                                          <p:spTgt spid="9"/>
                                        </p:tgtEl>
                                      </p:cBhvr>
                                    </p:animEffect>
                                  </p:childTnLst>
                                </p:cTn>
                              </p:par>
                            </p:childTnLst>
                          </p:cTn>
                        </p:par>
                        <p:par>
                          <p:cTn id="19" fill="hold">
                            <p:stCondLst>
                              <p:cond delay="4500"/>
                            </p:stCondLst>
                            <p:childTnLst>
                              <p:par>
                                <p:cTn id="20" presetID="17" presetClass="entr" presetSubtype="10"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24" fill="hold">
                            <p:stCondLst>
                              <p:cond delay="5000"/>
                            </p:stCondLst>
                            <p:childTnLst>
                              <p:par>
                                <p:cTn id="25" presetID="17" presetClass="entr" presetSubtype="10"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29" fill="hold">
                            <p:stCondLst>
                              <p:cond delay="5500"/>
                            </p:stCondLst>
                            <p:childTnLst>
                              <p:par>
                                <p:cTn id="30" presetID="17" presetClass="entr" presetSubtype="10" fill="hold" grpId="0"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p:cTn id="3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34" fill="hold">
                            <p:stCondLst>
                              <p:cond delay="6000"/>
                            </p:stCondLst>
                            <p:childTnLst>
                              <p:par>
                                <p:cTn id="35" presetID="17" presetClass="entr" presetSubtype="10" fill="hold" grpId="0"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par>
                          <p:cTn id="39" fill="hold">
                            <p:stCondLst>
                              <p:cond delay="6500"/>
                            </p:stCondLst>
                            <p:childTnLst>
                              <p:par>
                                <p:cTn id="40" presetID="17" presetClass="entr" presetSubtype="10" fill="hold" grpId="0" nodeType="after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par>
                          <p:cTn id="44" fill="hold">
                            <p:stCondLst>
                              <p:cond delay="7000"/>
                            </p:stCondLst>
                            <p:childTnLst>
                              <p:par>
                                <p:cTn id="45" presetID="17" presetClass="entr" presetSubtype="10" fill="hold" grpId="0" nodeType="after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par>
                          <p:cTn id="49" fill="hold">
                            <p:stCondLst>
                              <p:cond delay="7500"/>
                            </p:stCondLst>
                            <p:childTnLst>
                              <p:par>
                                <p:cTn id="50" presetID="42" presetClass="exit" presetSubtype="0" fill="hold" grpId="1" nodeType="afterEffect">
                                  <p:stCondLst>
                                    <p:cond delay="0"/>
                                  </p:stCondLst>
                                  <p:childTnLst>
                                    <p:animEffect transition="out" filter="fade">
                                      <p:cBhvr>
                                        <p:cTn id="51" dur="1000"/>
                                        <p:tgtEl>
                                          <p:spTgt spid="4">
                                            <p:txEl>
                                              <p:pRg st="0" end="0"/>
                                            </p:txEl>
                                          </p:spTgt>
                                        </p:tgtEl>
                                      </p:cBhvr>
                                    </p:animEffect>
                                    <p:anim calcmode="lin" valueType="num">
                                      <p:cBhvr>
                                        <p:cTn id="52"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53" dur="1000"/>
                                        <p:tgtEl>
                                          <p:spTgt spid="4">
                                            <p:txEl>
                                              <p:pRg st="0" end="0"/>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4">
                                            <p:txEl>
                                              <p:pRg st="0" end="0"/>
                                            </p:txEl>
                                          </p:spTgt>
                                        </p:tgtEl>
                                        <p:attrNameLst>
                                          <p:attrName>style.visibility</p:attrName>
                                        </p:attrNameLst>
                                      </p:cBhvr>
                                      <p:to>
                                        <p:strVal val="hidden"/>
                                      </p:to>
                                    </p:set>
                                  </p:childTnLst>
                                </p:cTn>
                              </p:par>
                            </p:childTnLst>
                          </p:cTn>
                        </p:par>
                        <p:par>
                          <p:cTn id="55" fill="hold">
                            <p:stCondLst>
                              <p:cond delay="8500"/>
                            </p:stCondLst>
                            <p:childTnLst>
                              <p:par>
                                <p:cTn id="56" presetID="42" presetClass="exit" presetSubtype="0" fill="hold" grpId="1" nodeType="afterEffect">
                                  <p:stCondLst>
                                    <p:cond delay="0"/>
                                  </p:stCondLst>
                                  <p:childTnLst>
                                    <p:animEffect transition="out" filter="fade">
                                      <p:cBhvr>
                                        <p:cTn id="57" dur="1000"/>
                                        <p:tgtEl>
                                          <p:spTgt spid="4">
                                            <p:txEl>
                                              <p:pRg st="1" end="1"/>
                                            </p:txEl>
                                          </p:spTgt>
                                        </p:tgtEl>
                                      </p:cBhvr>
                                    </p:animEffect>
                                    <p:anim calcmode="lin" valueType="num">
                                      <p:cBhvr>
                                        <p:cTn id="58" dur="1000"/>
                                        <p:tgtEl>
                                          <p:spTgt spid="4">
                                            <p:txEl>
                                              <p:pRg st="1" end="1"/>
                                            </p:txEl>
                                          </p:spTgt>
                                        </p:tgtEl>
                                        <p:attrNameLst>
                                          <p:attrName>ppt_x</p:attrName>
                                        </p:attrNameLst>
                                      </p:cBhvr>
                                      <p:tavLst>
                                        <p:tav tm="0">
                                          <p:val>
                                            <p:strVal val="ppt_x"/>
                                          </p:val>
                                        </p:tav>
                                        <p:tav tm="100000">
                                          <p:val>
                                            <p:strVal val="ppt_x"/>
                                          </p:val>
                                        </p:tav>
                                      </p:tavLst>
                                    </p:anim>
                                    <p:anim calcmode="lin" valueType="num">
                                      <p:cBhvr>
                                        <p:cTn id="59" dur="1000"/>
                                        <p:tgtEl>
                                          <p:spTgt spid="4">
                                            <p:txEl>
                                              <p:pRg st="1" end="1"/>
                                            </p:txEl>
                                          </p:spTgt>
                                        </p:tgtEl>
                                        <p:attrNameLst>
                                          <p:attrName>ppt_y</p:attrName>
                                        </p:attrNameLst>
                                      </p:cBhvr>
                                      <p:tavLst>
                                        <p:tav tm="0">
                                          <p:val>
                                            <p:strVal val="ppt_y"/>
                                          </p:val>
                                        </p:tav>
                                        <p:tav tm="100000">
                                          <p:val>
                                            <p:strVal val="ppt_y+.1"/>
                                          </p:val>
                                        </p:tav>
                                      </p:tavLst>
                                    </p:anim>
                                    <p:set>
                                      <p:cBhvr>
                                        <p:cTn id="60" dur="1" fill="hold">
                                          <p:stCondLst>
                                            <p:cond delay="999"/>
                                          </p:stCondLst>
                                        </p:cTn>
                                        <p:tgtEl>
                                          <p:spTgt spid="4">
                                            <p:txEl>
                                              <p:pRg st="1" end="1"/>
                                            </p:txEl>
                                          </p:spTgt>
                                        </p:tgtEl>
                                        <p:attrNameLst>
                                          <p:attrName>style.visibility</p:attrName>
                                        </p:attrNameLst>
                                      </p:cBhvr>
                                      <p:to>
                                        <p:strVal val="hidden"/>
                                      </p:to>
                                    </p:set>
                                  </p:childTnLst>
                                </p:cTn>
                              </p:par>
                            </p:childTnLst>
                          </p:cTn>
                        </p:par>
                        <p:par>
                          <p:cTn id="61" fill="hold">
                            <p:stCondLst>
                              <p:cond delay="9500"/>
                            </p:stCondLst>
                            <p:childTnLst>
                              <p:par>
                                <p:cTn id="62" presetID="42" presetClass="exit" presetSubtype="0" fill="hold" grpId="1" nodeType="afterEffect">
                                  <p:stCondLst>
                                    <p:cond delay="0"/>
                                  </p:stCondLst>
                                  <p:childTnLst>
                                    <p:animEffect transition="out" filter="fade">
                                      <p:cBhvr>
                                        <p:cTn id="63" dur="1000"/>
                                        <p:tgtEl>
                                          <p:spTgt spid="4">
                                            <p:txEl>
                                              <p:pRg st="2" end="2"/>
                                            </p:txEl>
                                          </p:spTgt>
                                        </p:tgtEl>
                                      </p:cBhvr>
                                    </p:animEffect>
                                    <p:anim calcmode="lin" valueType="num">
                                      <p:cBhvr>
                                        <p:cTn id="64" dur="1000"/>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p:tgtEl>
                                          <p:spTgt spid="4">
                                            <p:txEl>
                                              <p:pRg st="2" end="2"/>
                                            </p:txEl>
                                          </p:spTgt>
                                        </p:tgtEl>
                                        <p:attrNameLst>
                                          <p:attrName>ppt_y</p:attrName>
                                        </p:attrNameLst>
                                      </p:cBhvr>
                                      <p:tavLst>
                                        <p:tav tm="0">
                                          <p:val>
                                            <p:strVal val="ppt_y"/>
                                          </p:val>
                                        </p:tav>
                                        <p:tav tm="100000">
                                          <p:val>
                                            <p:strVal val="ppt_y+.1"/>
                                          </p:val>
                                        </p:tav>
                                      </p:tavLst>
                                    </p:anim>
                                    <p:set>
                                      <p:cBhvr>
                                        <p:cTn id="66" dur="1" fill="hold">
                                          <p:stCondLst>
                                            <p:cond delay="999"/>
                                          </p:stCondLst>
                                        </p:cTn>
                                        <p:tgtEl>
                                          <p:spTgt spid="4">
                                            <p:txEl>
                                              <p:pRg st="2" end="2"/>
                                            </p:txEl>
                                          </p:spTgt>
                                        </p:tgtEl>
                                        <p:attrNameLst>
                                          <p:attrName>style.visibility</p:attrName>
                                        </p:attrNameLst>
                                      </p:cBhvr>
                                      <p:to>
                                        <p:strVal val="hidden"/>
                                      </p:to>
                                    </p:set>
                                  </p:childTnLst>
                                </p:cTn>
                              </p:par>
                            </p:childTnLst>
                          </p:cTn>
                        </p:par>
                        <p:par>
                          <p:cTn id="67" fill="hold">
                            <p:stCondLst>
                              <p:cond delay="10500"/>
                            </p:stCondLst>
                            <p:childTnLst>
                              <p:par>
                                <p:cTn id="68" presetID="42" presetClass="exit" presetSubtype="0" fill="hold" grpId="1" nodeType="afterEffect">
                                  <p:stCondLst>
                                    <p:cond delay="0"/>
                                  </p:stCondLst>
                                  <p:childTnLst>
                                    <p:animEffect transition="out" filter="fade">
                                      <p:cBhvr>
                                        <p:cTn id="69" dur="1000"/>
                                        <p:tgtEl>
                                          <p:spTgt spid="4">
                                            <p:txEl>
                                              <p:pRg st="3" end="3"/>
                                            </p:txEl>
                                          </p:spTgt>
                                        </p:tgtEl>
                                      </p:cBhvr>
                                    </p:animEffect>
                                    <p:anim calcmode="lin" valueType="num">
                                      <p:cBhvr>
                                        <p:cTn id="70" dur="1000"/>
                                        <p:tgtEl>
                                          <p:spTgt spid="4">
                                            <p:txEl>
                                              <p:pRg st="3" end="3"/>
                                            </p:txEl>
                                          </p:spTgt>
                                        </p:tgtEl>
                                        <p:attrNameLst>
                                          <p:attrName>ppt_x</p:attrName>
                                        </p:attrNameLst>
                                      </p:cBhvr>
                                      <p:tavLst>
                                        <p:tav tm="0">
                                          <p:val>
                                            <p:strVal val="ppt_x"/>
                                          </p:val>
                                        </p:tav>
                                        <p:tav tm="100000">
                                          <p:val>
                                            <p:strVal val="ppt_x"/>
                                          </p:val>
                                        </p:tav>
                                      </p:tavLst>
                                    </p:anim>
                                    <p:anim calcmode="lin" valueType="num">
                                      <p:cBhvr>
                                        <p:cTn id="71" dur="1000"/>
                                        <p:tgtEl>
                                          <p:spTgt spid="4">
                                            <p:txEl>
                                              <p:pRg st="3" end="3"/>
                                            </p:txEl>
                                          </p:spTgt>
                                        </p:tgtEl>
                                        <p:attrNameLst>
                                          <p:attrName>ppt_y</p:attrName>
                                        </p:attrNameLst>
                                      </p:cBhvr>
                                      <p:tavLst>
                                        <p:tav tm="0">
                                          <p:val>
                                            <p:strVal val="ppt_y"/>
                                          </p:val>
                                        </p:tav>
                                        <p:tav tm="100000">
                                          <p:val>
                                            <p:strVal val="ppt_y+.1"/>
                                          </p:val>
                                        </p:tav>
                                      </p:tavLst>
                                    </p:anim>
                                    <p:set>
                                      <p:cBhvr>
                                        <p:cTn id="72" dur="1" fill="hold">
                                          <p:stCondLst>
                                            <p:cond delay="999"/>
                                          </p:stCondLst>
                                        </p:cTn>
                                        <p:tgtEl>
                                          <p:spTgt spid="4">
                                            <p:txEl>
                                              <p:pRg st="3" end="3"/>
                                            </p:txEl>
                                          </p:spTgt>
                                        </p:tgtEl>
                                        <p:attrNameLst>
                                          <p:attrName>style.visibility</p:attrName>
                                        </p:attrNameLst>
                                      </p:cBhvr>
                                      <p:to>
                                        <p:strVal val="hidden"/>
                                      </p:to>
                                    </p:set>
                                  </p:childTnLst>
                                </p:cTn>
                              </p:par>
                            </p:childTnLst>
                          </p:cTn>
                        </p:par>
                        <p:par>
                          <p:cTn id="73" fill="hold">
                            <p:stCondLst>
                              <p:cond delay="11500"/>
                            </p:stCondLst>
                            <p:childTnLst>
                              <p:par>
                                <p:cTn id="74" presetID="42" presetClass="exit" presetSubtype="0" fill="hold" grpId="1" nodeType="afterEffect">
                                  <p:stCondLst>
                                    <p:cond delay="0"/>
                                  </p:stCondLst>
                                  <p:childTnLst>
                                    <p:animEffect transition="out" filter="fade">
                                      <p:cBhvr>
                                        <p:cTn id="75" dur="1000"/>
                                        <p:tgtEl>
                                          <p:spTgt spid="4">
                                            <p:txEl>
                                              <p:pRg st="4" end="4"/>
                                            </p:txEl>
                                          </p:spTgt>
                                        </p:tgtEl>
                                      </p:cBhvr>
                                    </p:animEffect>
                                    <p:anim calcmode="lin" valueType="num">
                                      <p:cBhvr>
                                        <p:cTn id="76" dur="1000"/>
                                        <p:tgtEl>
                                          <p:spTgt spid="4">
                                            <p:txEl>
                                              <p:pRg st="4" end="4"/>
                                            </p:txEl>
                                          </p:spTgt>
                                        </p:tgtEl>
                                        <p:attrNameLst>
                                          <p:attrName>ppt_x</p:attrName>
                                        </p:attrNameLst>
                                      </p:cBhvr>
                                      <p:tavLst>
                                        <p:tav tm="0">
                                          <p:val>
                                            <p:strVal val="ppt_x"/>
                                          </p:val>
                                        </p:tav>
                                        <p:tav tm="100000">
                                          <p:val>
                                            <p:strVal val="ppt_x"/>
                                          </p:val>
                                        </p:tav>
                                      </p:tavLst>
                                    </p:anim>
                                    <p:anim calcmode="lin" valueType="num">
                                      <p:cBhvr>
                                        <p:cTn id="77" dur="1000"/>
                                        <p:tgtEl>
                                          <p:spTgt spid="4">
                                            <p:txEl>
                                              <p:pRg st="4" end="4"/>
                                            </p:txEl>
                                          </p:spTgt>
                                        </p:tgtEl>
                                        <p:attrNameLst>
                                          <p:attrName>ppt_y</p:attrName>
                                        </p:attrNameLst>
                                      </p:cBhvr>
                                      <p:tavLst>
                                        <p:tav tm="0">
                                          <p:val>
                                            <p:strVal val="ppt_y"/>
                                          </p:val>
                                        </p:tav>
                                        <p:tav tm="100000">
                                          <p:val>
                                            <p:strVal val="ppt_y+.1"/>
                                          </p:val>
                                        </p:tav>
                                      </p:tavLst>
                                    </p:anim>
                                    <p:set>
                                      <p:cBhvr>
                                        <p:cTn id="78" dur="1" fill="hold">
                                          <p:stCondLst>
                                            <p:cond delay="999"/>
                                          </p:stCondLst>
                                        </p:cTn>
                                        <p:tgtEl>
                                          <p:spTgt spid="4">
                                            <p:txEl>
                                              <p:pRg st="4" end="4"/>
                                            </p:txEl>
                                          </p:spTgt>
                                        </p:tgtEl>
                                        <p:attrNameLst>
                                          <p:attrName>style.visibility</p:attrName>
                                        </p:attrNameLst>
                                      </p:cBhvr>
                                      <p:to>
                                        <p:strVal val="hidden"/>
                                      </p:to>
                                    </p:set>
                                  </p:childTnLst>
                                </p:cTn>
                              </p:par>
                            </p:childTnLst>
                          </p:cTn>
                        </p:par>
                        <p:par>
                          <p:cTn id="79" fill="hold">
                            <p:stCondLst>
                              <p:cond delay="12500"/>
                            </p:stCondLst>
                            <p:childTnLst>
                              <p:par>
                                <p:cTn id="80" presetID="42" presetClass="exit" presetSubtype="0" fill="hold" grpId="1" nodeType="afterEffect">
                                  <p:stCondLst>
                                    <p:cond delay="0"/>
                                  </p:stCondLst>
                                  <p:childTnLst>
                                    <p:animEffect transition="out" filter="fade">
                                      <p:cBhvr>
                                        <p:cTn id="81" dur="1000"/>
                                        <p:tgtEl>
                                          <p:spTgt spid="4">
                                            <p:txEl>
                                              <p:pRg st="5" end="5"/>
                                            </p:txEl>
                                          </p:spTgt>
                                        </p:tgtEl>
                                      </p:cBhvr>
                                    </p:animEffect>
                                    <p:anim calcmode="lin" valueType="num">
                                      <p:cBhvr>
                                        <p:cTn id="82" dur="1000"/>
                                        <p:tgtEl>
                                          <p:spTgt spid="4">
                                            <p:txEl>
                                              <p:pRg st="5" end="5"/>
                                            </p:txEl>
                                          </p:spTgt>
                                        </p:tgtEl>
                                        <p:attrNameLst>
                                          <p:attrName>ppt_x</p:attrName>
                                        </p:attrNameLst>
                                      </p:cBhvr>
                                      <p:tavLst>
                                        <p:tav tm="0">
                                          <p:val>
                                            <p:strVal val="ppt_x"/>
                                          </p:val>
                                        </p:tav>
                                        <p:tav tm="100000">
                                          <p:val>
                                            <p:strVal val="ppt_x"/>
                                          </p:val>
                                        </p:tav>
                                      </p:tavLst>
                                    </p:anim>
                                    <p:anim calcmode="lin" valueType="num">
                                      <p:cBhvr>
                                        <p:cTn id="83" dur="1000"/>
                                        <p:tgtEl>
                                          <p:spTgt spid="4">
                                            <p:txEl>
                                              <p:pRg st="5" end="5"/>
                                            </p:txEl>
                                          </p:spTgt>
                                        </p:tgtEl>
                                        <p:attrNameLst>
                                          <p:attrName>ppt_y</p:attrName>
                                        </p:attrNameLst>
                                      </p:cBhvr>
                                      <p:tavLst>
                                        <p:tav tm="0">
                                          <p:val>
                                            <p:strVal val="ppt_y"/>
                                          </p:val>
                                        </p:tav>
                                        <p:tav tm="100000">
                                          <p:val>
                                            <p:strVal val="ppt_y+.1"/>
                                          </p:val>
                                        </p:tav>
                                      </p:tavLst>
                                    </p:anim>
                                    <p:set>
                                      <p:cBhvr>
                                        <p:cTn id="84" dur="1" fill="hold">
                                          <p:stCondLst>
                                            <p:cond delay="999"/>
                                          </p:stCondLst>
                                        </p:cTn>
                                        <p:tgtEl>
                                          <p:spTgt spid="4">
                                            <p:txEl>
                                              <p:pRg st="5" end="5"/>
                                            </p:txEl>
                                          </p:spTgt>
                                        </p:tgtEl>
                                        <p:attrNameLst>
                                          <p:attrName>style.visibility</p:attrName>
                                        </p:attrNameLst>
                                      </p:cBhvr>
                                      <p:to>
                                        <p:strVal val="hidden"/>
                                      </p:to>
                                    </p:set>
                                  </p:childTnLst>
                                </p:cTn>
                              </p:par>
                              <p:par>
                                <p:cTn id="85" presetID="16" presetClass="entr" presetSubtype="26" fill="hold" grpId="0" nodeType="withEffect">
                                  <p:stCondLst>
                                    <p:cond delay="0"/>
                                  </p:stCondLst>
                                  <p:childTnLst>
                                    <p:set>
                                      <p:cBhvr>
                                        <p:cTn id="86" dur="1" fill="hold">
                                          <p:stCondLst>
                                            <p:cond delay="0"/>
                                          </p:stCondLst>
                                        </p:cTn>
                                        <p:tgtEl>
                                          <p:spTgt spid="3">
                                            <p:txEl>
                                              <p:pRg st="0" end="0"/>
                                            </p:txEl>
                                          </p:spTgt>
                                        </p:tgtEl>
                                        <p:attrNameLst>
                                          <p:attrName>style.visibility</p:attrName>
                                        </p:attrNameLst>
                                      </p:cBhvr>
                                      <p:to>
                                        <p:strVal val="visible"/>
                                      </p:to>
                                    </p:set>
                                    <p:animEffect transition="in" filter="barn(inHorizontal)">
                                      <p:cBhvr>
                                        <p:cTn id="87" dur="500"/>
                                        <p:tgtEl>
                                          <p:spTgt spid="3">
                                            <p:txEl>
                                              <p:pRg st="0" end="0"/>
                                            </p:txEl>
                                          </p:spTgt>
                                        </p:tgtEl>
                                      </p:cBhvr>
                                    </p:animEffect>
                                  </p:childTnLst>
                                </p:cTn>
                              </p:par>
                              <p:par>
                                <p:cTn id="88" presetID="16" presetClass="entr" presetSubtype="26" fill="hold" grpId="0" nodeType="withEffect">
                                  <p:stCondLst>
                                    <p:cond delay="0"/>
                                  </p:stCondLst>
                                  <p:childTnLst>
                                    <p:set>
                                      <p:cBhvr>
                                        <p:cTn id="89" dur="1" fill="hold">
                                          <p:stCondLst>
                                            <p:cond delay="0"/>
                                          </p:stCondLst>
                                        </p:cTn>
                                        <p:tgtEl>
                                          <p:spTgt spid="3">
                                            <p:txEl>
                                              <p:pRg st="1" end="1"/>
                                            </p:txEl>
                                          </p:spTgt>
                                        </p:tgtEl>
                                        <p:attrNameLst>
                                          <p:attrName>style.visibility</p:attrName>
                                        </p:attrNameLst>
                                      </p:cBhvr>
                                      <p:to>
                                        <p:strVal val="visible"/>
                                      </p:to>
                                    </p:set>
                                    <p:animEffect transition="in" filter="barn(inHorizontal)">
                                      <p:cBhvr>
                                        <p:cTn id="90" dur="500"/>
                                        <p:tgtEl>
                                          <p:spTgt spid="3">
                                            <p:txEl>
                                              <p:pRg st="1" end="1"/>
                                            </p:txEl>
                                          </p:spTgt>
                                        </p:tgtEl>
                                      </p:cBhvr>
                                    </p:animEffect>
                                  </p:childTnLst>
                                </p:cTn>
                              </p:par>
                              <p:par>
                                <p:cTn id="91" presetID="16" presetClass="entr" presetSubtype="26" fill="hold" grpId="0" nodeType="withEffect">
                                  <p:stCondLst>
                                    <p:cond delay="0"/>
                                  </p:stCondLst>
                                  <p:childTnLst>
                                    <p:set>
                                      <p:cBhvr>
                                        <p:cTn id="92" dur="1" fill="hold">
                                          <p:stCondLst>
                                            <p:cond delay="0"/>
                                          </p:stCondLst>
                                        </p:cTn>
                                        <p:tgtEl>
                                          <p:spTgt spid="3">
                                            <p:txEl>
                                              <p:pRg st="2" end="2"/>
                                            </p:txEl>
                                          </p:spTgt>
                                        </p:tgtEl>
                                        <p:attrNameLst>
                                          <p:attrName>style.visibility</p:attrName>
                                        </p:attrNameLst>
                                      </p:cBhvr>
                                      <p:to>
                                        <p:strVal val="visible"/>
                                      </p:to>
                                    </p:set>
                                    <p:animEffect transition="in" filter="barn(inHorizontal)">
                                      <p:cBhvr>
                                        <p:cTn id="93" dur="500"/>
                                        <p:tgtEl>
                                          <p:spTgt spid="3">
                                            <p:txEl>
                                              <p:pRg st="2" end="2"/>
                                            </p:txEl>
                                          </p:spTgt>
                                        </p:tgtEl>
                                      </p:cBhvr>
                                    </p:animEffect>
                                  </p:childTnLst>
                                </p:cTn>
                              </p:par>
                              <p:par>
                                <p:cTn id="94" presetID="16" presetClass="entr" presetSubtype="26" fill="hold" grpId="0" nodeType="withEffect">
                                  <p:stCondLst>
                                    <p:cond delay="0"/>
                                  </p:stCondLst>
                                  <p:childTnLst>
                                    <p:set>
                                      <p:cBhvr>
                                        <p:cTn id="95" dur="1" fill="hold">
                                          <p:stCondLst>
                                            <p:cond delay="0"/>
                                          </p:stCondLst>
                                        </p:cTn>
                                        <p:tgtEl>
                                          <p:spTgt spid="3">
                                            <p:txEl>
                                              <p:pRg st="3" end="3"/>
                                            </p:txEl>
                                          </p:spTgt>
                                        </p:tgtEl>
                                        <p:attrNameLst>
                                          <p:attrName>style.visibility</p:attrName>
                                        </p:attrNameLst>
                                      </p:cBhvr>
                                      <p:to>
                                        <p:strVal val="visible"/>
                                      </p:to>
                                    </p:set>
                                    <p:animEffect transition="in" filter="barn(inHorizontal)">
                                      <p:cBhvr>
                                        <p:cTn id="9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4" grpId="1"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50838"/>
            <a:ext cx="4267200" cy="792162"/>
          </a:xfrm>
          <a:noFill/>
          <a:ln w="38100">
            <a:noFill/>
          </a:ln>
        </p:spPr>
        <p:txBody>
          <a:bodyPr>
            <a:normAutofit/>
          </a:bodyPr>
          <a:lstStyle/>
          <a:p>
            <a:r>
              <a:rPr lang="bn-BD" dirty="0">
                <a:latin typeface="Nikosh" pitchFamily="2" charset="0"/>
                <a:cs typeface="Nikosh" pitchFamily="2" charset="0"/>
              </a:rPr>
              <a:t>ছবি</a:t>
            </a:r>
            <a:r>
              <a:rPr lang="en-US" dirty="0" err="1">
                <a:latin typeface="Nikosh" pitchFamily="2" charset="0"/>
                <a:cs typeface="Nikosh" pitchFamily="2" charset="0"/>
              </a:rPr>
              <a:t>গুলো</a:t>
            </a:r>
            <a:r>
              <a:rPr lang="en-US" dirty="0">
                <a:latin typeface="Nikosh" pitchFamily="2" charset="0"/>
                <a:cs typeface="Nikosh" pitchFamily="2" charset="0"/>
              </a:rPr>
              <a:t> </a:t>
            </a:r>
            <a:r>
              <a:rPr lang="en-US" dirty="0" err="1">
                <a:latin typeface="Nikosh" pitchFamily="2" charset="0"/>
                <a:cs typeface="Nikosh" pitchFamily="2" charset="0"/>
              </a:rPr>
              <a:t>লক্ষ</a:t>
            </a:r>
            <a:r>
              <a:rPr lang="en-US" dirty="0">
                <a:latin typeface="Nikosh" pitchFamily="2" charset="0"/>
                <a:cs typeface="Nikosh" pitchFamily="2" charset="0"/>
              </a:rPr>
              <a:t> </a:t>
            </a:r>
            <a:r>
              <a:rPr lang="en-US" dirty="0" err="1">
                <a:latin typeface="Nikosh" pitchFamily="2" charset="0"/>
                <a:cs typeface="Nikosh" pitchFamily="2" charset="0"/>
              </a:rPr>
              <a:t>কর</a:t>
            </a:r>
            <a:r>
              <a:rPr lang="en-US" dirty="0">
                <a:latin typeface="Nikosh" pitchFamily="2" charset="0"/>
                <a:cs typeface="Nikosh" pitchFamily="2" charset="0"/>
              </a:rPr>
              <a:t>।</a:t>
            </a:r>
          </a:p>
        </p:txBody>
      </p:sp>
      <p:sp>
        <p:nvSpPr>
          <p:cNvPr id="13318" name="AutoShape 6"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হলুদ চাদরে ঢাকা ফসলের মা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হলুদ চাদরে ঢাকা ফসলের মা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Successful cultivation of Horticulture Cro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13619" y="4572000"/>
            <a:ext cx="4267200" cy="707886"/>
          </a:xfrm>
          <a:prstGeom prst="rect">
            <a:avLst/>
          </a:prstGeom>
          <a:noFill/>
        </p:spPr>
        <p:txBody>
          <a:bodyPr wrap="square" rtlCol="0">
            <a:spAutoFit/>
          </a:bodyPr>
          <a:lstStyle/>
          <a:p>
            <a:pPr algn="ctr"/>
            <a:r>
              <a:rPr lang="bn-BD" dirty="0"/>
              <a:t> </a:t>
            </a:r>
            <a:r>
              <a:rPr lang="en-US" sz="4000" dirty="0" err="1">
                <a:latin typeface="Nikosh" pitchFamily="2" charset="0"/>
                <a:cs typeface="Nikosh" pitchFamily="2" charset="0"/>
              </a:rPr>
              <a:t>ছবি</a:t>
            </a:r>
            <a:r>
              <a:rPr lang="en-US" sz="4000" dirty="0">
                <a:latin typeface="Nikosh" pitchFamily="2" charset="0"/>
                <a:cs typeface="Nikosh" pitchFamily="2" charset="0"/>
              </a:rPr>
              <a:t> </a:t>
            </a:r>
            <a:r>
              <a:rPr lang="en-US" sz="4000" dirty="0" err="1">
                <a:latin typeface="Nikosh" pitchFamily="2" charset="0"/>
                <a:cs typeface="Nikosh" pitchFamily="2" charset="0"/>
              </a:rPr>
              <a:t>দেখে</a:t>
            </a:r>
            <a:r>
              <a:rPr lang="en-US" sz="4000" dirty="0">
                <a:latin typeface="Nikosh" pitchFamily="2" charset="0"/>
                <a:cs typeface="Nikosh" pitchFamily="2" charset="0"/>
              </a:rPr>
              <a:t> </a:t>
            </a:r>
            <a:r>
              <a:rPr lang="en-US" sz="4000" dirty="0" err="1">
                <a:latin typeface="Nikosh" pitchFamily="2" charset="0"/>
                <a:cs typeface="Nikosh" pitchFamily="2" charset="0"/>
              </a:rPr>
              <a:t>কি</a:t>
            </a:r>
            <a:r>
              <a:rPr lang="en-US" sz="4000" dirty="0">
                <a:latin typeface="Nikosh" pitchFamily="2" charset="0"/>
                <a:cs typeface="Nikosh" pitchFamily="2" charset="0"/>
              </a:rPr>
              <a:t> </a:t>
            </a:r>
            <a:r>
              <a:rPr lang="en-US" sz="4000" dirty="0" err="1">
                <a:latin typeface="Nikosh" pitchFamily="2" charset="0"/>
                <a:cs typeface="Nikosh" pitchFamily="2" charset="0"/>
              </a:rPr>
              <a:t>মনে</a:t>
            </a:r>
            <a:r>
              <a:rPr lang="en-US" sz="4000" dirty="0">
                <a:latin typeface="Nikosh" pitchFamily="2" charset="0"/>
                <a:cs typeface="Nikosh" pitchFamily="2" charset="0"/>
              </a:rPr>
              <a:t> </a:t>
            </a:r>
            <a:r>
              <a:rPr lang="en-US" sz="4000" dirty="0" err="1">
                <a:latin typeface="Nikosh" pitchFamily="2" charset="0"/>
                <a:cs typeface="Nikosh" pitchFamily="2" charset="0"/>
              </a:rPr>
              <a:t>হচ্ছে</a:t>
            </a:r>
            <a:r>
              <a:rPr lang="en-US" sz="4000" dirty="0">
                <a:latin typeface="Nikosh" pitchFamily="2" charset="0"/>
                <a:cs typeface="Nikosh" pitchFamily="2" charset="0"/>
              </a:rPr>
              <a:t>?</a:t>
            </a:r>
          </a:p>
        </p:txBody>
      </p:sp>
      <p:pic>
        <p:nvPicPr>
          <p:cNvPr id="12290" name="Picture 2" descr="https://theecologist.org/sites/default/files/styles/inline_l/public/NG_media/369231.jpg?itok=2_zTbGhP"/>
          <p:cNvPicPr>
            <a:picLocks noChangeAspect="1" noChangeArrowheads="1"/>
          </p:cNvPicPr>
          <p:nvPr/>
        </p:nvPicPr>
        <p:blipFill>
          <a:blip r:embed="rId2"/>
          <a:srcRect/>
          <a:stretch>
            <a:fillRect/>
          </a:stretch>
        </p:blipFill>
        <p:spPr bwMode="auto">
          <a:xfrm>
            <a:off x="609600" y="1143000"/>
            <a:ext cx="4572000" cy="2802637"/>
          </a:xfrm>
          <a:prstGeom prst="rect">
            <a:avLst/>
          </a:prstGeom>
          <a:noFill/>
        </p:spPr>
      </p:pic>
      <p:pic>
        <p:nvPicPr>
          <p:cNvPr id="12293" name="Picture 5" descr="SRI (System of Rice Intensification) developments in Asia ..."/>
          <p:cNvPicPr>
            <a:picLocks noChangeAspect="1" noChangeArrowheads="1"/>
          </p:cNvPicPr>
          <p:nvPr/>
        </p:nvPicPr>
        <p:blipFill>
          <a:blip r:embed="rId3" cstate="print"/>
          <a:srcRect/>
          <a:stretch>
            <a:fillRect/>
          </a:stretch>
        </p:blipFill>
        <p:spPr bwMode="auto">
          <a:xfrm>
            <a:off x="4572000" y="2851177"/>
            <a:ext cx="3810000" cy="2852534"/>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circle(in)">
                                      <p:cBhvr>
                                        <p:cTn id="12" dur="20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70" decel="100000"/>
                                        <p:tgtEl>
                                          <p:spTgt spid="5"/>
                                        </p:tgtEl>
                                      </p:cBhvr>
                                    </p:animEffect>
                                    <p:animScale>
                                      <p:cBhvr>
                                        <p:cTn id="25" dur="770" decel="100000"/>
                                        <p:tgtEl>
                                          <p:spTgt spid="5"/>
                                        </p:tgtEl>
                                      </p:cBhvr>
                                      <p:from x="10000" y="10000"/>
                                      <p:to x="200000" y="450000"/>
                                    </p:animScale>
                                    <p:animScale>
                                      <p:cBhvr>
                                        <p:cTn id="26" dur="1230" accel="100000" fill="hold">
                                          <p:stCondLst>
                                            <p:cond delay="770"/>
                                          </p:stCondLst>
                                        </p:cTn>
                                        <p:tgtEl>
                                          <p:spTgt spid="5"/>
                                        </p:tgtEl>
                                      </p:cBhvr>
                                      <p:from x="200000" y="450000"/>
                                      <p:to x="100000" y="100000"/>
                                    </p:animScale>
                                    <p:set>
                                      <p:cBhvr>
                                        <p:cTn id="27" dur="770" fill="hold"/>
                                        <p:tgtEl>
                                          <p:spTgt spid="5"/>
                                        </p:tgtEl>
                                        <p:attrNameLst>
                                          <p:attrName>ppt_x</p:attrName>
                                        </p:attrNameLst>
                                      </p:cBhvr>
                                      <p:to>
                                        <p:strVal val="(0.5)"/>
                                      </p:to>
                                    </p:set>
                                    <p:anim from="(0.5)" to="(#ppt_x)" calcmode="lin" valueType="num">
                                      <p:cBhvr>
                                        <p:cTn id="28" dur="1230" accel="100000" fill="hold">
                                          <p:stCondLst>
                                            <p:cond delay="770"/>
                                          </p:stCondLst>
                                        </p:cTn>
                                        <p:tgtEl>
                                          <p:spTgt spid="5"/>
                                        </p:tgtEl>
                                        <p:attrNameLst>
                                          <p:attrName>ppt_x</p:attrName>
                                        </p:attrNameLst>
                                      </p:cBhvr>
                                    </p:anim>
                                    <p:set>
                                      <p:cBhvr>
                                        <p:cTn id="29" dur="770" fill="hold"/>
                                        <p:tgtEl>
                                          <p:spTgt spid="5"/>
                                        </p:tgtEl>
                                        <p:attrNameLst>
                                          <p:attrName>ppt_y</p:attrName>
                                        </p:attrNameLst>
                                      </p:cBhvr>
                                      <p:to>
                                        <p:strVal val="(#ppt_y+0.4)"/>
                                      </p:to>
                                    </p:set>
                                    <p:anim from="(#ppt_y+0.4)" to="(#ppt_y)" calcmode="lin" valueType="num">
                                      <p:cBhvr>
                                        <p:cTn id="30"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99849"/>
            <a:ext cx="5085046" cy="923330"/>
          </a:xfrm>
          <a:prstGeom prst="rect">
            <a:avLst/>
          </a:prstGeom>
          <a:noFill/>
          <a:ln>
            <a:noFill/>
          </a:ln>
        </p:spPr>
        <p:txBody>
          <a:bodyPr wrap="square" lIns="91440" tIns="45720" rIns="91440" bIns="45720">
            <a:spAutoFit/>
          </a:bodyPr>
          <a:lstStyle/>
          <a:p>
            <a:pPr algn="ctr"/>
            <a:r>
              <a:rPr lang="bn-BD" sz="5400" b="1" cap="none" spc="0" dirty="0">
                <a:ln w="1905">
                  <a:solidFill>
                    <a:srgbClr val="FF0000"/>
                  </a:solidFill>
                </a:ln>
                <a:solidFill>
                  <a:srgbClr val="C00000"/>
                </a:solidFill>
                <a:effectLst>
                  <a:innerShdw blurRad="69850" dist="43180" dir="5400000">
                    <a:srgbClr val="000000">
                      <a:alpha val="65000"/>
                    </a:srgbClr>
                  </a:innerShdw>
                </a:effectLst>
                <a:latin typeface="Nikosh" pitchFamily="2" charset="0"/>
                <a:cs typeface="Nikosh" pitchFamily="2" charset="0"/>
              </a:rPr>
              <a:t>আমাদের আজকের পাঠ</a:t>
            </a:r>
            <a:endParaRPr lang="en-US" sz="5400" b="1" cap="none" spc="0" dirty="0">
              <a:ln w="1905">
                <a:solidFill>
                  <a:srgbClr val="FF0000"/>
                </a:solidFill>
              </a:ln>
              <a:solidFill>
                <a:srgbClr val="C00000"/>
              </a:solidFill>
              <a:effectLst>
                <a:innerShdw blurRad="69850" dist="43180" dir="5400000">
                  <a:srgbClr val="000000">
                    <a:alpha val="65000"/>
                  </a:srgbClr>
                </a:innerShdw>
              </a:effectLst>
              <a:latin typeface="Nikosh" pitchFamily="2" charset="0"/>
              <a:cs typeface="Nikosh" pitchFamily="2" charset="0"/>
            </a:endParaRPr>
          </a:p>
        </p:txBody>
      </p:sp>
      <p:pic>
        <p:nvPicPr>
          <p:cNvPr id="5" name="Picture 3"/>
          <p:cNvPicPr>
            <a:picLocks noChangeAspect="1" noChangeArrowheads="1"/>
          </p:cNvPicPr>
          <p:nvPr/>
        </p:nvPicPr>
        <p:blipFill>
          <a:blip r:embed="rId2"/>
          <a:srcRect/>
          <a:stretch>
            <a:fillRect/>
          </a:stretch>
        </p:blipFill>
        <p:spPr bwMode="auto">
          <a:xfrm>
            <a:off x="2316773" y="1207746"/>
            <a:ext cx="4053254" cy="3193473"/>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id="{25C6ED18-EEC3-442E-85FF-914439876ADF}"/>
              </a:ext>
            </a:extLst>
          </p:cNvPr>
          <p:cNvSpPr/>
          <p:nvPr/>
        </p:nvSpPr>
        <p:spPr>
          <a:xfrm>
            <a:off x="4426927" y="299849"/>
            <a:ext cx="5085046" cy="923330"/>
          </a:xfrm>
          <a:prstGeom prst="rect">
            <a:avLst/>
          </a:prstGeom>
          <a:noFill/>
          <a:ln>
            <a:noFill/>
          </a:ln>
        </p:spPr>
        <p:txBody>
          <a:bodyPr wrap="square" lIns="91440" tIns="45720" rIns="91440" bIns="45720">
            <a:spAutoFit/>
          </a:bodyPr>
          <a:lstStyle/>
          <a:p>
            <a:pPr algn="ctr"/>
            <a:r>
              <a:rPr lang="bn-BD" sz="5400" b="1" cap="none" spc="0" dirty="0">
                <a:ln w="1905">
                  <a:solidFill>
                    <a:srgbClr val="FF0000"/>
                  </a:solidFill>
                </a:ln>
                <a:solidFill>
                  <a:srgbClr val="C00000"/>
                </a:solidFill>
                <a:effectLst>
                  <a:innerShdw blurRad="69850" dist="43180" dir="5400000">
                    <a:srgbClr val="000000">
                      <a:alpha val="65000"/>
                    </a:srgbClr>
                  </a:innerShdw>
                </a:effectLst>
                <a:latin typeface="Nikosh" pitchFamily="2" charset="0"/>
                <a:cs typeface="Nikosh" pitchFamily="2" charset="0"/>
              </a:rPr>
              <a:t>আমাদের আজকের পাঠ</a:t>
            </a:r>
            <a:endParaRPr lang="en-US" sz="5400" b="1" cap="none" spc="0" dirty="0">
              <a:ln w="1905">
                <a:solidFill>
                  <a:srgbClr val="FF0000"/>
                </a:solidFill>
              </a:ln>
              <a:solidFill>
                <a:srgbClr val="C00000"/>
              </a:solidFill>
              <a:effectLst>
                <a:innerShdw blurRad="69850" dist="43180" dir="5400000">
                  <a:srgbClr val="000000">
                    <a:alpha val="65000"/>
                  </a:srgbClr>
                </a:innerShdw>
              </a:effectLst>
              <a:latin typeface="Nikosh" pitchFamily="2" charset="0"/>
              <a:cs typeface="Nikosh" pitchFamily="2" charset="0"/>
            </a:endParaRPr>
          </a:p>
        </p:txBody>
      </p:sp>
      <p:sp>
        <p:nvSpPr>
          <p:cNvPr id="7" name="Rectangle 6">
            <a:extLst>
              <a:ext uri="{FF2B5EF4-FFF2-40B4-BE49-F238E27FC236}">
                <a16:creationId xmlns:a16="http://schemas.microsoft.com/office/drawing/2014/main" id="{1C16380B-1E0A-4906-9842-C18757817FAC}"/>
              </a:ext>
            </a:extLst>
          </p:cNvPr>
          <p:cNvSpPr/>
          <p:nvPr/>
        </p:nvSpPr>
        <p:spPr>
          <a:xfrm>
            <a:off x="1378927" y="4407006"/>
            <a:ext cx="6096000" cy="1538883"/>
          </a:xfrm>
          <a:prstGeom prst="rect">
            <a:avLst/>
          </a:prstGeom>
          <a:noFill/>
          <a:ln>
            <a:noFill/>
          </a:ln>
        </p:spPr>
        <p:txBody>
          <a:bodyPr wrap="square" lIns="91440" tIns="45720" rIns="91440" bIns="45720">
            <a:spAutoFit/>
          </a:bodyPr>
          <a:lstStyle/>
          <a:p>
            <a:pPr algn="ctr"/>
            <a:r>
              <a:rPr lang="bn-BD" sz="6600" b="1" dirty="0">
                <a:ln w="1905">
                  <a:solidFill>
                    <a:srgbClr val="00B050"/>
                  </a:solidFill>
                </a:ln>
                <a:effectLst>
                  <a:innerShdw blurRad="69850" dist="43180" dir="5400000">
                    <a:srgbClr val="000000">
                      <a:alpha val="65000"/>
                    </a:srgbClr>
                  </a:innerShdw>
                </a:effectLst>
                <a:latin typeface="Nikosh" pitchFamily="2" charset="0"/>
                <a:cs typeface="Nikosh" pitchFamily="2" charset="0"/>
              </a:rPr>
              <a:t>নিবিড় ধান চাষ পদ্ধতি </a:t>
            </a:r>
            <a:endParaRPr lang="bn-BD" sz="6600" b="1" cap="none" spc="0" dirty="0">
              <a:ln w="1905">
                <a:solidFill>
                  <a:srgbClr val="00B050"/>
                </a:solidFill>
              </a:ln>
              <a:effectLst>
                <a:innerShdw blurRad="69850" dist="43180" dir="5400000">
                  <a:srgbClr val="000000">
                    <a:alpha val="65000"/>
                  </a:srgbClr>
                </a:innerShdw>
              </a:effectLst>
              <a:latin typeface="Nikosh" pitchFamily="2" charset="0"/>
              <a:cs typeface="Nikosh" pitchFamily="2" charset="0"/>
            </a:endParaRPr>
          </a:p>
          <a:p>
            <a:pPr algn="ctr"/>
            <a:r>
              <a:rPr lang="en-US" sz="2800" b="1" cap="none" spc="0" dirty="0">
                <a:ln w="1905">
                  <a:solidFill>
                    <a:srgbClr val="FF0000"/>
                  </a:solidFill>
                </a:ln>
                <a:effectLst>
                  <a:innerShdw blurRad="69850" dist="43180" dir="5400000">
                    <a:srgbClr val="000000">
                      <a:alpha val="65000"/>
                    </a:srgbClr>
                  </a:innerShdw>
                </a:effectLst>
                <a:latin typeface="Nikosh" pitchFamily="2" charset="0"/>
                <a:cs typeface="Nikosh" pitchFamily="2" charset="0"/>
              </a:rPr>
              <a:t>SRI Method</a:t>
            </a:r>
          </a:p>
        </p:txBody>
      </p:sp>
    </p:spTree>
    <p:extLst>
      <p:ext uri="{BB962C8B-B14F-4D97-AF65-F5344CB8AC3E}">
        <p14:creationId xmlns:p14="http://schemas.microsoft.com/office/powerpoint/2010/main" val="378797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35" presetClass="path" presetSubtype="0" accel="50000" decel="50000" fill="hold" grpId="0" nodeType="withEffect">
                                  <p:stCondLst>
                                    <p:cond delay="0"/>
                                  </p:stCondLst>
                                  <p:childTnLst>
                                    <p:animMotion origin="layout" path="M -2.77778E-6 -1.11111E-6 L -0.25 -1.11111E-6 " pathEditMode="relative" rAng="0" ptsTypes="AA">
                                      <p:cBhvr>
                                        <p:cTn id="13" dur="2000" fill="hold"/>
                                        <p:tgtEl>
                                          <p:spTgt spid="6"/>
                                        </p:tgtEl>
                                        <p:attrNameLst>
                                          <p:attrName>ppt_x</p:attrName>
                                          <p:attrName>ppt_y</p:attrName>
                                        </p:attrNameLst>
                                      </p:cBhvr>
                                      <p:rCtr x="-12500" y="0"/>
                                    </p:animMotion>
                                  </p:childTnLst>
                                </p:cTn>
                              </p:par>
                              <p:par>
                                <p:cTn id="14" presetID="63" presetClass="path" presetSubtype="0" accel="50000" decel="50000" fill="hold" grpId="0" nodeType="withEffect">
                                  <p:stCondLst>
                                    <p:cond delay="0"/>
                                  </p:stCondLst>
                                  <p:childTnLst>
                                    <p:animMotion origin="layout" path="M -4.72222E-6 -1.11111E-6 L 0.25 -1.11111E-6 " pathEditMode="relative" rAng="0" ptsTypes="AA">
                                      <p:cBhvr>
                                        <p:cTn id="15" dur="2000" fill="hold"/>
                                        <p:tgtEl>
                                          <p:spTgt spid="9"/>
                                        </p:tgtEl>
                                        <p:attrNameLst>
                                          <p:attrName>ppt_x</p:attrName>
                                          <p:attrName>ppt_y</p:attrName>
                                        </p:attrNameLst>
                                      </p:cBhvr>
                                      <p:rCtr x="12500" y="0"/>
                                    </p:animMotion>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40"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1"/>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6" grpId="0"/>
      <p:bldP spid="6" grpId="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Cooperative lear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Cooperative lear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685800" y="1415075"/>
            <a:ext cx="5788025" cy="830997"/>
          </a:xfrm>
          <a:prstGeom prst="rect">
            <a:avLst/>
          </a:prstGeom>
          <a:noFill/>
          <a:ln>
            <a:solidFill>
              <a:schemeClr val="bg1">
                <a:lumMod val="95000"/>
              </a:schemeClr>
            </a:solidFill>
          </a:ln>
        </p:spPr>
        <p:txBody>
          <a:bodyPr wrap="square" lIns="91440" tIns="45720" rIns="91440" bIns="45720">
            <a:spAutoFit/>
          </a:bodyPr>
          <a:lstStyle/>
          <a:p>
            <a:pPr lvl="1"/>
            <a:r>
              <a:rPr lang="bn-BD" sz="4800" b="1" cap="none" spc="0" dirty="0">
                <a:ln w="1905"/>
                <a:solidFill>
                  <a:srgbClr val="00B050"/>
                </a:solidFill>
                <a:effectLst>
                  <a:innerShdw blurRad="69850" dist="43180" dir="5400000">
                    <a:srgbClr val="000000">
                      <a:alpha val="65000"/>
                    </a:srgbClr>
                  </a:innerShdw>
                </a:effectLst>
                <a:latin typeface="Nikosh" pitchFamily="2" charset="0"/>
                <a:cs typeface="Nikosh" pitchFamily="2" charset="0"/>
              </a:rPr>
              <a:t>এই পাঠ শেষে শিক্ষার্থীরা </a:t>
            </a:r>
            <a:r>
              <a:rPr lang="bn-BD" sz="4400" b="1" cap="none" spc="0" dirty="0">
                <a:ln w="1905"/>
                <a:solidFill>
                  <a:srgbClr val="00B050"/>
                </a:solidFill>
                <a:effectLst>
                  <a:innerShdw blurRad="69850" dist="43180" dir="5400000">
                    <a:srgbClr val="000000">
                      <a:alpha val="65000"/>
                    </a:srgbClr>
                  </a:innerShdw>
                </a:effectLst>
                <a:latin typeface="Nikosh" pitchFamily="2" charset="0"/>
                <a:cs typeface="Nikosh" pitchFamily="2" charset="0"/>
              </a:rPr>
              <a:t>-</a:t>
            </a:r>
            <a:endParaRPr lang="en-US" sz="4400" b="1" cap="none" spc="0" dirty="0">
              <a:ln w="1905"/>
              <a:solidFill>
                <a:srgbClr val="00B050"/>
              </a:solidFill>
              <a:effectLst>
                <a:innerShdw blurRad="69850" dist="43180" dir="5400000">
                  <a:srgbClr val="000000">
                    <a:alpha val="65000"/>
                  </a:srgbClr>
                </a:innerShdw>
              </a:effectLst>
              <a:latin typeface="Nikosh" pitchFamily="2" charset="0"/>
              <a:cs typeface="Nikosh" pitchFamily="2" charset="0"/>
            </a:endParaRPr>
          </a:p>
        </p:txBody>
      </p:sp>
      <p:sp>
        <p:nvSpPr>
          <p:cNvPr id="12" name="Rectangle 11"/>
          <p:cNvSpPr/>
          <p:nvPr/>
        </p:nvSpPr>
        <p:spPr>
          <a:xfrm>
            <a:off x="685800" y="2246072"/>
            <a:ext cx="7772400" cy="2616101"/>
          </a:xfrm>
          <a:prstGeom prst="rect">
            <a:avLst/>
          </a:prstGeom>
          <a:noFill/>
        </p:spPr>
        <p:txBody>
          <a:bodyPr wrap="square" lIns="91440" tIns="45720" rIns="91440" bIns="45720">
            <a:spAutoFit/>
          </a:bodyPr>
          <a:lstStyle/>
          <a:p>
            <a:pPr>
              <a:buFont typeface="Wingdings" pitchFamily="2" charset="2"/>
              <a:buChar char="Ø"/>
            </a:pPr>
            <a:r>
              <a:rPr lang="bn-BD" sz="3200" b="1" cap="none" spc="0"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r>
              <a:rPr lang="en-US" sz="2800" b="1" cap="none" spc="0"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SRI</a:t>
            </a:r>
            <a:r>
              <a:rPr lang="en-US" sz="3600" b="1" cap="none" spc="0"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r>
              <a:rPr lang="bn-BD" sz="3600" b="1" cap="none" spc="0"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পদ্ধতি </a:t>
            </a:r>
            <a:r>
              <a:rPr lang="bn-BD" sz="36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সম্পর্কে </a:t>
            </a:r>
            <a:r>
              <a:rPr lang="en-US" sz="3600" b="1" cap="none" spc="0" dirty="0" err="1">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ধারনা</a:t>
            </a:r>
            <a:r>
              <a:rPr lang="en-US" sz="3600" b="1" cap="none" spc="0"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r>
              <a:rPr lang="en-US" sz="3600" b="1" cap="none" spc="0" dirty="0" err="1">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ব্যাখ্যা</a:t>
            </a:r>
            <a:r>
              <a:rPr lang="en-US" sz="3600" b="1" cap="none" spc="0"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r>
              <a:rPr lang="bn-BD" sz="3600" b="1" cap="none" spc="0"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করতে পারবে।</a:t>
            </a:r>
            <a:endParaRPr lang="en-US" sz="3600" b="1" cap="none" spc="0"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endParaRPr>
          </a:p>
          <a:p>
            <a:pPr>
              <a:buFont typeface="Wingdings" pitchFamily="2" charset="2"/>
              <a:buChar char="Ø"/>
            </a:pPr>
            <a:r>
              <a:rPr lang="en-US" sz="28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r>
              <a:rPr lang="en-US" sz="24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SRI</a:t>
            </a:r>
            <a:r>
              <a:rPr lang="en-US" sz="32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r>
              <a:rPr lang="bn-BD" sz="32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পদ্ধতি ও সনাতন পদ্ধতির মধ্যে তুলনা </a:t>
            </a:r>
            <a:r>
              <a:rPr lang="en-US" sz="3200" b="1" dirty="0" err="1">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করতে</a:t>
            </a:r>
            <a:r>
              <a:rPr lang="en-US" sz="32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r>
              <a:rPr lang="en-US" sz="3200" b="1" dirty="0" err="1">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পারবে</a:t>
            </a:r>
            <a:r>
              <a:rPr lang="en-US" sz="32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a:t>
            </a:r>
            <a:r>
              <a:rPr lang="bn-BD" sz="32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endParaRPr lang="bn-BD" sz="3600" b="1" cap="none" spc="0"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endParaRPr>
          </a:p>
          <a:p>
            <a:pPr>
              <a:buFont typeface="Wingdings" pitchFamily="2" charset="2"/>
              <a:buChar char="Ø"/>
            </a:pPr>
            <a:r>
              <a:rPr lang="bn-BD" sz="36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পর্যায়ক্রমে জমি ভেজানো ও শুকানো পদ্ধতি </a:t>
            </a:r>
            <a:r>
              <a:rPr lang="en-US" sz="36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r>
              <a:rPr lang="bn-BD" sz="32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r>
              <a:rPr lang="en-US" sz="24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AWD</a:t>
            </a:r>
            <a:r>
              <a:rPr lang="en-US" sz="32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 </a:t>
            </a:r>
            <a:r>
              <a:rPr lang="bn-BD" sz="36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rPr>
              <a:t>ব্যাখ্যা করতে পারবে।</a:t>
            </a:r>
          </a:p>
          <a:p>
            <a:endParaRPr lang="bn-BD" sz="2400" b="1" dirty="0">
              <a:ln w="1905"/>
              <a:solidFill>
                <a:schemeClr val="accent6">
                  <a:lumMod val="75000"/>
                </a:schemeClr>
              </a:solidFill>
              <a:effectLst>
                <a:innerShdw blurRad="69850" dist="43180" dir="5400000">
                  <a:srgbClr val="000000">
                    <a:alpha val="65000"/>
                  </a:srgbClr>
                </a:innerShdw>
              </a:effectLst>
              <a:latin typeface="Nikosh" pitchFamily="2" charset="0"/>
              <a:cs typeface="Nikosh" pitchFamily="2" charset="0"/>
            </a:endParaRPr>
          </a:p>
        </p:txBody>
      </p:sp>
      <p:sp>
        <p:nvSpPr>
          <p:cNvPr id="13" name="Cloud 12"/>
          <p:cNvSpPr/>
          <p:nvPr/>
        </p:nvSpPr>
        <p:spPr>
          <a:xfrm rot="152830">
            <a:off x="2782775" y="410737"/>
            <a:ext cx="2880794" cy="105058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92170" y="491745"/>
            <a:ext cx="2129109" cy="923330"/>
          </a:xfrm>
          <a:prstGeom prst="rect">
            <a:avLst/>
          </a:prstGeom>
          <a:noFill/>
        </p:spPr>
        <p:txBody>
          <a:bodyPr wrap="none" lIns="91440" tIns="45720" rIns="91440" bIns="45720">
            <a:spAutoFit/>
          </a:bodyPr>
          <a:lstStyle/>
          <a:p>
            <a:pPr algn="ctr"/>
            <a:r>
              <a:rPr lang="bn-BD" sz="5400" b="1" dirty="0">
                <a:ln w="1905"/>
                <a:effectLst>
                  <a:innerShdw blurRad="69850" dist="43180" dir="5400000">
                    <a:srgbClr val="000000">
                      <a:alpha val="65000"/>
                    </a:srgbClr>
                  </a:innerShdw>
                </a:effectLst>
                <a:latin typeface="Nikosh" pitchFamily="2" charset="0"/>
                <a:cs typeface="Nikosh" pitchFamily="2" charset="0"/>
              </a:rPr>
              <a:t>শিখনফল</a:t>
            </a:r>
            <a:endParaRPr lang="en-US" sz="5400" b="1" cap="none" spc="0" dirty="0">
              <a:ln w="1905"/>
              <a:effectLst>
                <a:innerShdw blurRad="69850" dist="43180" dir="5400000">
                  <a:srgbClr val="000000">
                    <a:alpha val="65000"/>
                  </a:srgbClr>
                </a:innerShdw>
              </a:effectLst>
              <a:latin typeface="Nikosh" pitchFamily="2" charset="0"/>
              <a:cs typeface="Nikosh" pitchFamily="2" charset="0"/>
            </a:endParaRPr>
          </a:p>
        </p:txBody>
      </p:sp>
    </p:spTree>
    <p:extLst>
      <p:ext uri="{BB962C8B-B14F-4D97-AF65-F5344CB8AC3E}">
        <p14:creationId xmlns:p14="http://schemas.microsoft.com/office/powerpoint/2010/main" val="1670118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par>
                          <p:cTn id="12" fill="hold">
                            <p:stCondLst>
                              <p:cond delay="2500"/>
                            </p:stCondLst>
                            <p:childTnLst>
                              <p:par>
                                <p:cTn id="13" presetID="29" presetClass="entr" presetSubtype="0"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2">
                                            <p:txEl>
                                              <p:pRg st="0" end="0"/>
                                            </p:txEl>
                                          </p:spTgt>
                                        </p:tgtEl>
                                      </p:cBhvr>
                                    </p:animEffect>
                                  </p:childTnLst>
                                </p:cTn>
                              </p:par>
                            </p:childTnLst>
                          </p:cTn>
                        </p:par>
                        <p:par>
                          <p:cTn id="18" fill="hold">
                            <p:stCondLst>
                              <p:cond delay="3500"/>
                            </p:stCondLst>
                            <p:childTnLst>
                              <p:par>
                                <p:cTn id="19" presetID="29" presetClass="entr" presetSubtype="0" fill="hold" nodeType="after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p:cTn id="21" dur="1000" fill="hold"/>
                                        <p:tgtEl>
                                          <p:spTgt spid="12">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1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xEl>
                                              <p:pRg st="1" end="1"/>
                                            </p:txEl>
                                          </p:spTgt>
                                        </p:tgtEl>
                                      </p:cBhvr>
                                    </p:animEffect>
                                  </p:childTnLst>
                                </p:cTn>
                              </p:par>
                            </p:childTnLst>
                          </p:cTn>
                        </p:par>
                        <p:par>
                          <p:cTn id="24" fill="hold">
                            <p:stCondLst>
                              <p:cond delay="4500"/>
                            </p:stCondLst>
                            <p:childTnLst>
                              <p:par>
                                <p:cTn id="25" presetID="29" presetClass="entr" presetSubtype="0" fill="hold" nodeType="after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 calcmode="lin" valueType="num">
                                      <p:cBhvr>
                                        <p:cTn id="27" dur="1000" fill="hold"/>
                                        <p:tgtEl>
                                          <p:spTgt spid="12">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1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50739" y="457201"/>
            <a:ext cx="6616861"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905"/>
                <a:solidFill>
                  <a:srgbClr val="F733E9"/>
                </a:solidFill>
                <a:effectLst>
                  <a:innerShdw blurRad="69850" dist="43180" dir="5400000">
                    <a:srgbClr val="000000">
                      <a:alpha val="65000"/>
                    </a:srgbClr>
                  </a:innerShdw>
                </a:effectLst>
                <a:latin typeface="Nikosh" pitchFamily="2" charset="0"/>
                <a:cs typeface="Nikosh" pitchFamily="2" charset="0"/>
              </a:rPr>
              <a:t>SRI</a:t>
            </a:r>
            <a:r>
              <a:rPr lang="en-US" sz="4800" b="1" dirty="0">
                <a:ln w="1905"/>
                <a:solidFill>
                  <a:srgbClr val="F733E9"/>
                </a:solidFill>
                <a:effectLst>
                  <a:innerShdw blurRad="69850" dist="43180" dir="5400000">
                    <a:srgbClr val="000000">
                      <a:alpha val="65000"/>
                    </a:srgbClr>
                  </a:innerShdw>
                </a:effectLst>
                <a:latin typeface="Nikosh" pitchFamily="2" charset="0"/>
                <a:cs typeface="Nikosh" pitchFamily="2" charset="0"/>
              </a:rPr>
              <a:t> </a:t>
            </a:r>
            <a:r>
              <a:rPr lang="bn-BD" sz="4800" b="1" dirty="0">
                <a:ln w="1905"/>
                <a:solidFill>
                  <a:srgbClr val="F733E9"/>
                </a:solidFill>
                <a:effectLst>
                  <a:innerShdw blurRad="69850" dist="43180" dir="5400000">
                    <a:srgbClr val="000000">
                      <a:alpha val="65000"/>
                    </a:srgbClr>
                  </a:innerShdw>
                </a:effectLst>
                <a:latin typeface="Nikosh" pitchFamily="2" charset="0"/>
                <a:cs typeface="Nikosh" pitchFamily="2" charset="0"/>
              </a:rPr>
              <a:t>পদ্ধতি</a:t>
            </a:r>
            <a:r>
              <a:rPr lang="bn-IN" sz="4800" b="1" dirty="0">
                <a:ln w="1905"/>
                <a:solidFill>
                  <a:srgbClr val="F733E9"/>
                </a:solidFill>
                <a:effectLst>
                  <a:innerShdw blurRad="69850" dist="43180" dir="5400000">
                    <a:srgbClr val="000000">
                      <a:alpha val="65000"/>
                    </a:srgbClr>
                  </a:innerShdw>
                </a:effectLst>
                <a:latin typeface="Nikosh" pitchFamily="2" charset="0"/>
                <a:cs typeface="Nikosh" pitchFamily="2" charset="0"/>
              </a:rPr>
              <a:t>র মুলনীতি</a:t>
            </a:r>
            <a:endParaRPr lang="bn-BD" sz="4800" b="1" dirty="0">
              <a:ln w="1905"/>
              <a:solidFill>
                <a:srgbClr val="F733E9"/>
              </a:solidFill>
              <a:effectLst>
                <a:innerShdw blurRad="69850" dist="43180" dir="5400000">
                  <a:srgbClr val="000000">
                    <a:alpha val="65000"/>
                  </a:srgbClr>
                </a:innerShdw>
              </a:effectLst>
              <a:latin typeface="Nikosh" pitchFamily="2" charset="0"/>
              <a:cs typeface="Nikosh" pitchFamily="2" charset="0"/>
            </a:endParaRPr>
          </a:p>
        </p:txBody>
      </p:sp>
      <p:sp>
        <p:nvSpPr>
          <p:cNvPr id="5" name="Rectangle 4"/>
          <p:cNvSpPr/>
          <p:nvPr/>
        </p:nvSpPr>
        <p:spPr>
          <a:xfrm>
            <a:off x="867136" y="1052763"/>
            <a:ext cx="6616861" cy="523220"/>
          </a:xfrm>
          <a:prstGeom prst="rect">
            <a:avLst/>
          </a:prstGeom>
          <a:noFill/>
        </p:spPr>
        <p:txBody>
          <a:bodyPr wrap="square">
            <a:spAutoFit/>
          </a:bodyPr>
          <a:lstStyle/>
          <a:p>
            <a:r>
              <a:rPr lang="en-US" sz="2800" dirty="0">
                <a:solidFill>
                  <a:srgbClr val="0070C0"/>
                </a:solidFill>
                <a:latin typeface="Nikosh" pitchFamily="2" charset="0"/>
                <a:cs typeface="Nikosh" pitchFamily="2" charset="0"/>
              </a:rPr>
              <a:t>SRI- System of Rice Intensification</a:t>
            </a:r>
            <a:endParaRPr lang="bn-BD" sz="3200" dirty="0">
              <a:solidFill>
                <a:srgbClr val="0070C0"/>
              </a:solidFill>
              <a:latin typeface="Nikosh" pitchFamily="2" charset="0"/>
              <a:cs typeface="Nikosh" pitchFamily="2" charset="0"/>
            </a:endParaRPr>
          </a:p>
        </p:txBody>
      </p:sp>
      <p:sp>
        <p:nvSpPr>
          <p:cNvPr id="6" name="Rectangle 5">
            <a:extLst>
              <a:ext uri="{FF2B5EF4-FFF2-40B4-BE49-F238E27FC236}">
                <a16:creationId xmlns:a16="http://schemas.microsoft.com/office/drawing/2014/main" id="{5A428DD9-35ED-49DF-B83C-3BF3052AC902}"/>
              </a:ext>
            </a:extLst>
          </p:cNvPr>
          <p:cNvSpPr/>
          <p:nvPr/>
        </p:nvSpPr>
        <p:spPr>
          <a:xfrm>
            <a:off x="687049" y="1513820"/>
            <a:ext cx="6616861" cy="4832092"/>
          </a:xfrm>
          <a:prstGeom prst="rect">
            <a:avLst/>
          </a:prstGeom>
          <a:noFill/>
        </p:spPr>
        <p:txBody>
          <a:bodyPr wrap="square">
            <a:spAutoFit/>
          </a:bodyPr>
          <a:lstStyle/>
          <a:p>
            <a:pPr marL="457200" indent="-457200">
              <a:buFont typeface="Wingdings" panose="05000000000000000000" pitchFamily="2" charset="2"/>
              <a:buChar char="ü"/>
            </a:pPr>
            <a:r>
              <a:rPr lang="en-US" sz="2800" dirty="0" err="1">
                <a:latin typeface="Nikosh" pitchFamily="2" charset="0"/>
                <a:cs typeface="Nikosh" pitchFamily="2" charset="0"/>
              </a:rPr>
              <a:t>এটি</a:t>
            </a:r>
            <a:r>
              <a:rPr lang="en-US" sz="2800" dirty="0">
                <a:latin typeface="Nikosh" pitchFamily="2" charset="0"/>
                <a:cs typeface="Nikosh" pitchFamily="2" charset="0"/>
              </a:rPr>
              <a:t> </a:t>
            </a:r>
            <a:r>
              <a:rPr lang="en-US" sz="2800" dirty="0" err="1">
                <a:latin typeface="Nikosh" pitchFamily="2" charset="0"/>
                <a:cs typeface="Nikosh" pitchFamily="2" charset="0"/>
              </a:rPr>
              <a:t>ধান</a:t>
            </a:r>
            <a:r>
              <a:rPr lang="en-US" sz="2800" dirty="0">
                <a:latin typeface="Nikosh" pitchFamily="2" charset="0"/>
                <a:cs typeface="Nikosh" pitchFamily="2" charset="0"/>
              </a:rPr>
              <a:t> </a:t>
            </a:r>
            <a:r>
              <a:rPr lang="en-US" sz="2800" dirty="0" err="1">
                <a:latin typeface="Nikosh" pitchFamily="2" charset="0"/>
                <a:cs typeface="Nikosh" pitchFamily="2" charset="0"/>
              </a:rPr>
              <a:t>চাষের</a:t>
            </a:r>
            <a:r>
              <a:rPr lang="en-US" sz="2800" dirty="0">
                <a:latin typeface="Nikosh" pitchFamily="2" charset="0"/>
                <a:cs typeface="Nikosh" pitchFamily="2" charset="0"/>
              </a:rPr>
              <a:t> </a:t>
            </a:r>
            <a:r>
              <a:rPr lang="en-US" sz="2800" dirty="0" err="1">
                <a:latin typeface="Nikosh" pitchFamily="2" charset="0"/>
                <a:cs typeface="Nikosh" pitchFamily="2" charset="0"/>
              </a:rPr>
              <a:t>একটি</a:t>
            </a:r>
            <a:r>
              <a:rPr lang="en-US" sz="2800" dirty="0">
                <a:latin typeface="Nikosh" pitchFamily="2" charset="0"/>
                <a:cs typeface="Nikosh" pitchFamily="2" charset="0"/>
              </a:rPr>
              <a:t> </a:t>
            </a:r>
            <a:r>
              <a:rPr lang="en-US" sz="2800" dirty="0" err="1">
                <a:latin typeface="Nikosh" pitchFamily="2" charset="0"/>
                <a:cs typeface="Nikosh" pitchFamily="2" charset="0"/>
              </a:rPr>
              <a:t>আধুনিক</a:t>
            </a:r>
            <a:r>
              <a:rPr lang="en-US" sz="2800" dirty="0">
                <a:latin typeface="Nikosh" pitchFamily="2" charset="0"/>
                <a:cs typeface="Nikosh" pitchFamily="2" charset="0"/>
              </a:rPr>
              <a:t> </a:t>
            </a:r>
            <a:r>
              <a:rPr lang="en-US" sz="2800" dirty="0" err="1">
                <a:latin typeface="Nikosh" pitchFamily="2" charset="0"/>
                <a:cs typeface="Nikosh" pitchFamily="2" charset="0"/>
              </a:rPr>
              <a:t>পদ্ধতি</a:t>
            </a:r>
            <a:r>
              <a:rPr lang="en-US" sz="2800" dirty="0">
                <a:latin typeface="Nikosh" pitchFamily="2" charset="0"/>
                <a:cs typeface="Nikosh" pitchFamily="2" charset="0"/>
              </a:rPr>
              <a:t>। </a:t>
            </a:r>
            <a:endParaRPr lang="bn-IN" sz="2800" dirty="0">
              <a:latin typeface="Nikosh" pitchFamily="2" charset="0"/>
              <a:cs typeface="Nikosh" pitchFamily="2" charset="0"/>
            </a:endParaRPr>
          </a:p>
          <a:p>
            <a:pPr marL="457200" indent="-457200">
              <a:buFont typeface="Wingdings" panose="05000000000000000000" pitchFamily="2" charset="2"/>
              <a:buChar char="ü"/>
            </a:pPr>
            <a:r>
              <a:rPr lang="en-US" sz="2800" dirty="0" err="1">
                <a:latin typeface="Nikosh" pitchFamily="2" charset="0"/>
                <a:cs typeface="Nikosh" pitchFamily="2" charset="0"/>
              </a:rPr>
              <a:t>এই</a:t>
            </a:r>
            <a:r>
              <a:rPr lang="en-US" sz="2800" dirty="0">
                <a:latin typeface="Nikosh" pitchFamily="2" charset="0"/>
                <a:cs typeface="Nikosh" pitchFamily="2" charset="0"/>
              </a:rPr>
              <a:t> </a:t>
            </a:r>
            <a:r>
              <a:rPr lang="en-US" sz="2800" dirty="0" err="1">
                <a:latin typeface="Nikosh" pitchFamily="2" charset="0"/>
                <a:cs typeface="Nikosh" pitchFamily="2" charset="0"/>
              </a:rPr>
              <a:t>পদ্ধতিতে</a:t>
            </a:r>
            <a:r>
              <a:rPr lang="en-US" sz="2800" dirty="0">
                <a:latin typeface="Nikosh" pitchFamily="2" charset="0"/>
                <a:cs typeface="Nikosh" pitchFamily="2" charset="0"/>
              </a:rPr>
              <a:t> ১০</a:t>
            </a:r>
            <a:r>
              <a:rPr lang="bn-IN" sz="2800" dirty="0">
                <a:latin typeface="Nikosh" pitchFamily="2" charset="0"/>
                <a:cs typeface="Nikosh" pitchFamily="2" charset="0"/>
              </a:rPr>
              <a:t>-১৫</a:t>
            </a:r>
            <a:r>
              <a:rPr lang="en-US" sz="2800" dirty="0">
                <a:latin typeface="Nikosh" pitchFamily="2" charset="0"/>
                <a:cs typeface="Nikosh" pitchFamily="2" charset="0"/>
              </a:rPr>
              <a:t> </a:t>
            </a:r>
            <a:r>
              <a:rPr lang="en-US" sz="2800" dirty="0" err="1">
                <a:latin typeface="Nikosh" pitchFamily="2" charset="0"/>
                <a:cs typeface="Nikosh" pitchFamily="2" charset="0"/>
              </a:rPr>
              <a:t>দিন</a:t>
            </a:r>
            <a:r>
              <a:rPr lang="en-US" sz="2800" dirty="0">
                <a:latin typeface="Nikosh" pitchFamily="2" charset="0"/>
                <a:cs typeface="Nikosh" pitchFamily="2" charset="0"/>
              </a:rPr>
              <a:t> </a:t>
            </a:r>
            <a:r>
              <a:rPr lang="en-US" sz="2800" dirty="0" err="1">
                <a:latin typeface="Nikosh" pitchFamily="2" charset="0"/>
                <a:cs typeface="Nikosh" pitchFamily="2" charset="0"/>
              </a:rPr>
              <a:t>বয়সের</a:t>
            </a:r>
            <a:r>
              <a:rPr lang="en-US" sz="2800" dirty="0">
                <a:latin typeface="Nikosh" pitchFamily="2" charset="0"/>
                <a:cs typeface="Nikosh" pitchFamily="2" charset="0"/>
              </a:rPr>
              <a:t> </a:t>
            </a:r>
            <a:r>
              <a:rPr lang="en-US" sz="2800" dirty="0" err="1">
                <a:latin typeface="Nikosh" pitchFamily="2" charset="0"/>
                <a:cs typeface="Nikosh" pitchFamily="2" charset="0"/>
              </a:rPr>
              <a:t>ধানের</a:t>
            </a:r>
            <a:r>
              <a:rPr lang="en-US" sz="2800" dirty="0">
                <a:latin typeface="Nikosh" pitchFamily="2" charset="0"/>
                <a:cs typeface="Nikosh" pitchFamily="2" charset="0"/>
              </a:rPr>
              <a:t> </a:t>
            </a:r>
            <a:r>
              <a:rPr lang="en-US" sz="2800" dirty="0" err="1">
                <a:latin typeface="Nikosh" pitchFamily="2" charset="0"/>
                <a:cs typeface="Nikosh" pitchFamily="2" charset="0"/>
              </a:rPr>
              <a:t>চারা</a:t>
            </a:r>
            <a:r>
              <a:rPr lang="en-US" sz="2800" dirty="0">
                <a:latin typeface="Nikosh" pitchFamily="2" charset="0"/>
                <a:cs typeface="Nikosh" pitchFamily="2" charset="0"/>
              </a:rPr>
              <a:t> </a:t>
            </a:r>
            <a:r>
              <a:rPr lang="en-US" sz="2800" dirty="0" err="1">
                <a:latin typeface="Nikosh" pitchFamily="2" charset="0"/>
                <a:cs typeface="Nikosh" pitchFamily="2" charset="0"/>
              </a:rPr>
              <a:t>বর্গাকার</a:t>
            </a:r>
            <a:r>
              <a:rPr lang="en-US" sz="2800" dirty="0">
                <a:latin typeface="Nikosh" pitchFamily="2" charset="0"/>
                <a:cs typeface="Nikosh" pitchFamily="2" charset="0"/>
              </a:rPr>
              <a:t> </a:t>
            </a:r>
            <a:r>
              <a:rPr lang="en-US" sz="2800" dirty="0" err="1">
                <a:latin typeface="Nikosh" pitchFamily="2" charset="0"/>
                <a:cs typeface="Nikosh" pitchFamily="2" charset="0"/>
              </a:rPr>
              <a:t>পদ্ধতিতে</a:t>
            </a:r>
            <a:r>
              <a:rPr lang="en-US" sz="2800" dirty="0">
                <a:latin typeface="Nikosh" pitchFamily="2" charset="0"/>
                <a:cs typeface="Nikosh" pitchFamily="2" charset="0"/>
              </a:rPr>
              <a:t> (২৫ </a:t>
            </a:r>
            <a:r>
              <a:rPr lang="en-US" sz="2800" dirty="0" err="1">
                <a:latin typeface="Nikosh" pitchFamily="2" charset="0"/>
                <a:cs typeface="Nikosh" pitchFamily="2" charset="0"/>
              </a:rPr>
              <a:t>সেমি</a:t>
            </a:r>
            <a:r>
              <a:rPr lang="bn-IN" sz="2800" dirty="0">
                <a:latin typeface="Nikosh" pitchFamily="2" charset="0"/>
                <a:cs typeface="Nikosh" pitchFamily="2" charset="0"/>
              </a:rPr>
              <a:t> </a:t>
            </a:r>
            <a:r>
              <a:rPr lang="en-US" sz="2800" dirty="0">
                <a:latin typeface="Nikosh" pitchFamily="2" charset="0"/>
                <a:cs typeface="Nikosh" pitchFamily="2" charset="0"/>
              </a:rPr>
              <a:t>× ২৫ </a:t>
            </a:r>
            <a:r>
              <a:rPr lang="en-US" sz="2800" dirty="0" err="1">
                <a:latin typeface="Nikosh" pitchFamily="2" charset="0"/>
                <a:cs typeface="Nikosh" pitchFamily="2" charset="0"/>
              </a:rPr>
              <a:t>সেমি</a:t>
            </a:r>
            <a:r>
              <a:rPr lang="en-US" sz="2800" dirty="0">
                <a:latin typeface="Nikosh" pitchFamily="2" charset="0"/>
                <a:cs typeface="Nikosh" pitchFamily="2" charset="0"/>
              </a:rPr>
              <a:t>) </a:t>
            </a:r>
            <a:r>
              <a:rPr lang="en-US" sz="2800" dirty="0" err="1">
                <a:latin typeface="Nikosh" pitchFamily="2" charset="0"/>
                <a:cs typeface="Nikosh" pitchFamily="2" charset="0"/>
              </a:rPr>
              <a:t>রোপন</a:t>
            </a:r>
            <a:r>
              <a:rPr lang="en-US" sz="2800" dirty="0">
                <a:latin typeface="Nikosh" pitchFamily="2" charset="0"/>
                <a:cs typeface="Nikosh" pitchFamily="2" charset="0"/>
              </a:rPr>
              <a:t> </a:t>
            </a:r>
            <a:r>
              <a:rPr lang="en-US" sz="2800" dirty="0" err="1">
                <a:latin typeface="Nikosh" pitchFamily="2" charset="0"/>
                <a:cs typeface="Nikosh" pitchFamily="2" charset="0"/>
              </a:rPr>
              <a:t>করা</a:t>
            </a:r>
            <a:r>
              <a:rPr lang="en-US" sz="2800" dirty="0">
                <a:latin typeface="Nikosh" pitchFamily="2" charset="0"/>
                <a:cs typeface="Nikosh" pitchFamily="2" charset="0"/>
              </a:rPr>
              <a:t> </a:t>
            </a:r>
            <a:r>
              <a:rPr lang="en-US" sz="2800" dirty="0" err="1">
                <a:latin typeface="Nikosh" pitchFamily="2" charset="0"/>
                <a:cs typeface="Nikosh" pitchFamily="2" charset="0"/>
              </a:rPr>
              <a:t>হয়</a:t>
            </a:r>
            <a:r>
              <a:rPr lang="en-US" sz="2800" dirty="0">
                <a:latin typeface="Nikosh" pitchFamily="2" charset="0"/>
                <a:cs typeface="Nikosh" pitchFamily="2" charset="0"/>
              </a:rPr>
              <a:t>।</a:t>
            </a:r>
            <a:endParaRPr lang="bn-IN" sz="2800" dirty="0">
              <a:latin typeface="Nikosh" pitchFamily="2" charset="0"/>
              <a:cs typeface="Nikosh" pitchFamily="2" charset="0"/>
            </a:endParaRPr>
          </a:p>
          <a:p>
            <a:pPr marL="457200" indent="-457200">
              <a:buFont typeface="Wingdings" panose="05000000000000000000" pitchFamily="2" charset="2"/>
              <a:buChar char="ü"/>
            </a:pPr>
            <a:r>
              <a:rPr lang="bn-IN" sz="2800" dirty="0">
                <a:latin typeface="Nikosh" pitchFamily="2" charset="0"/>
                <a:cs typeface="Nikosh" pitchFamily="2" charset="0"/>
              </a:rPr>
              <a:t>প্রতি গুছিতে ১-২টি চারা রপন করা হয়।</a:t>
            </a:r>
          </a:p>
          <a:p>
            <a:pPr marL="457200" indent="-457200">
              <a:buFont typeface="Wingdings" panose="05000000000000000000" pitchFamily="2" charset="2"/>
              <a:buChar char="ü"/>
            </a:pPr>
            <a:r>
              <a:rPr lang="bn-IN" sz="2800" dirty="0">
                <a:latin typeface="Nikosh" pitchFamily="2" charset="0"/>
                <a:cs typeface="Nikosh" pitchFamily="2" charset="0"/>
              </a:rPr>
              <a:t>এতে করে জমিতে সার (২৫-৩০%)ও বীজের(৭৫-৮০%) পরিমান কম লাগে।</a:t>
            </a:r>
          </a:p>
          <a:p>
            <a:pPr marL="457200" indent="-457200">
              <a:buFont typeface="Wingdings" panose="05000000000000000000" pitchFamily="2" charset="2"/>
              <a:buChar char="ü"/>
            </a:pPr>
            <a:r>
              <a:rPr lang="bn-IN" sz="2800" dirty="0">
                <a:latin typeface="Nikosh" pitchFamily="2" charset="0"/>
                <a:cs typeface="Nikosh" pitchFamily="2" charset="0"/>
              </a:rPr>
              <a:t>এ পদ্ধতিতে ২৫-৩০% জালানীর সাশ্রয় হয়, এবং</a:t>
            </a:r>
          </a:p>
          <a:p>
            <a:pPr marL="457200" indent="-457200">
              <a:buFont typeface="Wingdings" panose="05000000000000000000" pitchFamily="2" charset="2"/>
              <a:buChar char="ü"/>
            </a:pPr>
            <a:r>
              <a:rPr lang="bn-IN" sz="2800" dirty="0">
                <a:latin typeface="Nikosh" pitchFamily="2" charset="0"/>
                <a:cs typeface="Nikosh" pitchFamily="2" charset="0"/>
              </a:rPr>
              <a:t> ধানের ফলন ১৫% বৃদ্ধি পায়।</a:t>
            </a:r>
          </a:p>
          <a:p>
            <a:pPr marL="457200" indent="-457200">
              <a:buFont typeface="Wingdings" panose="05000000000000000000" pitchFamily="2" charset="2"/>
              <a:buChar char="ü"/>
            </a:pPr>
            <a:r>
              <a:rPr lang="bn-IN" sz="2800" dirty="0">
                <a:latin typeface="Nikosh" pitchFamily="2" charset="0"/>
                <a:cs typeface="Nikosh" pitchFamily="2" charset="0"/>
              </a:rPr>
              <a:t>এটি পরিবেশ বান্ধব পদ্ধতি।  এ পদ্ধতিতে জমিতে জলাবদ্ধতা হয়না বলে মিথেন গ্যাস কম নির্গত হয়।</a:t>
            </a:r>
          </a:p>
          <a:p>
            <a:pPr marL="457200" indent="-457200">
              <a:buFont typeface="Wingdings" panose="05000000000000000000" pitchFamily="2" charset="2"/>
              <a:buChar char="ü"/>
            </a:pPr>
            <a:endParaRPr lang="bn-BD" sz="2800" dirty="0">
              <a:latin typeface="Nikosh" pitchFamily="2" charset="0"/>
              <a:cs typeface="Nikosh"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iterate type="lt">
                                    <p:tmPct val="10000"/>
                                  </p:iterate>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additive="base">
                                        <p:cTn id="2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nodeType="clickEffect">
                                  <p:stCondLst>
                                    <p:cond delay="0"/>
                                  </p:stCondLst>
                                  <p:iterate type="lt">
                                    <p:tmPct val="10000"/>
                                  </p:iterate>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additive="base">
                                        <p:cTn id="32"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nodeType="clickEffect">
                                  <p:stCondLst>
                                    <p:cond delay="0"/>
                                  </p:stCondLst>
                                  <p:iterate type="lt">
                                    <p:tmPct val="10000"/>
                                  </p:iterate>
                                  <p:childTnLst>
                                    <p:set>
                                      <p:cBhvr>
                                        <p:cTn id="37" dur="1" fill="hold">
                                          <p:stCondLst>
                                            <p:cond delay="0"/>
                                          </p:stCondLst>
                                        </p:cTn>
                                        <p:tgtEl>
                                          <p:spTgt spid="6">
                                            <p:txEl>
                                              <p:pRg st="2" end="2"/>
                                            </p:txEl>
                                          </p:spTgt>
                                        </p:tgtEl>
                                        <p:attrNameLst>
                                          <p:attrName>style.visibility</p:attrName>
                                        </p:attrNameLst>
                                      </p:cBhvr>
                                      <p:to>
                                        <p:strVal val="visible"/>
                                      </p:to>
                                    </p:set>
                                    <p:anim calcmode="lin" valueType="num">
                                      <p:cBhvr additive="base">
                                        <p:cTn id="38"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nodeType="clickEffect">
                                  <p:stCondLst>
                                    <p:cond delay="0"/>
                                  </p:stCondLst>
                                  <p:iterate type="lt">
                                    <p:tmPct val="10000"/>
                                  </p:iterate>
                                  <p:childTnLst>
                                    <p:set>
                                      <p:cBhvr>
                                        <p:cTn id="43" dur="1" fill="hold">
                                          <p:stCondLst>
                                            <p:cond delay="0"/>
                                          </p:stCondLst>
                                        </p:cTn>
                                        <p:tgtEl>
                                          <p:spTgt spid="6">
                                            <p:txEl>
                                              <p:pRg st="3" end="3"/>
                                            </p:txEl>
                                          </p:spTgt>
                                        </p:tgtEl>
                                        <p:attrNameLst>
                                          <p:attrName>style.visibility</p:attrName>
                                        </p:attrNameLst>
                                      </p:cBhvr>
                                      <p:to>
                                        <p:strVal val="visible"/>
                                      </p:to>
                                    </p:set>
                                    <p:anim calcmode="lin" valueType="num">
                                      <p:cBhvr additive="base">
                                        <p:cTn id="44"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9" fill="hold" nodeType="clickEffect">
                                  <p:stCondLst>
                                    <p:cond delay="0"/>
                                  </p:stCondLst>
                                  <p:iterate type="lt">
                                    <p:tmPct val="10000"/>
                                  </p:iterate>
                                  <p:childTnLst>
                                    <p:set>
                                      <p:cBhvr>
                                        <p:cTn id="49" dur="1" fill="hold">
                                          <p:stCondLst>
                                            <p:cond delay="0"/>
                                          </p:stCondLst>
                                        </p:cTn>
                                        <p:tgtEl>
                                          <p:spTgt spid="6">
                                            <p:txEl>
                                              <p:pRg st="4" end="4"/>
                                            </p:txEl>
                                          </p:spTgt>
                                        </p:tgtEl>
                                        <p:attrNameLst>
                                          <p:attrName>style.visibility</p:attrName>
                                        </p:attrNameLst>
                                      </p:cBhvr>
                                      <p:to>
                                        <p:strVal val="visible"/>
                                      </p:to>
                                    </p:set>
                                    <p:anim calcmode="lin" valueType="num">
                                      <p:cBhvr additive="base">
                                        <p:cTn id="50"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2" fill="hold" nodeType="clickEffect">
                                  <p:stCondLst>
                                    <p:cond delay="0"/>
                                  </p:stCondLst>
                                  <p:iterate type="lt">
                                    <p:tmPct val="10000"/>
                                  </p:iterate>
                                  <p:childTnLst>
                                    <p:set>
                                      <p:cBhvr>
                                        <p:cTn id="55" dur="1" fill="hold">
                                          <p:stCondLst>
                                            <p:cond delay="0"/>
                                          </p:stCondLst>
                                        </p:cTn>
                                        <p:tgtEl>
                                          <p:spTgt spid="6">
                                            <p:txEl>
                                              <p:pRg st="5" end="5"/>
                                            </p:txEl>
                                          </p:spTgt>
                                        </p:tgtEl>
                                        <p:attrNameLst>
                                          <p:attrName>style.visibility</p:attrName>
                                        </p:attrNameLst>
                                      </p:cBhvr>
                                      <p:to>
                                        <p:strVal val="visible"/>
                                      </p:to>
                                    </p:set>
                                    <p:anim calcmode="lin" valueType="num">
                                      <p:cBhvr additive="base">
                                        <p:cTn id="56"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2" fill="hold" nodeType="clickEffect">
                                  <p:stCondLst>
                                    <p:cond delay="0"/>
                                  </p:stCondLst>
                                  <p:iterate type="lt">
                                    <p:tmPct val="10000"/>
                                  </p:iterate>
                                  <p:childTnLst>
                                    <p:set>
                                      <p:cBhvr>
                                        <p:cTn id="61" dur="1" fill="hold">
                                          <p:stCondLst>
                                            <p:cond delay="0"/>
                                          </p:stCondLst>
                                        </p:cTn>
                                        <p:tgtEl>
                                          <p:spTgt spid="6">
                                            <p:txEl>
                                              <p:pRg st="6" end="6"/>
                                            </p:txEl>
                                          </p:spTgt>
                                        </p:tgtEl>
                                        <p:attrNameLst>
                                          <p:attrName>style.visibility</p:attrName>
                                        </p:attrNameLst>
                                      </p:cBhvr>
                                      <p:to>
                                        <p:strVal val="visible"/>
                                      </p:to>
                                    </p:set>
                                    <p:anim calcmode="lin" valueType="num">
                                      <p:cBhvr additive="base">
                                        <p:cTn id="62"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source Conservation Technology More rice with less"/>
          <p:cNvPicPr>
            <a:picLocks noChangeAspect="1" noChangeArrowheads="1"/>
          </p:cNvPicPr>
          <p:nvPr/>
        </p:nvPicPr>
        <p:blipFill>
          <a:blip r:embed="rId2"/>
          <a:srcRect/>
          <a:stretch>
            <a:fillRect/>
          </a:stretch>
        </p:blipFill>
        <p:spPr bwMode="auto">
          <a:xfrm>
            <a:off x="647700" y="533400"/>
            <a:ext cx="7848600" cy="5262197"/>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ircle(in)">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582D161-5B95-4569-A275-AD2000DC13CB}"/>
              </a:ext>
            </a:extLst>
          </p:cNvPr>
          <p:cNvGraphicFramePr>
            <a:graphicFrameLocks noGrp="1"/>
          </p:cNvGraphicFramePr>
          <p:nvPr>
            <p:extLst>
              <p:ext uri="{D42A27DB-BD31-4B8C-83A1-F6EECF244321}">
                <p14:modId xmlns:p14="http://schemas.microsoft.com/office/powerpoint/2010/main" val="831973257"/>
              </p:ext>
            </p:extLst>
          </p:nvPr>
        </p:nvGraphicFramePr>
        <p:xfrm>
          <a:off x="533400" y="901398"/>
          <a:ext cx="7620000" cy="4843040"/>
        </p:xfrm>
        <a:graphic>
          <a:graphicData uri="http://schemas.openxmlformats.org/drawingml/2006/table">
            <a:tbl>
              <a:tblPr firstRow="1" bandRow="1">
                <a:tableStyleId>{5C22544A-7EE6-4342-B048-85BDC9FD1C3A}</a:tableStyleId>
              </a:tblPr>
              <a:tblGrid>
                <a:gridCol w="1639746">
                  <a:extLst>
                    <a:ext uri="{9D8B030D-6E8A-4147-A177-3AD203B41FA5}">
                      <a16:colId xmlns:a16="http://schemas.microsoft.com/office/drawing/2014/main" val="1295100715"/>
                    </a:ext>
                  </a:extLst>
                </a:gridCol>
                <a:gridCol w="3469117">
                  <a:extLst>
                    <a:ext uri="{9D8B030D-6E8A-4147-A177-3AD203B41FA5}">
                      <a16:colId xmlns:a16="http://schemas.microsoft.com/office/drawing/2014/main" val="2876285274"/>
                    </a:ext>
                  </a:extLst>
                </a:gridCol>
                <a:gridCol w="2511137">
                  <a:extLst>
                    <a:ext uri="{9D8B030D-6E8A-4147-A177-3AD203B41FA5}">
                      <a16:colId xmlns:a16="http://schemas.microsoft.com/office/drawing/2014/main" val="189337426"/>
                    </a:ext>
                  </a:extLst>
                </a:gridCol>
              </a:tblGrid>
              <a:tr h="347500">
                <a:tc>
                  <a:txBody>
                    <a:bodyPr/>
                    <a:lstStyle/>
                    <a:p>
                      <a:pPr algn="ctr"/>
                      <a:r>
                        <a:rPr lang="bn-IN" sz="2000" dirty="0">
                          <a:solidFill>
                            <a:schemeClr val="tx1"/>
                          </a:solidFill>
                          <a:latin typeface="NikoshBAN" panose="02000000000000000000" pitchFamily="2" charset="0"/>
                          <a:cs typeface="NikoshBAN" panose="02000000000000000000" pitchFamily="2" charset="0"/>
                        </a:rPr>
                        <a:t>পার্থক্যের বিষয়</a:t>
                      </a:r>
                      <a:endParaRPr lang="en-US" sz="2000" dirty="0">
                        <a:solidFill>
                          <a:schemeClr val="tx1"/>
                        </a:solidFill>
                        <a:latin typeface="NikoshBAN" panose="02000000000000000000" pitchFamily="2" charset="0"/>
                        <a:cs typeface="NikoshBAN" panose="02000000000000000000" pitchFamily="2" charset="0"/>
                      </a:endParaRPr>
                    </a:p>
                  </a:txBody>
                  <a:tcPr>
                    <a:solidFill>
                      <a:schemeClr val="accent6">
                        <a:lumMod val="40000"/>
                        <a:lumOff val="60000"/>
                      </a:schemeClr>
                    </a:solidFill>
                  </a:tcPr>
                </a:tc>
                <a:tc>
                  <a:txBody>
                    <a:bodyPr/>
                    <a:lstStyle/>
                    <a:p>
                      <a:pPr algn="ctr"/>
                      <a:r>
                        <a:rPr lang="en-US" dirty="0">
                          <a:solidFill>
                            <a:schemeClr val="tx1"/>
                          </a:solidFill>
                          <a:latin typeface="NikoshBAN" panose="02000000000000000000" pitchFamily="2" charset="0"/>
                          <a:cs typeface="NikoshBAN" panose="02000000000000000000" pitchFamily="2" charset="0"/>
                        </a:rPr>
                        <a:t>SRI </a:t>
                      </a:r>
                      <a:r>
                        <a:rPr lang="bn-IN" sz="2000" dirty="0">
                          <a:solidFill>
                            <a:schemeClr val="tx1"/>
                          </a:solidFill>
                          <a:latin typeface="NikoshBAN" panose="02000000000000000000" pitchFamily="2" charset="0"/>
                          <a:cs typeface="NikoshBAN" panose="02000000000000000000" pitchFamily="2" charset="0"/>
                        </a:rPr>
                        <a:t>পদ্ধতি </a:t>
                      </a:r>
                      <a:endParaRPr lang="en-US" dirty="0">
                        <a:solidFill>
                          <a:schemeClr val="tx1"/>
                        </a:solidFill>
                        <a:latin typeface="NikoshBAN" panose="02000000000000000000" pitchFamily="2" charset="0"/>
                        <a:cs typeface="NikoshBAN" panose="02000000000000000000" pitchFamily="2" charset="0"/>
                      </a:endParaRPr>
                    </a:p>
                  </a:txBody>
                  <a:tcPr>
                    <a:solidFill>
                      <a:schemeClr val="accent6">
                        <a:lumMod val="40000"/>
                        <a:lumOff val="60000"/>
                      </a:schemeClr>
                    </a:solidFill>
                  </a:tcPr>
                </a:tc>
                <a:tc>
                  <a:txBody>
                    <a:bodyPr/>
                    <a:lstStyle/>
                    <a:p>
                      <a:pPr algn="ctr"/>
                      <a:r>
                        <a:rPr lang="bn-IN" sz="2000" dirty="0">
                          <a:solidFill>
                            <a:schemeClr val="tx1"/>
                          </a:solidFill>
                          <a:latin typeface="NikoshBAN" panose="02000000000000000000" pitchFamily="2" charset="0"/>
                          <a:cs typeface="NikoshBAN" panose="02000000000000000000" pitchFamily="2" charset="0"/>
                        </a:rPr>
                        <a:t>সনাতন পদ্ধতি</a:t>
                      </a:r>
                      <a:endParaRPr lang="en-US" sz="2000" dirty="0">
                        <a:solidFill>
                          <a:schemeClr val="tx1"/>
                        </a:solidFill>
                        <a:latin typeface="NikoshBAN" panose="02000000000000000000" pitchFamily="2" charset="0"/>
                        <a:cs typeface="NikoshBAN" panose="02000000000000000000" pitchFamily="2" charset="0"/>
                      </a:endParaRPr>
                    </a:p>
                  </a:txBody>
                  <a:tcPr>
                    <a:solidFill>
                      <a:schemeClr val="accent6">
                        <a:lumMod val="40000"/>
                        <a:lumOff val="60000"/>
                      </a:schemeClr>
                    </a:solidFill>
                  </a:tcPr>
                </a:tc>
                <a:extLst>
                  <a:ext uri="{0D108BD9-81ED-4DB2-BD59-A6C34878D82A}">
                    <a16:rowId xmlns:a16="http://schemas.microsoft.com/office/drawing/2014/main" val="3350979464"/>
                  </a:ext>
                </a:extLst>
              </a:tr>
              <a:tr h="574924">
                <a:tc>
                  <a:txBody>
                    <a:bodyPr/>
                    <a:lstStyle/>
                    <a:p>
                      <a:r>
                        <a:rPr lang="bn-IN" sz="2000" dirty="0">
                          <a:latin typeface="NikoshBAN" panose="02000000000000000000" pitchFamily="2" charset="0"/>
                          <a:cs typeface="NikoshBAN" panose="02000000000000000000" pitchFamily="2" charset="0"/>
                        </a:rPr>
                        <a:t>চারার বয়স</a:t>
                      </a:r>
                      <a:endParaRPr lang="en-US" sz="2000" dirty="0">
                        <a:latin typeface="NikoshBAN" panose="02000000000000000000" pitchFamily="2" charset="0"/>
                        <a:cs typeface="NikoshBAN" panose="02000000000000000000" pitchFamily="2" charset="0"/>
                      </a:endParaRPr>
                    </a:p>
                  </a:txBody>
                  <a:tcPr>
                    <a:solidFill>
                      <a:schemeClr val="accent5">
                        <a:lumMod val="60000"/>
                        <a:lumOff val="40000"/>
                      </a:schemeClr>
                    </a:solidFill>
                  </a:tcPr>
                </a:tc>
                <a:tc>
                  <a:txBody>
                    <a:bodyPr/>
                    <a:lstStyle/>
                    <a:p>
                      <a:r>
                        <a:rPr lang="bn-IN" sz="2000" dirty="0">
                          <a:latin typeface="NikoshBAN" panose="02000000000000000000" pitchFamily="2" charset="0"/>
                          <a:cs typeface="NikoshBAN" panose="02000000000000000000" pitchFamily="2" charset="0"/>
                        </a:rPr>
                        <a:t>১০-১৪ দিন বয়সের ধানের চারা লাগানো হয়।</a:t>
                      </a:r>
                      <a:endParaRPr lang="en-US" sz="200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r>
                        <a:rPr lang="bn-IN" sz="2000" dirty="0">
                          <a:latin typeface="NikoshBAN" panose="02000000000000000000" pitchFamily="2" charset="0"/>
                          <a:cs typeface="NikoshBAN" panose="02000000000000000000" pitchFamily="2" charset="0"/>
                        </a:rPr>
                        <a:t>প্রায় একমাস বয়সের চারা লাগানো হয়।</a:t>
                      </a:r>
                      <a:endParaRPr lang="en-US" sz="2000" dirty="0">
                        <a:latin typeface="NikoshBAN" panose="02000000000000000000" pitchFamily="2" charset="0"/>
                        <a:cs typeface="NikoshBAN" panose="02000000000000000000" pitchFamily="2" charset="0"/>
                      </a:endParaRPr>
                    </a:p>
                  </a:txBody>
                  <a:tcPr>
                    <a:solidFill>
                      <a:schemeClr val="accent3">
                        <a:lumMod val="60000"/>
                        <a:lumOff val="40000"/>
                      </a:schemeClr>
                    </a:solidFill>
                  </a:tcPr>
                </a:tc>
                <a:extLst>
                  <a:ext uri="{0D108BD9-81ED-4DB2-BD59-A6C34878D82A}">
                    <a16:rowId xmlns:a16="http://schemas.microsoft.com/office/drawing/2014/main" val="3327340028"/>
                  </a:ext>
                </a:extLst>
              </a:tr>
              <a:tr h="329681">
                <a:tc>
                  <a:txBody>
                    <a:bodyPr/>
                    <a:lstStyle/>
                    <a:p>
                      <a:r>
                        <a:rPr lang="bn-IN" sz="2000" dirty="0">
                          <a:latin typeface="NikoshBAN" panose="02000000000000000000" pitchFamily="2" charset="0"/>
                          <a:cs typeface="NikoshBAN" panose="02000000000000000000" pitchFamily="2" charset="0"/>
                        </a:rPr>
                        <a:t>চারায় গোছার সংখ্যা</a:t>
                      </a:r>
                      <a:endParaRPr lang="en-US" sz="2000" dirty="0">
                        <a:latin typeface="NikoshBAN" panose="02000000000000000000" pitchFamily="2" charset="0"/>
                        <a:cs typeface="NikoshBAN" panose="02000000000000000000" pitchFamily="2" charset="0"/>
                      </a:endParaRPr>
                    </a:p>
                  </a:txBody>
                  <a:tcPr>
                    <a:solidFill>
                      <a:schemeClr val="accent5">
                        <a:lumMod val="60000"/>
                        <a:lumOff val="40000"/>
                      </a:schemeClr>
                    </a:solidFill>
                  </a:tcPr>
                </a:tc>
                <a:tc>
                  <a:txBody>
                    <a:bodyPr/>
                    <a:lstStyle/>
                    <a:p>
                      <a:r>
                        <a:rPr lang="bn-IN" sz="2000" dirty="0">
                          <a:latin typeface="NikoshBAN" panose="02000000000000000000" pitchFamily="2" charset="0"/>
                          <a:cs typeface="NikoshBAN" panose="02000000000000000000" pitchFamily="2" charset="0"/>
                        </a:rPr>
                        <a:t>প্রতি গোছায় ১-২টি চারা রোপন করা হয়।</a:t>
                      </a:r>
                      <a:endParaRPr lang="en-US" sz="200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r>
                        <a:rPr lang="bn-IN" sz="2000" dirty="0">
                          <a:latin typeface="NikoshBAN" panose="02000000000000000000" pitchFamily="2" charset="0"/>
                          <a:cs typeface="NikoshBAN" panose="02000000000000000000" pitchFamily="2" charset="0"/>
                        </a:rPr>
                        <a:t>প্রতি গোছায় ৩-৪ টি চারা রোপন করা হয়।</a:t>
                      </a:r>
                      <a:endParaRPr lang="en-US" sz="2000" dirty="0">
                        <a:latin typeface="NikoshBAN" panose="02000000000000000000" pitchFamily="2" charset="0"/>
                        <a:cs typeface="NikoshBAN" panose="02000000000000000000" pitchFamily="2" charset="0"/>
                      </a:endParaRPr>
                    </a:p>
                  </a:txBody>
                  <a:tcPr>
                    <a:solidFill>
                      <a:schemeClr val="accent3">
                        <a:lumMod val="60000"/>
                        <a:lumOff val="40000"/>
                      </a:schemeClr>
                    </a:solidFill>
                  </a:tcPr>
                </a:tc>
                <a:extLst>
                  <a:ext uri="{0D108BD9-81ED-4DB2-BD59-A6C34878D82A}">
                    <a16:rowId xmlns:a16="http://schemas.microsoft.com/office/drawing/2014/main" val="3095264676"/>
                  </a:ext>
                </a:extLst>
              </a:tr>
              <a:tr h="553581">
                <a:tc>
                  <a:txBody>
                    <a:bodyPr/>
                    <a:lstStyle/>
                    <a:p>
                      <a:r>
                        <a:rPr lang="bn-IN" sz="2000" dirty="0">
                          <a:latin typeface="NikoshBAN" panose="02000000000000000000" pitchFamily="2" charset="0"/>
                          <a:cs typeface="NikoshBAN" panose="02000000000000000000" pitchFamily="2" charset="0"/>
                        </a:rPr>
                        <a:t>চারার রোপন ব্যবধান</a:t>
                      </a:r>
                      <a:endParaRPr lang="en-US" sz="2000" dirty="0">
                        <a:latin typeface="NikoshBAN" panose="02000000000000000000" pitchFamily="2" charset="0"/>
                        <a:cs typeface="NikoshBAN" panose="02000000000000000000" pitchFamily="2" charset="0"/>
                      </a:endParaRPr>
                    </a:p>
                  </a:txBody>
                  <a:tcPr>
                    <a:solidFill>
                      <a:schemeClr val="accent5">
                        <a:lumMod val="60000"/>
                        <a:lumOff val="40000"/>
                      </a:schemeClr>
                    </a:solidFill>
                  </a:tcPr>
                </a:tc>
                <a:tc>
                  <a:txBody>
                    <a:bodyPr/>
                    <a:lstStyle/>
                    <a:p>
                      <a:r>
                        <a:rPr lang="bn-IN" sz="2000" dirty="0">
                          <a:latin typeface="NikoshBAN" panose="02000000000000000000" pitchFamily="2" charset="0"/>
                          <a:cs typeface="NikoshBAN" panose="02000000000000000000" pitchFamily="2" charset="0"/>
                        </a:rPr>
                        <a:t>কাণ্ড ও মুলের যথেষ্ট বৃদ্ধির জন্য বিস্তৃত ব্যবধানে চারা রোপন করা হয়।</a:t>
                      </a:r>
                      <a:endParaRPr lang="en-US" sz="200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r>
                        <a:rPr lang="bn-IN" sz="2000" dirty="0">
                          <a:latin typeface="NikoshBAN" panose="02000000000000000000" pitchFamily="2" charset="0"/>
                          <a:cs typeface="NikoshBAN" panose="02000000000000000000" pitchFamily="2" charset="0"/>
                        </a:rPr>
                        <a:t>স্বল্প ব্যবধানে চারা রোপন করা হয়।</a:t>
                      </a:r>
                      <a:endParaRPr lang="en-US" sz="2000" dirty="0">
                        <a:latin typeface="NikoshBAN" panose="02000000000000000000" pitchFamily="2" charset="0"/>
                        <a:cs typeface="NikoshBAN" panose="02000000000000000000" pitchFamily="2" charset="0"/>
                      </a:endParaRPr>
                    </a:p>
                  </a:txBody>
                  <a:tcPr>
                    <a:solidFill>
                      <a:schemeClr val="accent3">
                        <a:lumMod val="60000"/>
                        <a:lumOff val="40000"/>
                      </a:schemeClr>
                    </a:solidFill>
                  </a:tcPr>
                </a:tc>
                <a:extLst>
                  <a:ext uri="{0D108BD9-81ED-4DB2-BD59-A6C34878D82A}">
                    <a16:rowId xmlns:a16="http://schemas.microsoft.com/office/drawing/2014/main" val="1496918584"/>
                  </a:ext>
                </a:extLst>
              </a:tr>
              <a:tr h="821320">
                <a:tc>
                  <a:txBody>
                    <a:bodyPr/>
                    <a:lstStyle/>
                    <a:p>
                      <a:r>
                        <a:rPr lang="bn-IN" sz="2000" dirty="0">
                          <a:latin typeface="NikoshBAN" panose="02000000000000000000" pitchFamily="2" charset="0"/>
                          <a:cs typeface="NikoshBAN" panose="02000000000000000000" pitchFamily="2" charset="0"/>
                        </a:rPr>
                        <a:t>চারা রোপন পদ্ধতি</a:t>
                      </a:r>
                      <a:endParaRPr lang="en-US" sz="2000" dirty="0">
                        <a:latin typeface="NikoshBAN" panose="02000000000000000000" pitchFamily="2" charset="0"/>
                        <a:cs typeface="NikoshBAN" panose="02000000000000000000" pitchFamily="2" charset="0"/>
                      </a:endParaRPr>
                    </a:p>
                  </a:txBody>
                  <a:tcPr>
                    <a:solidFill>
                      <a:schemeClr val="accent5">
                        <a:lumMod val="60000"/>
                        <a:lumOff val="40000"/>
                      </a:schemeClr>
                    </a:solidFill>
                  </a:tcPr>
                </a:tc>
                <a:tc>
                  <a:txBody>
                    <a:bodyPr/>
                    <a:lstStyle/>
                    <a:p>
                      <a:r>
                        <a:rPr lang="bn-IN" sz="2000" dirty="0">
                          <a:latin typeface="NikoshBAN" panose="02000000000000000000" pitchFamily="2" charset="0"/>
                          <a:cs typeface="NikoshBAN" panose="02000000000000000000" pitchFamily="2" charset="0"/>
                        </a:rPr>
                        <a:t>চারা বর্গাকার পদ্ধতিতে (২৫ সেমি × ২৫ সেমি) রোপন করা হয়।</a:t>
                      </a:r>
                      <a:endParaRPr lang="en-US" sz="200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000" dirty="0">
                          <a:latin typeface="NikoshBAN" panose="02000000000000000000" pitchFamily="2" charset="0"/>
                          <a:cs typeface="NikoshBAN" panose="02000000000000000000" pitchFamily="2" charset="0"/>
                        </a:rPr>
                        <a:t>কোন প্রকার মাপ ছাড়াই </a:t>
                      </a:r>
                      <a:r>
                        <a:rPr lang="en-US" sz="2000" dirty="0" err="1">
                          <a:latin typeface="NikoshBAN" panose="02000000000000000000" pitchFamily="2" charset="0"/>
                          <a:cs typeface="NikoshBAN" panose="02000000000000000000" pitchFamily="2" charset="0"/>
                        </a:rPr>
                        <a:t>চারা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রোপন</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করা</a:t>
                      </a:r>
                      <a:r>
                        <a:rPr lang="en-US" sz="2000" dirty="0">
                          <a:latin typeface="NikoshBAN" panose="02000000000000000000" pitchFamily="2" charset="0"/>
                          <a:cs typeface="NikoshBAN" panose="02000000000000000000" pitchFamily="2" charset="0"/>
                        </a:rPr>
                        <a:t> </a:t>
                      </a:r>
                      <a:r>
                        <a:rPr lang="en-US" sz="2000" dirty="0" err="1">
                          <a:latin typeface="NikoshBAN" panose="02000000000000000000" pitchFamily="2" charset="0"/>
                          <a:cs typeface="NikoshBAN" panose="02000000000000000000" pitchFamily="2" charset="0"/>
                        </a:rPr>
                        <a:t>হয়</a:t>
                      </a:r>
                      <a:r>
                        <a:rPr lang="en-US" sz="2000" dirty="0">
                          <a:latin typeface="NikoshBAN" panose="02000000000000000000" pitchFamily="2" charset="0"/>
                          <a:cs typeface="NikoshBAN" panose="02000000000000000000" pitchFamily="2" charset="0"/>
                        </a:rPr>
                        <a:t>।</a:t>
                      </a:r>
                    </a:p>
                  </a:txBody>
                  <a:tcPr>
                    <a:solidFill>
                      <a:schemeClr val="accent3">
                        <a:lumMod val="60000"/>
                        <a:lumOff val="40000"/>
                      </a:schemeClr>
                    </a:solidFill>
                  </a:tcPr>
                </a:tc>
                <a:extLst>
                  <a:ext uri="{0D108BD9-81ED-4DB2-BD59-A6C34878D82A}">
                    <a16:rowId xmlns:a16="http://schemas.microsoft.com/office/drawing/2014/main" val="3459397070"/>
                  </a:ext>
                </a:extLst>
              </a:tr>
              <a:tr h="574924">
                <a:tc>
                  <a:txBody>
                    <a:bodyPr/>
                    <a:lstStyle/>
                    <a:p>
                      <a:r>
                        <a:rPr lang="bn-IN" sz="2000" dirty="0">
                          <a:latin typeface="NikoshBAN" panose="02000000000000000000" pitchFamily="2" charset="0"/>
                          <a:cs typeface="NikoshBAN" panose="02000000000000000000" pitchFamily="2" charset="0"/>
                        </a:rPr>
                        <a:t>সার প্রয়োগ</a:t>
                      </a:r>
                      <a:endParaRPr lang="en-US" sz="2000" dirty="0">
                        <a:latin typeface="NikoshBAN" panose="02000000000000000000" pitchFamily="2" charset="0"/>
                        <a:cs typeface="NikoshBAN" panose="02000000000000000000" pitchFamily="2" charset="0"/>
                      </a:endParaRPr>
                    </a:p>
                  </a:txBody>
                  <a:tcPr>
                    <a:solidFill>
                      <a:schemeClr val="accent5">
                        <a:lumMod val="60000"/>
                        <a:lumOff val="40000"/>
                      </a:schemeClr>
                    </a:solidFill>
                  </a:tcPr>
                </a:tc>
                <a:tc>
                  <a:txBody>
                    <a:bodyPr/>
                    <a:lstStyle/>
                    <a:p>
                      <a:r>
                        <a:rPr lang="bn-IN" sz="2000" dirty="0">
                          <a:latin typeface="NikoshBAN" panose="02000000000000000000" pitchFamily="2" charset="0"/>
                          <a:cs typeface="NikoshBAN" panose="02000000000000000000" pitchFamily="2" charset="0"/>
                        </a:rPr>
                        <a:t>জৈব সার প্রয়োগের ব্যাপারে অগ্রাধিকার দেয়া হয়।</a:t>
                      </a:r>
                      <a:endParaRPr lang="en-US" sz="200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r>
                        <a:rPr lang="bn-IN" sz="2000" dirty="0">
                          <a:latin typeface="NikoshBAN" panose="02000000000000000000" pitchFamily="2" charset="0"/>
                          <a:cs typeface="NikoshBAN" panose="02000000000000000000" pitchFamily="2" charset="0"/>
                        </a:rPr>
                        <a:t>রাসায়নিক সার বেশী প্রয়োগ করা হয়।</a:t>
                      </a:r>
                      <a:endParaRPr lang="en-US" sz="2000" dirty="0">
                        <a:latin typeface="NikoshBAN" panose="02000000000000000000" pitchFamily="2" charset="0"/>
                        <a:cs typeface="NikoshBAN" panose="02000000000000000000" pitchFamily="2" charset="0"/>
                      </a:endParaRPr>
                    </a:p>
                  </a:txBody>
                  <a:tcPr>
                    <a:solidFill>
                      <a:schemeClr val="accent3">
                        <a:lumMod val="60000"/>
                        <a:lumOff val="40000"/>
                      </a:schemeClr>
                    </a:solidFill>
                  </a:tcPr>
                </a:tc>
                <a:extLst>
                  <a:ext uri="{0D108BD9-81ED-4DB2-BD59-A6C34878D82A}">
                    <a16:rowId xmlns:a16="http://schemas.microsoft.com/office/drawing/2014/main" val="2852912281"/>
                  </a:ext>
                </a:extLst>
              </a:tr>
              <a:tr h="821320">
                <a:tc>
                  <a:txBody>
                    <a:bodyPr/>
                    <a:lstStyle/>
                    <a:p>
                      <a:r>
                        <a:rPr lang="bn-IN" sz="2000" dirty="0">
                          <a:latin typeface="NikoshBAN" panose="02000000000000000000" pitchFamily="2" charset="0"/>
                          <a:cs typeface="NikoshBAN" panose="02000000000000000000" pitchFamily="2" charset="0"/>
                        </a:rPr>
                        <a:t> মাটি-পানি ব্যবস্থাপনা</a:t>
                      </a:r>
                      <a:endParaRPr lang="en-US" sz="2000" dirty="0">
                        <a:latin typeface="NikoshBAN" panose="02000000000000000000" pitchFamily="2" charset="0"/>
                        <a:cs typeface="NikoshBAN" panose="02000000000000000000" pitchFamily="2" charset="0"/>
                      </a:endParaRPr>
                    </a:p>
                  </a:txBody>
                  <a:tcPr>
                    <a:solidFill>
                      <a:schemeClr val="accent5">
                        <a:lumMod val="60000"/>
                        <a:lumOff val="40000"/>
                      </a:schemeClr>
                    </a:solidFill>
                  </a:tcPr>
                </a:tc>
                <a:tc>
                  <a:txBody>
                    <a:bodyPr/>
                    <a:lstStyle/>
                    <a:p>
                      <a:r>
                        <a:rPr lang="bn-IN" sz="2000" dirty="0">
                          <a:latin typeface="NikoshBAN" panose="02000000000000000000" pitchFamily="2" charset="0"/>
                          <a:cs typeface="NikoshBAN" panose="02000000000000000000" pitchFamily="2" charset="0"/>
                        </a:rPr>
                        <a:t>এ পদ্ধতিতে মাটি আর্দ্র কিন্তু সুনিষ্কাসিত এবং পরিমান মত সেচ প্রদান করা হয়। </a:t>
                      </a:r>
                      <a:endParaRPr lang="en-US" sz="2000" dirty="0">
                        <a:latin typeface="NikoshBAN" panose="02000000000000000000" pitchFamily="2" charset="0"/>
                        <a:cs typeface="NikoshBAN" panose="02000000000000000000" pitchFamily="2" charset="0"/>
                      </a:endParaRPr>
                    </a:p>
                  </a:txBody>
                  <a:tcPr>
                    <a:solidFill>
                      <a:schemeClr val="accent4">
                        <a:lumMod val="40000"/>
                        <a:lumOff val="60000"/>
                      </a:schemeClr>
                    </a:solidFill>
                  </a:tcPr>
                </a:tc>
                <a:tc>
                  <a:txBody>
                    <a:bodyPr/>
                    <a:lstStyle/>
                    <a:p>
                      <a:r>
                        <a:rPr lang="bn-IN" sz="2000" dirty="0">
                          <a:latin typeface="NikoshBAN" panose="02000000000000000000" pitchFamily="2" charset="0"/>
                          <a:cs typeface="NikoshBAN" panose="02000000000000000000" pitchFamily="2" charset="0"/>
                        </a:rPr>
                        <a:t>এ পদ্ধতিতে জমিতে নিয়মিত প্লাবন সেচ দেয়া হয়। </a:t>
                      </a:r>
                      <a:endParaRPr lang="en-US" sz="2000" dirty="0">
                        <a:latin typeface="NikoshBAN" panose="02000000000000000000" pitchFamily="2" charset="0"/>
                        <a:cs typeface="NikoshBAN" panose="02000000000000000000" pitchFamily="2" charset="0"/>
                      </a:endParaRPr>
                    </a:p>
                  </a:txBody>
                  <a:tcPr>
                    <a:solidFill>
                      <a:schemeClr val="accent3">
                        <a:lumMod val="60000"/>
                        <a:lumOff val="40000"/>
                      </a:schemeClr>
                    </a:solidFill>
                  </a:tcPr>
                </a:tc>
                <a:extLst>
                  <a:ext uri="{0D108BD9-81ED-4DB2-BD59-A6C34878D82A}">
                    <a16:rowId xmlns:a16="http://schemas.microsoft.com/office/drawing/2014/main" val="464565465"/>
                  </a:ext>
                </a:extLst>
              </a:tr>
            </a:tbl>
          </a:graphicData>
        </a:graphic>
      </p:graphicFrame>
      <p:sp>
        <p:nvSpPr>
          <p:cNvPr id="4" name="TextBox 3">
            <a:extLst>
              <a:ext uri="{FF2B5EF4-FFF2-40B4-BE49-F238E27FC236}">
                <a16:creationId xmlns:a16="http://schemas.microsoft.com/office/drawing/2014/main" id="{2C48179C-06D3-4FC0-BA9A-3555BAA83023}"/>
              </a:ext>
            </a:extLst>
          </p:cNvPr>
          <p:cNvSpPr txBox="1"/>
          <p:nvPr/>
        </p:nvSpPr>
        <p:spPr>
          <a:xfrm>
            <a:off x="1752600" y="381000"/>
            <a:ext cx="5181600" cy="523220"/>
          </a:xfrm>
          <a:prstGeom prst="rect">
            <a:avLst/>
          </a:prstGeom>
          <a:noFill/>
        </p:spPr>
        <p:txBody>
          <a:bodyPr wrap="square">
            <a:spAutoFit/>
          </a:bodyPr>
          <a:lstStyle/>
          <a:p>
            <a:pPr algn="ctr"/>
            <a:r>
              <a:rPr lang="en-US" sz="2800" dirty="0">
                <a:solidFill>
                  <a:srgbClr val="0070C0"/>
                </a:solidFill>
                <a:latin typeface="NikoshBAN" panose="02000000000000000000" pitchFamily="2" charset="0"/>
                <a:cs typeface="NikoshBAN" panose="02000000000000000000" pitchFamily="2" charset="0"/>
              </a:rPr>
              <a:t>SRI </a:t>
            </a:r>
            <a:r>
              <a:rPr lang="bn-IN" sz="2800" dirty="0">
                <a:solidFill>
                  <a:srgbClr val="0070C0"/>
                </a:solidFill>
                <a:latin typeface="NikoshBAN" panose="02000000000000000000" pitchFamily="2" charset="0"/>
                <a:cs typeface="NikoshBAN" panose="02000000000000000000" pitchFamily="2" charset="0"/>
              </a:rPr>
              <a:t>পদ্ধতি ও সনাতন পদ্ধতির মধ্যে তুলনা </a:t>
            </a:r>
            <a:endParaRPr lang="en-US" sz="28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9231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4486" y="2097461"/>
            <a:ext cx="1901483" cy="369332"/>
          </a:xfrm>
          <a:prstGeom prst="rect">
            <a:avLst/>
          </a:prstGeom>
        </p:spPr>
        <p:txBody>
          <a:bodyPr wrap="none">
            <a:spAutoFit/>
          </a:bodyPr>
          <a:lstStyle/>
          <a:p>
            <a:r>
              <a:rPr lang="bn-BD" dirty="0">
                <a:solidFill>
                  <a:schemeClr val="bg1"/>
                </a:solidFill>
              </a:rPr>
              <a:t>জোরালো বৃষ্টিপাত</a:t>
            </a:r>
            <a:endParaRPr lang="en-US" dirty="0">
              <a:solidFill>
                <a:schemeClr val="bg1"/>
              </a:solidFill>
            </a:endParaRPr>
          </a:p>
        </p:txBody>
      </p:sp>
      <p:pic>
        <p:nvPicPr>
          <p:cNvPr id="8194" name="Picture 2" descr="0720 System of Rice Intensification Experience in Punjab Under Extens…"/>
          <p:cNvPicPr>
            <a:picLocks noChangeAspect="1" noChangeArrowheads="1"/>
          </p:cNvPicPr>
          <p:nvPr/>
        </p:nvPicPr>
        <p:blipFill>
          <a:blip r:embed="rId2"/>
          <a:srcRect/>
          <a:stretch>
            <a:fillRect/>
          </a:stretch>
        </p:blipFill>
        <p:spPr bwMode="auto">
          <a:xfrm>
            <a:off x="647700" y="457200"/>
            <a:ext cx="7848600" cy="5617135"/>
          </a:xfrm>
          <a:prstGeom prst="rect">
            <a:avLst/>
          </a:prstGeom>
          <a:noFill/>
        </p:spPr>
      </p:pic>
    </p:spTree>
    <p:extLst>
      <p:ext uri="{BB962C8B-B14F-4D97-AF65-F5344CB8AC3E}">
        <p14:creationId xmlns:p14="http://schemas.microsoft.com/office/powerpoint/2010/main" val="1974745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3564</TotalTime>
  <Words>797</Words>
  <Application>Microsoft Office PowerPoint</Application>
  <PresentationFormat>On-screen Show (4:3)</PresentationFormat>
  <Paragraphs>92</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Nikosh</vt:lpstr>
      <vt:lpstr>NikoshBAN</vt:lpstr>
      <vt:lpstr>Wingdings</vt:lpstr>
      <vt:lpstr>Office Theme</vt:lpstr>
      <vt:lpstr>PowerPoint Presentation</vt:lpstr>
      <vt:lpstr>PowerPoint Presentation</vt:lpstr>
      <vt:lpstr>ছবিগুলো লক্ষ কর।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User</cp:lastModifiedBy>
  <cp:revision>302</cp:revision>
  <dcterms:created xsi:type="dcterms:W3CDTF">2020-07-02T02:59:26Z</dcterms:created>
  <dcterms:modified xsi:type="dcterms:W3CDTF">2020-12-22T05:39:22Z</dcterms:modified>
</cp:coreProperties>
</file>