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</p:sldIdLst>
  <p:sldSz cy="7772400" cx="12801600"/>
  <p:notesSz cx="6858000" cy="9144000"/>
  <p:defaultTextStyle>
    <a:defPPr>
      <a:defRPr lang="en-US"/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algn="l" fontAlgn="base" marL="587822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algn="l" fontAlgn="base" marL="1175644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algn="l" fontAlgn="base" marL="1763466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algn="l" fontAlgn="base" marL="2351288" rtl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algn="l" defTabSz="1175644" eaLnBrk="1" hangingPunct="1" latinLnBrk="0" marL="2939110" rtl="0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algn="l" defTabSz="1175644" eaLnBrk="1" hangingPunct="1" latinLnBrk="0" marL="3526932" rtl="0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algn="l" defTabSz="1175644" eaLnBrk="1" hangingPunct="1" latinLnBrk="0" marL="4114754" rtl="0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algn="l" defTabSz="1175644" eaLnBrk="1" hangingPunct="1" latinLnBrk="0" marL="4702576" rtl="0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5ED074"/>
    <a:srgbClr val="6600FF"/>
    <a:srgbClr val="CC00FF"/>
    <a:srgbClr val="FF0066"/>
    <a:srgbClr val="61337D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19" autoAdjust="0"/>
    <p:restoredTop sz="94664" autoAdjust="0"/>
  </p:normalViewPr>
  <p:slideViewPr>
    <p:cSldViewPr>
      <p:cViewPr varScale="1">
        <p:scale>
          <a:sx n="62" d="100"/>
          <a:sy n="62" d="100"/>
        </p:scale>
        <p:origin x="876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tableStyles" Target="tableStyle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87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sz="1200"/>
            </a:lvl1pPr>
          </a:lstStyle>
          <a:p>
            <a:fld id="{CB03EFB7-6442-4194-992C-84CACE78B0BB}" type="datetimeFigureOut">
              <a:rPr lang="en-US"/>
              <a:t>2/20/2020</a:t>
            </a:fld>
            <a:endParaRPr lang="en-US"/>
          </a:p>
        </p:txBody>
      </p:sp>
      <p:sp>
        <p:nvSpPr>
          <p:cNvPr id="104876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7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87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487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>
              <a:defRPr sz="1200"/>
            </a:lvl1pPr>
          </a:lstStyle>
          <a:p>
            <a:fld id="{E555504E-D3E5-44E8-8884-FC5036C11BB9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eaLnBrk="0" fontAlgn="base" hangingPunct="0" rtl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algn="l" eaLnBrk="0" fontAlgn="base" hangingPunct="0" marL="587822" rtl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algn="l" eaLnBrk="0" fontAlgn="base" hangingPunct="0" marL="1175644" rtl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algn="l" eaLnBrk="0" fontAlgn="base" hangingPunct="0" marL="1763466" rtl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algn="l" eaLnBrk="0" fontAlgn="base" hangingPunct="0" marL="2351288" rtl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algn="l" defTabSz="1175644" eaLnBrk="1" hangingPunct="1" latinLnBrk="0" marL="2939110" rtl="0">
      <a:defRPr sz="1500" kern="1200">
        <a:solidFill>
          <a:schemeClr val="tx1"/>
        </a:solidFill>
        <a:latin typeface="+mn-lt"/>
        <a:ea typeface="+mn-ea"/>
        <a:cs typeface="+mn-cs"/>
      </a:defRPr>
    </a:lvl6pPr>
    <a:lvl7pPr algn="l" defTabSz="1175644" eaLnBrk="1" hangingPunct="1" latinLnBrk="0" marL="3526932" rtl="0">
      <a:defRPr sz="1500" kern="1200">
        <a:solidFill>
          <a:schemeClr val="tx1"/>
        </a:solidFill>
        <a:latin typeface="+mn-lt"/>
        <a:ea typeface="+mn-ea"/>
        <a:cs typeface="+mn-cs"/>
      </a:defRPr>
    </a:lvl7pPr>
    <a:lvl8pPr algn="l" defTabSz="1175644" eaLnBrk="1" hangingPunct="1" latinLnBrk="0" marL="4114754" rtl="0">
      <a:defRPr sz="1500" kern="1200">
        <a:solidFill>
          <a:schemeClr val="tx1"/>
        </a:solidFill>
        <a:latin typeface="+mn-lt"/>
        <a:ea typeface="+mn-ea"/>
        <a:cs typeface="+mn-cs"/>
      </a:defRPr>
    </a:lvl8pPr>
    <a:lvl9pPr algn="l" defTabSz="1175644" eaLnBrk="1" hangingPunct="1" latinLnBrk="0" marL="4702576" rtl="0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E555504E-D3E5-44E8-8884-FC5036C11BB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5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587822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1175644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763466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2351288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93911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3526932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4114754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4702576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5B7658A-61F2-41FA-8CAF-BD0149E5BFBD}" type="datetimeFigureOut">
              <a:rPr lang="en-US"/>
              <a:t>2/20/2020</a:t>
            </a:fld>
            <a:endParaRPr lang="en-US"/>
          </a:p>
        </p:txBody>
      </p:sp>
      <p:sp>
        <p:nvSpPr>
          <p:cNvPr id="10487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426FD49-F9DA-4B0A-830C-61C450DC0B1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BD97D0-187E-4474-B161-0FAF727C3F4F}" type="datetimeFigureOut">
              <a:rPr lang="en-US"/>
              <a:t>2/20/2020</a:t>
            </a:fld>
            <a:endParaRPr lang="en-US"/>
          </a:p>
        </p:txBody>
      </p:sp>
      <p:sp>
        <p:nvSpPr>
          <p:cNvPr id="10487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B999A13-0DA5-42A6-A9F6-03FF051B89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D0DE4479-5629-4FBA-B5C5-86BDCCADAF50}" type="datetimeFigureOut">
              <a:rPr lang="en-US"/>
              <a:t>2/20/2020</a:t>
            </a:fld>
            <a:endParaRPr lang="en-US"/>
          </a:p>
        </p:txBody>
      </p:sp>
      <p:sp>
        <p:nvSpPr>
          <p:cNvPr id="10487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0F03AC2-0DC4-47B9-B455-D0DF575CCA4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2E1F5A3-DCB1-4A24-A6A4-BFD2F9874B67}" type="datetimeFigureOut">
              <a:rPr lang="en-US"/>
              <a:t>2/20/2020</a:t>
            </a:fld>
            <a:endParaRPr lang="en-US"/>
          </a:p>
        </p:txBody>
      </p:sp>
      <p:sp>
        <p:nvSpPr>
          <p:cNvPr id="10487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21EF591-5B78-46C0-AA93-6F3D0861991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b="1" cap="all" sz="5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39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indent="0" marL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indent="0" marL="587822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indent="0" marL="1175644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indent="0" marL="1763466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indent="0" marL="2351288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indent="0" marL="293911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indent="0" marL="3526932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indent="0" marL="4114754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indent="0" marL="4702576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0523092-C2ED-4BBC-8FCD-E191648D36F4}" type="datetimeFigureOut">
              <a:rPr lang="en-US"/>
              <a:t>2/20/2020</a:t>
            </a:fld>
            <a:endParaRPr lang="en-US"/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4CBC44F-27B0-433B-A39D-A1D1DD5BB31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44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5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7E0E8AB-08EA-4C1C-90E9-85D3A3CD390F}" type="datetimeFigureOut">
              <a:rPr lang="en-US"/>
              <a:t>2/20/2020</a:t>
            </a:fld>
            <a:endParaRPr lang="en-US"/>
          </a:p>
        </p:txBody>
      </p:sp>
      <p:sp>
        <p:nvSpPr>
          <p:cNvPr id="10487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07B4E81-EE88-4A35-B8DD-3FF1E0FD1C3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0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indent="0" marL="0">
              <a:buNone/>
              <a:defRPr b="1" sz="3100"/>
            </a:lvl1pPr>
            <a:lvl2pPr indent="0" marL="587822">
              <a:buNone/>
              <a:defRPr b="1" sz="2600"/>
            </a:lvl2pPr>
            <a:lvl3pPr indent="0" marL="1175644">
              <a:buNone/>
              <a:defRPr b="1" sz="2300"/>
            </a:lvl3pPr>
            <a:lvl4pPr indent="0" marL="1763466">
              <a:buNone/>
              <a:defRPr b="1" sz="2100"/>
            </a:lvl4pPr>
            <a:lvl5pPr indent="0" marL="2351288">
              <a:buNone/>
              <a:defRPr b="1" sz="2100"/>
            </a:lvl5pPr>
            <a:lvl6pPr indent="0" marL="2939110">
              <a:buNone/>
              <a:defRPr b="1" sz="2100"/>
            </a:lvl6pPr>
            <a:lvl7pPr indent="0" marL="3526932">
              <a:buNone/>
              <a:defRPr b="1" sz="2100"/>
            </a:lvl7pPr>
            <a:lvl8pPr indent="0" marL="4114754">
              <a:buNone/>
              <a:defRPr b="1" sz="2100"/>
            </a:lvl8pPr>
            <a:lvl9pPr indent="0" marL="4702576">
              <a:buNone/>
              <a:defRPr b="1"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1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indent="0" marL="0">
              <a:buNone/>
              <a:defRPr b="1" sz="3100"/>
            </a:lvl1pPr>
            <a:lvl2pPr indent="0" marL="587822">
              <a:buNone/>
              <a:defRPr b="1" sz="2600"/>
            </a:lvl2pPr>
            <a:lvl3pPr indent="0" marL="1175644">
              <a:buNone/>
              <a:defRPr b="1" sz="2300"/>
            </a:lvl3pPr>
            <a:lvl4pPr indent="0" marL="1763466">
              <a:buNone/>
              <a:defRPr b="1" sz="2100"/>
            </a:lvl4pPr>
            <a:lvl5pPr indent="0" marL="2351288">
              <a:buNone/>
              <a:defRPr b="1" sz="2100"/>
            </a:lvl5pPr>
            <a:lvl6pPr indent="0" marL="2939110">
              <a:buNone/>
              <a:defRPr b="1" sz="2100"/>
            </a:lvl6pPr>
            <a:lvl7pPr indent="0" marL="3526932">
              <a:buNone/>
              <a:defRPr b="1" sz="2100"/>
            </a:lvl7pPr>
            <a:lvl8pPr indent="0" marL="4114754">
              <a:buNone/>
              <a:defRPr b="1" sz="2100"/>
            </a:lvl8pPr>
            <a:lvl9pPr indent="0" marL="4702576">
              <a:buNone/>
              <a:defRPr b="1"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53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94E86C8-B4A8-4FDD-A2AD-CB9518E4F339}" type="datetimeFigureOut">
              <a:rPr lang="en-US"/>
              <a:t>2/20/2020</a:t>
            </a:fld>
            <a:endParaRPr lang="en-US"/>
          </a:p>
        </p:txBody>
      </p:sp>
      <p:sp>
        <p:nvSpPr>
          <p:cNvPr id="10487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36935CE-2300-41AE-AE68-7D3E52AABD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5E79110-E85D-4B45-A0B6-F93D9506EEF7}" type="datetimeFigureOut">
              <a:rPr lang="en-US"/>
              <a:t>2/20/2020</a:t>
            </a:fld>
            <a:endParaRPr lang="en-US"/>
          </a:p>
        </p:txBody>
      </p:sp>
      <p:sp>
        <p:nvSpPr>
          <p:cNvPr id="10487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1F9EBE7-9240-4BD3-B159-FCD61F31C77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A8307F9-16EB-4B77-B0E5-6890338F890D}" type="datetimeFigureOut">
              <a:rPr lang="en-US"/>
              <a:t>2/20/2020</a:t>
            </a:fld>
            <a:endParaRPr lang="en-US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F2C00AE-AACA-4103-A5CB-E8DA64B2A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b="1"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58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indent="0" marL="0">
              <a:buNone/>
              <a:defRPr sz="1800"/>
            </a:lvl1pPr>
            <a:lvl2pPr indent="0" marL="587822">
              <a:buNone/>
              <a:defRPr sz="1500"/>
            </a:lvl2pPr>
            <a:lvl3pPr indent="0" marL="1175644">
              <a:buNone/>
              <a:defRPr sz="1300"/>
            </a:lvl3pPr>
            <a:lvl4pPr indent="0" marL="1763466">
              <a:buNone/>
              <a:defRPr sz="1200"/>
            </a:lvl4pPr>
            <a:lvl5pPr indent="0" marL="2351288">
              <a:buNone/>
              <a:defRPr sz="1200"/>
            </a:lvl5pPr>
            <a:lvl6pPr indent="0" marL="2939110">
              <a:buNone/>
              <a:defRPr sz="1200"/>
            </a:lvl6pPr>
            <a:lvl7pPr indent="0" marL="3526932">
              <a:buNone/>
              <a:defRPr sz="1200"/>
            </a:lvl7pPr>
            <a:lvl8pPr indent="0" marL="4114754">
              <a:buNone/>
              <a:defRPr sz="1200"/>
            </a:lvl8pPr>
            <a:lvl9pPr indent="0" marL="4702576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DC0C849-3476-47C9-8966-234958850477}" type="datetimeFigureOut">
              <a:rPr lang="en-US"/>
              <a:t>2/20/2020</a:t>
            </a:fld>
            <a:endParaRPr lang="en-US"/>
          </a:p>
        </p:txBody>
      </p:sp>
      <p:sp>
        <p:nvSpPr>
          <p:cNvPr id="10487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73E2799-ECFA-4EE0-97E5-F5C60327A4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b="1" sz="2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9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indent="0" marL="0">
              <a:buNone/>
              <a:defRPr sz="4100"/>
            </a:lvl1pPr>
            <a:lvl2pPr indent="0" marL="587822">
              <a:buNone/>
              <a:defRPr sz="3600"/>
            </a:lvl2pPr>
            <a:lvl3pPr indent="0" marL="1175644">
              <a:buNone/>
              <a:defRPr sz="3100"/>
            </a:lvl3pPr>
            <a:lvl4pPr indent="0" marL="1763466">
              <a:buNone/>
              <a:defRPr sz="2600"/>
            </a:lvl4pPr>
            <a:lvl5pPr indent="0" marL="2351288">
              <a:buNone/>
              <a:defRPr sz="2600"/>
            </a:lvl5pPr>
            <a:lvl6pPr indent="0" marL="2939110">
              <a:buNone/>
              <a:defRPr sz="2600"/>
            </a:lvl6pPr>
            <a:lvl7pPr indent="0" marL="3526932">
              <a:buNone/>
              <a:defRPr sz="2600"/>
            </a:lvl7pPr>
            <a:lvl8pPr indent="0" marL="4114754">
              <a:buNone/>
              <a:defRPr sz="2600"/>
            </a:lvl8pPr>
            <a:lvl9pPr indent="0" marL="4702576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indent="0" marL="0">
              <a:buNone/>
              <a:defRPr sz="1800"/>
            </a:lvl1pPr>
            <a:lvl2pPr indent="0" marL="587822">
              <a:buNone/>
              <a:defRPr sz="1500"/>
            </a:lvl2pPr>
            <a:lvl3pPr indent="0" marL="1175644">
              <a:buNone/>
              <a:defRPr sz="1300"/>
            </a:lvl3pPr>
            <a:lvl4pPr indent="0" marL="1763466">
              <a:buNone/>
              <a:defRPr sz="1200"/>
            </a:lvl4pPr>
            <a:lvl5pPr indent="0" marL="2351288">
              <a:buNone/>
              <a:defRPr sz="1200"/>
            </a:lvl5pPr>
            <a:lvl6pPr indent="0" marL="2939110">
              <a:buNone/>
              <a:defRPr sz="1200"/>
            </a:lvl6pPr>
            <a:lvl7pPr indent="0" marL="3526932">
              <a:buNone/>
              <a:defRPr sz="1200"/>
            </a:lvl7pPr>
            <a:lvl8pPr indent="0" marL="4114754">
              <a:buNone/>
              <a:defRPr sz="1200"/>
            </a:lvl8pPr>
            <a:lvl9pPr indent="0" marL="4702576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12DAD9C-AB96-4F54-8CAD-C6DAFE3DB59D}" type="datetimeFigureOut">
              <a:rPr lang="en-US"/>
              <a:t>2/20/2020</a:t>
            </a:fld>
            <a:endParaRPr lang="en-US"/>
          </a:p>
        </p:txBody>
      </p:sp>
      <p:sp>
        <p:nvSpPr>
          <p:cNvPr id="10487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9B15348-025F-43FC-8BB6-F78A3570BBD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58782" compatLnSpc="1" lIns="117564" numCol="1" rIns="117564" tIns="58782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58782" compatLnSpc="1" lIns="117564" numCol="1" rIns="117564" tIns="58782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/>
        </p:spPr>
        <p:txBody>
          <a:bodyPr anchor="ctr" bIns="58782" lIns="117564" rIns="117564" rtlCol="0" tIns="58782" vert="horz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745E3CE-1ABF-43C8-95EC-4FEA9D9ACBEB}" type="datetimeFigureOut">
              <a:rPr lang="en-US"/>
              <a:t>2/20/2020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/>
        </p:spPr>
        <p:txBody>
          <a:bodyPr anchor="ctr" bIns="58782" lIns="117564" rIns="117564" rtlCol="0" tIns="58782" vert="horz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/>
        </p:spPr>
        <p:txBody>
          <a:bodyPr anchor="ctr" bIns="58782" lIns="117564" rIns="117564" rtlCol="0" tIns="58782"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0F98EEF-0D6B-453F-A97D-74393A719348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eaLnBrk="0" fontAlgn="base" hangingPunct="0" rtl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algn="ctr" fontAlgn="base" marL="587822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algn="ctr" fontAlgn="base" marL="1175644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algn="ctr" fontAlgn="base" marL="1763466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algn="ctr" fontAlgn="base" marL="2351288" rtl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algn="l" eaLnBrk="0" fontAlgn="base" hangingPunct="0" indent="-440867" marL="440867" rtl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367389" marL="955211" rtl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293911" marL="1469555" rtl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293911" marL="2057377" rtl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293911" marL="2645199" rtl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175644" eaLnBrk="1" hangingPunct="1" indent="-293911" latinLnBrk="0" marL="3233021" rtl="0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175644" eaLnBrk="1" hangingPunct="1" indent="-293911" latinLnBrk="0" marL="3820843" rtl="0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175644" eaLnBrk="1" hangingPunct="1" indent="-293911" latinLnBrk="0" marL="4408665" rtl="0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175644" eaLnBrk="1" hangingPunct="1" indent="-293911" latinLnBrk="0" marL="4996487" rtl="0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1175644" eaLnBrk="1" hangingPunct="1" latinLnBrk="0" marL="0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1175644" eaLnBrk="1" hangingPunct="1" latinLnBrk="0" marL="587822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1175644" eaLnBrk="1" hangingPunct="1" latinLnBrk="0" marL="1175644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1175644" eaLnBrk="1" hangingPunct="1" latinLnBrk="0" marL="1763466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1175644" eaLnBrk="1" hangingPunct="1" latinLnBrk="0" marL="2351288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1175644" eaLnBrk="1" hangingPunct="1" latinLnBrk="0" marL="2939110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1175644" eaLnBrk="1" hangingPunct="1" latinLnBrk="0" marL="3526932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1175644" eaLnBrk="1" hangingPunct="1" latinLnBrk="0" marL="4114754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1175644" eaLnBrk="1" hangingPunct="1" latinLnBrk="0" marL="4702576" rtl="0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58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586" name="Rectangle 3"/>
          <p:cNvSpPr>
            <a:spLocks noChangeArrowheads="1"/>
          </p:cNvSpPr>
          <p:nvPr/>
        </p:nvSpPr>
        <p:spPr bwMode="auto">
          <a:xfrm>
            <a:off x="26670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l" fontAlgn="base" marL="587822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fontAlgn="base" marL="1175644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fontAlgn="base" marL="1763466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fontAlgn="base" marL="2351288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algn="l" defTabSz="1175644" eaLnBrk="1" hangingPunct="1" latinLnBrk="0" marL="2939110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algn="l" defTabSz="1175644" eaLnBrk="1" hangingPunct="1" latinLnBrk="0" marL="3526932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algn="l" defTabSz="1175644" eaLnBrk="1" hangingPunct="1" latinLnBrk="0" marL="4114754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algn="l" defTabSz="1175644" eaLnBrk="1" hangingPunct="1" latinLnBrk="0" marL="4702576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48587" name="TextBox 2"/>
          <p:cNvSpPr txBox="1"/>
          <p:nvPr/>
        </p:nvSpPr>
        <p:spPr>
          <a:xfrm>
            <a:off x="70019" y="6477000"/>
            <a:ext cx="12275733" cy="829391"/>
          </a:xfrm>
          <a:prstGeom prst="flowChartAlternateProcess"/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bIns="58776" lIns="117554" rIns="117554" tIns="58776" wrap="square">
            <a:prstTxWarp prst="textPlain"/>
            <a:sp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fontAlgn="base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fontAlgn="base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fontAlgn="base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fontAlgn="base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ফুটন্ত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000" lang="en-US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dirty="0" sz="3000" lang="en-US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30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2" name="Content Placeholder 3" descr="bangladesh_ap466b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73004" y="259080"/>
            <a:ext cx="12108555" cy="6027277"/>
          </a:xfrm>
          <a:prstGeom prst="rect"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2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39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68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40080" y="563139"/>
            <a:ext cx="4480560" cy="2043853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97169" name="Picture 4" descr="001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46760" y="2763520"/>
            <a:ext cx="4267200" cy="1856740"/>
          </a:xfrm>
          <a:prstGeom prst="rect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97170" name="Picture 5" descr="00016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46761" y="4836160"/>
            <a:ext cx="4276898" cy="2245360"/>
          </a:xfrm>
          <a:prstGeom prst="rect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048640" name="Round Diagonal Corner Rectangle 2"/>
          <p:cNvSpPr>
            <a:spLocks noChangeArrowheads="1"/>
          </p:cNvSpPr>
          <p:nvPr/>
        </p:nvSpPr>
        <p:spPr bwMode="auto">
          <a:xfrm>
            <a:off x="5334000" y="518160"/>
            <a:ext cx="7040880" cy="6822440"/>
          </a:xfrm>
          <a:custGeom>
            <a:avLst/>
            <a:gdLst>
              <a:gd name="T0" fmla="*/ 9877 w 7972023"/>
              <a:gd name="T1" fmla="*/ 149571 h 5492839"/>
              <a:gd name="T2" fmla="*/ 4938 w 7972023"/>
              <a:gd name="T3" fmla="*/ 299145 h 5492839"/>
              <a:gd name="T4" fmla="*/ 0 w 7972023"/>
              <a:gd name="T5" fmla="*/ 149571 h 5492839"/>
              <a:gd name="T6" fmla="*/ 4938 w 7972023"/>
              <a:gd name="T7" fmla="*/ 0 h 549283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68139 w 7972023"/>
              <a:gd name="T13" fmla="*/ 268140 h 5492839"/>
              <a:gd name="T14" fmla="*/ 7703922 w 7972023"/>
              <a:gd name="T15" fmla="*/ 5224703 h 5492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72023" h="5492839">
                <a:moveTo>
                  <a:pt x="915492" y="0"/>
                </a:moveTo>
                <a:lnTo>
                  <a:pt x="7874580" y="0"/>
                </a:lnTo>
                <a:lnTo>
                  <a:pt x="7874579" y="0"/>
                </a:lnTo>
                <a:cubicBezTo>
                  <a:pt x="7928396" y="0"/>
                  <a:pt x="7972023" y="43626"/>
                  <a:pt x="7972023" y="97443"/>
                </a:cubicBezTo>
                <a:lnTo>
                  <a:pt x="7972023" y="4577347"/>
                </a:lnTo>
                <a:cubicBezTo>
                  <a:pt x="7972023" y="5082959"/>
                  <a:pt x="7562143" y="5492839"/>
                  <a:pt x="7056531" y="5492839"/>
                </a:cubicBezTo>
                <a:cubicBezTo>
                  <a:pt x="7056530" y="5492839"/>
                  <a:pt x="7056530" y="5492838"/>
                  <a:pt x="7056530" y="5492838"/>
                </a:cubicBezTo>
                <a:lnTo>
                  <a:pt x="97443" y="5492839"/>
                </a:lnTo>
                <a:cubicBezTo>
                  <a:pt x="43626" y="5492839"/>
                  <a:pt x="0" y="5449212"/>
                  <a:pt x="0" y="5395396"/>
                </a:cubicBezTo>
                <a:lnTo>
                  <a:pt x="0" y="915492"/>
                </a:lnTo>
                <a:cubicBezTo>
                  <a:pt x="0" y="409880"/>
                  <a:pt x="409880" y="0"/>
                  <a:pt x="915492" y="1"/>
                </a:cubicBezTo>
                <a:cubicBezTo>
                  <a:pt x="915492" y="1"/>
                  <a:pt x="915493" y="1"/>
                  <a:pt x="915493" y="1"/>
                </a:cubicBezTo>
                <a:close/>
              </a:path>
            </a:pathLst>
          </a:custGeom>
          <a:noFill/>
          <a:ln w="38100" algn="ctr">
            <a:noFill/>
            <a:miter lim="800000"/>
            <a:headEnd/>
            <a:tailEnd/>
          </a:ln>
        </p:spPr>
        <p:txBody>
          <a:bodyPr anchor="ctr" bIns="58782" lIns="117564" rIns="117564" tIns="58782"/>
          <a:p>
            <a:endParaRPr b="1" cap="all" dirty="0" sz="2800" lang="en-US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5400" lang="bn-BD" smtClean="0">
                <a:latin typeface="NikoshBAN" pitchFamily="2" charset="0"/>
                <a:cs typeface="NikoshBAN" pitchFamily="2" charset="0"/>
              </a:rPr>
              <a:t>“ ফাগুন মাস</a:t>
            </a:r>
            <a:r>
              <a:rPr b="1" dirty="0" sz="5400" lang="en-US" smtClean="0"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2800" lang="bn-BD" smtClean="0">
                <a:latin typeface="NikoshBAN" pitchFamily="2" charset="0"/>
                <a:cs typeface="NikoshBAN" pitchFamily="2" charset="0"/>
              </a:rPr>
              <a:t>-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হুমায়ন</a:t>
            </a:r>
            <a:r>
              <a:rPr b="1" dirty="0" sz="2800" lang="bn-BD" smtClean="0">
                <a:latin typeface="NikoshBAN" pitchFamily="2" charset="0"/>
                <a:cs typeface="NikoshBAN" pitchFamily="2" charset="0"/>
              </a:rPr>
              <a:t> আজাদ</a:t>
            </a:r>
            <a:r>
              <a:rPr b="1" dirty="0" sz="2800" lang="bn-IN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2800" lang="bn-BD" smtClean="0">
              <a:latin typeface="NikoshBAN" pitchFamily="2" charset="0"/>
              <a:cs typeface="NikoshBAN" pitchFamily="2" charset="0"/>
            </a:endParaRP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সেই যে কবে কয়েকজন খোকা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ফুল ফোটালো- রক্ত থোকা থোকা-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গাছের ডালে পথের বুকে ঘরে 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ফাগুন মাসে তাদেরই মনে পড়ে।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সেই যে  কবে –তিরিশ বছর হলো—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ফাগুন মাসের দু-চোখ ছলোছলো।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বুকের ভেতর ফাগুন পোষে ভয়-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তার খোকাদের আবার কী যে হয়! 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ফাগুনটা খুব  ভীষন দুঃখী মাস, 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হাওয়ায় হাওয়ায় ছড়ায় দীর্ঘশ্বাস 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ফাগুন মাসে গোলাপ কাদেঁ বনে</a:t>
            </a:r>
          </a:p>
          <a:p>
            <a:r>
              <a:rPr dirty="0" sz="3200" lang="bn-BD" smtClean="0">
                <a:latin typeface="NikoshBAN" pitchFamily="2" charset="0"/>
                <a:cs typeface="NikoshBAN" pitchFamily="2" charset="0"/>
              </a:rPr>
              <a:t>কান্নারা সব ডুকরে ওঠে মনে।</a:t>
            </a:r>
          </a:p>
          <a:p>
            <a:pPr algn="ctr">
              <a:buFontTx/>
              <a:buChar char="-"/>
            </a:pPr>
            <a:endParaRPr b="1" cap="all" dirty="0" sz="2800" lang="bn-BD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algn="bl" blurRad="12700" dir="5400000" dist="1000" endPos="45000" rotWithShape="0" stA="28000" sy="-10000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6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4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7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bright="-20000" contrast="20000"/>
          </a:blip>
          <a:srcRect/>
          <a:stretch>
            <a:fillRect/>
          </a:stretch>
        </p:blipFill>
        <p:spPr bwMode="auto">
          <a:xfrm>
            <a:off x="304800" y="304800"/>
            <a:ext cx="12268200" cy="7239000"/>
          </a:xfrm>
          <a:prstGeom prst="rect"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97172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>
            <a:lum contrast="20000"/>
          </a:blip>
          <a:srcRect l="6910" r="6910"/>
          <a:stretch>
            <a:fillRect/>
          </a:stretch>
        </p:blipFill>
        <p:spPr bwMode="auto">
          <a:xfrm>
            <a:off x="960120" y="753728"/>
            <a:ext cx="3764280" cy="2456944"/>
          </a:xfrm>
          <a:prstGeom prst="ellipse"/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43" name="Flowchart: Alternate Process 5"/>
          <p:cNvSpPr/>
          <p:nvPr/>
        </p:nvSpPr>
        <p:spPr>
          <a:xfrm>
            <a:off x="1371600" y="3396827"/>
            <a:ext cx="3627120" cy="794173"/>
          </a:xfrm>
          <a:prstGeom prst="flowChartAlternateProcess"/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algn="ctr" blurRad="107950" dir="5400000" dist="12700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bIns="58782" lIns="117564" rIns="117564" rtlCol="0" tIns="58782">
            <a:prstTxWarp prst="textPlain"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46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dirty="0" sz="46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6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dirty="0" sz="46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3" name="Picture 6" descr="Untitled-2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>
            <a:lum contrast="30000"/>
          </a:blip>
          <a:srcRect/>
          <a:stretch>
            <a:fillRect/>
          </a:stretch>
        </p:blipFill>
        <p:spPr bwMode="auto">
          <a:xfrm>
            <a:off x="8205532" y="3396827"/>
            <a:ext cx="4062668" cy="2844589"/>
          </a:xfrm>
          <a:prstGeom prst="ellipse"/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44" name="Flowchart: Alternate Process 7"/>
          <p:cNvSpPr/>
          <p:nvPr/>
        </p:nvSpPr>
        <p:spPr>
          <a:xfrm>
            <a:off x="8610600" y="6400800"/>
            <a:ext cx="3596640" cy="694690"/>
          </a:xfrm>
          <a:prstGeom prst="flowChartAlternateProcess"/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bIns="58782" lIns="117564" rIns="117564" rtlCol="0" tIns="58782">
            <a:prstTxWarp prst="textPlain"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46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dirty="0" sz="46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6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dirty="0" sz="46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3" grpId="0"/>
      <p:bldP spid="10486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57200" y="381000"/>
            <a:ext cx="12039600" cy="7010400"/>
          </a:xfrm>
          <a:prstGeom prst="rect"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45" name="Rectangle 4"/>
          <p:cNvSpPr/>
          <p:nvPr/>
        </p:nvSpPr>
        <p:spPr>
          <a:xfrm>
            <a:off x="838200" y="2362200"/>
            <a:ext cx="11201400" cy="4031873"/>
          </a:xfrm>
          <a:prstGeom prst="rect"/>
        </p:spPr>
        <p:txBody>
          <a:bodyPr wrap="square">
            <a:prstTxWarp prst="textPlain"/>
            <a:spAutoFit/>
          </a:bodyPr>
          <a:p>
            <a:pPr algn="just"/>
            <a:r>
              <a:rPr b="1" dirty="0" sz="3200" lang="as-IN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 ও চৈত্র, এ দু’টি মাস নিয়ে ঋতুরাজ বসন্ত। ফাল্গুন বাংলা বছরের ১১তম মাস। রঙিন এ মাসটিতে গাছে গাছে ফোটে শিমুল, পলাশ, গাঁদাসহ আরও কতশত রঙিন ফুল</a:t>
            </a:r>
            <a:r>
              <a:rPr b="1" dirty="0" sz="32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2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2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 </a:t>
            </a:r>
            <a:r>
              <a:rPr b="1" dirty="0" sz="3200" lang="as-IN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আমাদের জাতীয় জীবনে </a:t>
            </a:r>
            <a:r>
              <a:rPr b="1" dirty="0" sz="32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ফাল্গুন মাস </a:t>
            </a:r>
            <a:r>
              <a:rPr b="1" dirty="0" sz="3200" lang="as-IN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সবিশেষ গুরুত্ব বহন করে থাকে। বাঙ্গালীর ঋতুরাজ বসন্ত যাত্রা শুরু করে ফাল্গুন মাসে। গাছে গাছে ফুল ফোটে। জীবন ও যৌবনে বসন্ত তথা ফাল্গুন মাসের অন্য এক কদর। </a:t>
            </a:r>
            <a:r>
              <a:rPr b="1" dirty="0" sz="32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আরেক </a:t>
            </a:r>
            <a:r>
              <a:rPr b="1" dirty="0" sz="3200" lang="as-IN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 ফাল্গুন মাস আমাদের জাতীয় জীবনে ভিন্ন তাৎপর্য বহন করে । সে হয়তো আমাদের অনেকের অজানা। আমাদের মহান ভাষা আন্দোলন প্রসঙ্গে আমরা প্রায় সকলেই জানি যে,ভাষা আন্দোলন ফেব্রুয়ারি মাসের ২১ তারিখ পরিপূর্ণতা ও পরিসমাপ্তি লাভ করেছিলো।</a:t>
            </a:r>
            <a:endParaRPr b="1" dirty="0" sz="3200" i="0" lang="as-IN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6" name="Rectangle 5"/>
          <p:cNvSpPr/>
          <p:nvPr/>
        </p:nvSpPr>
        <p:spPr>
          <a:xfrm>
            <a:off x="3200400" y="1017657"/>
            <a:ext cx="5867400" cy="707886"/>
          </a:xfrm>
          <a:prstGeom prst="rect"/>
          <a:solidFill>
            <a:srgbClr val="FF0000"/>
          </a:solidFill>
        </p:spPr>
        <p:txBody>
          <a:bodyPr wrap="none">
            <a:prstTxWarp prst="textPlain"/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b="1" dirty="0" sz="40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 মাস</a:t>
            </a:r>
            <a:r>
              <a:rPr b="1" dirty="0" sz="40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b="1" dirty="0" sz="4000" lang="bn-BD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</a:t>
            </a:r>
            <a:r>
              <a:rPr b="1" dirty="0" sz="4000" lang="bn-BD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 </a:t>
            </a:r>
            <a:endParaRPr b="1" dirty="0" sz="400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48647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4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6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/>
      <p:bldP spid="10486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75" name="Picture 2" descr="F:\New Upload Image\unnamed2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57200" y="381000"/>
            <a:ext cx="12039600" cy="7010400"/>
          </a:xfrm>
          <a:prstGeom prst="rect"/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48651" name="TextBox 1" descr="Bouquet"/>
          <p:cNvSpPr>
            <a:spLocks noChangeArrowheads="1"/>
          </p:cNvSpPr>
          <p:nvPr/>
        </p:nvSpPr>
        <p:spPr bwMode="auto">
          <a:xfrm>
            <a:off x="4274820" y="407570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bIns="58782" lIns="117564" rIns="117564" tIns="58782">
            <a:prstTxWarp prst="textPlain"/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4000"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dirty="0" sz="40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6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/>
          <a:srcRect l="29991" r="17967"/>
          <a:stretch>
            <a:fillRect/>
          </a:stretch>
        </p:blipFill>
        <p:spPr>
          <a:xfrm>
            <a:off x="4038600" y="1330539"/>
            <a:ext cx="3886200" cy="2977477"/>
          </a:xfrm>
          <a:prstGeom prst="ellipse"/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52" name="Rectangle 1"/>
          <p:cNvSpPr/>
          <p:nvPr/>
        </p:nvSpPr>
        <p:spPr>
          <a:xfrm>
            <a:off x="853440" y="4336575"/>
            <a:ext cx="13238480" cy="688340"/>
          </a:xfrm>
          <a:prstGeom prst="rect"/>
        </p:spPr>
        <p:txBody>
          <a:bodyPr wrap="none">
            <a:spAutoFit/>
          </a:bodyPr>
          <a:p>
            <a:pPr indent="-742950" marL="74295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ফাগুন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মাস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এলে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মানুষের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চেতনার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আলোড়ন</a:t>
            </a:r>
            <a:r>
              <a:rPr b="1" dirty="0" sz="4000" kern="18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b="1" dirty="0" sz="4000" kern="180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জাগে</a:t>
            </a:r>
            <a:r>
              <a:rPr b="1" dirty="0" sz="4000" kern="18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b="1" dirty="0" sz="400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048653" name="Rectangle 9"/>
          <p:cNvSpPr/>
          <p:nvPr/>
        </p:nvSpPr>
        <p:spPr>
          <a:xfrm>
            <a:off x="3009715" y="5007114"/>
            <a:ext cx="4236905" cy="1285240"/>
          </a:xfrm>
          <a:prstGeom prst="rect"/>
        </p:spPr>
        <p:txBody>
          <a:bodyPr wrap="square">
            <a:spAutoFit/>
          </a:bodyPr>
          <a:p>
            <a:r>
              <a:rPr b="1" dirty="0" sz="40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b="1" dirty="0" sz="4000" lang="en-US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b="1" dirty="0" sz="40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4000" lang="en-US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b="1" dirty="0" sz="40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000" lang="en-US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b="1" dirty="0" sz="4000"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4" name="Rectangle 2"/>
          <p:cNvSpPr/>
          <p:nvPr/>
        </p:nvSpPr>
        <p:spPr>
          <a:xfrm>
            <a:off x="873087" y="5637003"/>
            <a:ext cx="8539480" cy="688340"/>
          </a:xfrm>
          <a:prstGeom prst="rect"/>
        </p:spPr>
        <p:txBody>
          <a:bodyPr wrap="none">
            <a:spAutoFit/>
          </a:bodyPr>
          <a:p>
            <a:pPr indent="-440867" marL="440867"/>
            <a:r>
              <a:rPr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dirty="0" sz="40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ফাগুন্ </a:t>
            </a:r>
            <a:r>
              <a:rPr dirty="0" sz="40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মাসকে কেমন মাস বলা </a:t>
            </a:r>
            <a:r>
              <a:rPr dirty="0" sz="40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dirty="0" sz="4000" lang="bn-BD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55" name="Rectangle 3"/>
          <p:cNvSpPr/>
          <p:nvPr/>
        </p:nvSpPr>
        <p:spPr>
          <a:xfrm>
            <a:off x="2834656" y="6390588"/>
            <a:ext cx="5656580" cy="688341"/>
          </a:xfrm>
          <a:prstGeom prst="rect"/>
        </p:spPr>
        <p:txBody>
          <a:bodyPr wrap="none">
            <a:spAutoFit/>
          </a:bodyPr>
          <a:p>
            <a:r>
              <a:rPr b="1" dirty="0" sz="40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b="1" dirty="0" sz="4000" lang="en-US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b="1" dirty="0" sz="40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দস্যি </a:t>
            </a:r>
            <a:r>
              <a:rPr b="1" dirty="0" sz="4000" lang="bn-BD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 বলা হয়েছে </a:t>
            </a:r>
            <a:endParaRPr b="1" dirty="0" sz="4000" lang="en-US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31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6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/>
      <p:bldP spid="1048652" grpId="0"/>
      <p:bldP spid="1048653" grpId="0"/>
      <p:bldP spid="1048654" grpId="0"/>
      <p:bldP spid="10486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5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58" name="Flowchart: Alternate Process 3"/>
          <p:cNvSpPr/>
          <p:nvPr/>
        </p:nvSpPr>
        <p:spPr>
          <a:xfrm>
            <a:off x="1447800" y="457200"/>
            <a:ext cx="9829800" cy="1437640"/>
          </a:xfrm>
          <a:prstGeom prst="flowChartAlternateProcess"/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/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dirty="0" sz="3600" lang="en-US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77" name="Picture 4" descr="mother gift flower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55319" y="2108616"/>
            <a:ext cx="4809545" cy="2717384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59" name="Flowchart: Alternate Process 5"/>
          <p:cNvSpPr/>
          <p:nvPr/>
        </p:nvSpPr>
        <p:spPr>
          <a:xfrm>
            <a:off x="533400" y="5032089"/>
            <a:ext cx="5725648" cy="1825911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 যে কবে কয়েকজন খোকা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 ফোটালো- রক্ত থোকা থোকা-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 ডালে পথের বুকে ঘরে 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তাদেরই মনে পড়ে।</a:t>
            </a:r>
            <a:endParaRPr b="1" dirty="0" sz="3100" lang="bn-IN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0" name="Flowchart: Alternate Process 6"/>
          <p:cNvSpPr/>
          <p:nvPr/>
        </p:nvSpPr>
        <p:spPr>
          <a:xfrm>
            <a:off x="6858000" y="5169827"/>
            <a:ext cx="5725648" cy="2191093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 যে  কবে –তিরিশ বছর হলো—</a:t>
            </a:r>
            <a:endParaRPr b="1" dirty="0" sz="30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মাসের দু-চোখ ছলোছলো।</a:t>
            </a:r>
            <a:endParaRPr b="1" dirty="0" sz="30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বুকের ভেতর ফাগুন পোষে ভয়-</a:t>
            </a:r>
            <a:endParaRPr b="1" dirty="0" sz="30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0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খোকাদের আবার কী যে হয়!</a:t>
            </a:r>
            <a:r>
              <a:rPr dirty="0" sz="3000" lang="bn-BD" smtClean="0">
                <a:solidFill>
                  <a:schemeClr val="tx1"/>
                </a:solidFill>
                <a:latin typeface="Franklin Gothic Book" pitchFamily="34" charset="0"/>
                <a:cs typeface="Vrinda" pitchFamily="34" charset="0"/>
              </a:rPr>
              <a:t> </a:t>
            </a:r>
            <a:endParaRPr dirty="0" sz="3000" lang="en-US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2097178" name="Picture 7" descr="vaSha shohid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946584" y="2743200"/>
            <a:ext cx="4864416" cy="2351182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5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18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/>
      <p:bldP spid="10486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6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63" name="Flowchart: Alternate Process 3"/>
          <p:cNvSpPr/>
          <p:nvPr/>
        </p:nvSpPr>
        <p:spPr>
          <a:xfrm>
            <a:off x="739587" y="259079"/>
            <a:ext cx="11408979" cy="1668598"/>
          </a:xfrm>
          <a:prstGeom prst="flowChartAlternateProcess"/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/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97179" name="Picture 4" descr="blowing wind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960121" y="1935096"/>
            <a:ext cx="4777286" cy="2728345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64" name="Flowchart: Alternate Process 5"/>
          <p:cNvSpPr/>
          <p:nvPr/>
        </p:nvSpPr>
        <p:spPr>
          <a:xfrm>
            <a:off x="853440" y="4404360"/>
            <a:ext cx="5622625" cy="2912770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ফাগুনটা খুব  ভীষন দুঃখী মাস, 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হাওয়ায় হাওয়ায় ছড়ায় দীর্ঘশ্বাস 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গোলাপ কাদেঁ বনে</a:t>
            </a:r>
            <a:endParaRPr b="1" dirty="0" sz="31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5" name="Flowchart: Alternate Process 6"/>
          <p:cNvSpPr/>
          <p:nvPr/>
        </p:nvSpPr>
        <p:spPr>
          <a:xfrm>
            <a:off x="6827520" y="5378211"/>
            <a:ext cx="5673500" cy="2221469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কান্নারা সব ডুকরে ওঠে মনে।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মায়ের চোখে জল </a:t>
            </a:r>
          </a:p>
          <a:p>
            <a:pPr algn="ctr"/>
            <a:r>
              <a:rPr b="1" dirty="0" sz="31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ঘাসের ওপর কাঁপে যে টলমল।</a:t>
            </a:r>
            <a:endParaRPr b="1" dirty="0" sz="3100"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0" name="Picture 7" descr="crying mother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83106" y="2504438"/>
            <a:ext cx="5065460" cy="284988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9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dur="1000" id="14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/>
      <p:bldP spid="10486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6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68" name="Flowchart: Alternate Process 3"/>
          <p:cNvSpPr/>
          <p:nvPr/>
        </p:nvSpPr>
        <p:spPr>
          <a:xfrm>
            <a:off x="582846" y="259080"/>
            <a:ext cx="12062628" cy="1764197"/>
          </a:xfrm>
          <a:prstGeom prst="flowChartAlternateProcess"/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/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altLang="en-US" lang="zh-CN"/>
          </a:p>
        </p:txBody>
      </p:sp>
      <p:pic>
        <p:nvPicPr>
          <p:cNvPr id="2097181" name="Picture 4" descr="freedom fighter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46760" y="1986280"/>
            <a:ext cx="5415074" cy="25908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69" name="Flowchart: Alternate Process 5"/>
          <p:cNvSpPr/>
          <p:nvPr/>
        </p:nvSpPr>
        <p:spPr>
          <a:xfrm>
            <a:off x="576459" y="4490720"/>
            <a:ext cx="5682012" cy="2506039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3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বোনেরা ওঠে কেঁদে</a:t>
            </a:r>
            <a:endParaRPr b="1" dirty="0" sz="33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3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হারানো ভাই দুই বাহুতে বেধেঁ।</a:t>
            </a:r>
            <a:endParaRPr b="1" dirty="0" sz="33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2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980606" y="2566117"/>
            <a:ext cx="5234432" cy="276352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70" name="Flowchart: Alternate Process 7"/>
          <p:cNvSpPr/>
          <p:nvPr/>
        </p:nvSpPr>
        <p:spPr>
          <a:xfrm>
            <a:off x="6000345" y="5214384"/>
            <a:ext cx="6719884" cy="2298936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9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ভাইয়েরা নামে পথে</a:t>
            </a:r>
            <a:endParaRPr b="1" dirty="0" sz="39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9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দস্যি আসে রথে।</a:t>
            </a:r>
            <a:endParaRPr b="1" dirty="0" sz="39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500" id="17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500" id="2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9" grpId="0"/>
      <p:bldP spid="10486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7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73" name="Flowchart: Alternate Process 3"/>
          <p:cNvSpPr/>
          <p:nvPr/>
        </p:nvSpPr>
        <p:spPr>
          <a:xfrm>
            <a:off x="652770" y="457199"/>
            <a:ext cx="11859564" cy="1734498"/>
          </a:xfrm>
          <a:prstGeom prst="flowChartAlternateProcess"/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/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600" lang="en-US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dirty="0" sz="3600" lang="en-US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altLang="en-US" lang="zh-CN"/>
          </a:p>
        </p:txBody>
      </p:sp>
      <p:pic>
        <p:nvPicPr>
          <p:cNvPr id="209718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3400" y="2072640"/>
            <a:ext cx="5360158" cy="267716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74" name="Flowchart: Alternate Process 5"/>
          <p:cNvSpPr/>
          <p:nvPr/>
        </p:nvSpPr>
        <p:spPr>
          <a:xfrm>
            <a:off x="746760" y="5248330"/>
            <a:ext cx="5518232" cy="1228669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বুকের ক্রোধ ঢেলে</a:t>
            </a:r>
            <a:endParaRPr b="1" dirty="0" sz="34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তার আগুন দেয় জ্বেলে,</a:t>
            </a:r>
            <a:endParaRPr b="1" dirty="0" sz="34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4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বা;লাদেশের শহর গ্রামে চরে।</a:t>
            </a:r>
            <a:endParaRPr b="1" dirty="0" sz="34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5" name="Flowchart: Alternate Process 6"/>
          <p:cNvSpPr/>
          <p:nvPr/>
        </p:nvSpPr>
        <p:spPr>
          <a:xfrm>
            <a:off x="6827519" y="4663776"/>
            <a:ext cx="5788159" cy="2849544"/>
          </a:xfrm>
          <a:prstGeom prst="flowChartAlternateProcess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/>
          <a:p>
            <a:pPr algn="ctr"/>
            <a:r>
              <a:rPr b="1" dirty="0" sz="32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রক্ত ঝরে পড়ে,  </a:t>
            </a:r>
            <a:endParaRPr b="1" dirty="0" sz="32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ফাগুন মাসে দুঃখী গোলাপ ফোটে</a:t>
            </a:r>
            <a:endParaRPr b="1" dirty="0" sz="3200" lang="bn-BD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বুকের ভেতর শহিদ মিনার ওঠে। </a:t>
            </a:r>
            <a:endParaRPr b="1" dirty="0" sz="3200" lang="bn-BD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4" name="Picture 7" descr="shaid minar-2.gif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6826381" y="2191696"/>
            <a:ext cx="5177969" cy="2677160"/>
          </a:xfrm>
          <a:prstGeom prst="rect"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7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500" id="1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/>
      <p:bldP spid="10486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77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85" name="Picture 8" descr="Photo0120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0040" y="259080"/>
            <a:ext cx="12161520" cy="718947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78" name="TextBox 1" descr="Bouquet"/>
          <p:cNvSpPr>
            <a:spLocks noChangeArrowheads="1"/>
          </p:cNvSpPr>
          <p:nvPr/>
        </p:nvSpPr>
        <p:spPr bwMode="auto">
          <a:xfrm>
            <a:off x="4090185" y="381000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bIns="58782" lIns="117564" rIns="117564" tIns="58782">
            <a:prstTxWarp prst="textPlain"/>
            <a:spAutoFit/>
          </a:bodyPr>
          <a:p>
            <a:pPr algn="ctr"/>
            <a:r>
              <a:rPr dirty="0" sz="44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dirty="0" sz="44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44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dirty="0" sz="44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86" name="Picture 1" descr="C:\Users\harunnccncc\Pictures\Picture3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886200" y="1106090"/>
            <a:ext cx="3810000" cy="2731412"/>
          </a:xfrm>
          <a:prstGeom prst="ellipse"/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79" name="Flowchart: Alternate Process 7"/>
          <p:cNvSpPr/>
          <p:nvPr/>
        </p:nvSpPr>
        <p:spPr>
          <a:xfrm>
            <a:off x="432313" y="3103028"/>
            <a:ext cx="12504860" cy="783171"/>
          </a:xfrm>
          <a:prstGeom prst="flowChartAlternateProcess"/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bIns="58782" lIns="117564" rIns="117564" rtlCol="0" tIns="58782">
            <a:prstTxWarp prst="textPlain"/>
          </a:bodyPr>
          <a:p>
            <a:pPr indent="-661300" marL="661300"/>
            <a:r>
              <a:rPr b="1" dirty="0" sz="37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 </a:t>
            </a:r>
            <a:r>
              <a:rPr b="1" dirty="0" sz="3700" lang="bn-BD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ফাগুন মাসকে দস্যি মাস বলা হয়েছে কেন -</a:t>
            </a:r>
            <a:r>
              <a:rPr b="1" dirty="0" sz="3700" lang="bn-IN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বর্ণনা কর</a:t>
            </a:r>
            <a:r>
              <a:rPr b="1" dirty="0" sz="37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3700" lang="bn-IN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b="1" dirty="0" sz="3700" lang="en-US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b="1" dirty="0" sz="3700" lang="bn-IN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3700" lang="en-US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0" name="Flowchart: Alternate Process 11"/>
          <p:cNvSpPr/>
          <p:nvPr/>
        </p:nvSpPr>
        <p:spPr>
          <a:xfrm>
            <a:off x="769620" y="4826724"/>
            <a:ext cx="11262360" cy="2042293"/>
          </a:xfrm>
          <a:prstGeom prst="flowChartAlternateProcess"/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bIns="58782" lIns="117564" rIns="117564" rtlCol="0" tIns="58782"/>
          <a:p>
            <a:pPr indent="-661300" marL="661300"/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উঃ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dirty="0" sz="37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 ফাগুন মাস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dirty="0" sz="37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দস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্যু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রথে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দস্যু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বাহিনীকে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7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b="1" sz="37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sz="37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b="1" dirty="0" sz="3700" lang="as-IN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 ফেব্রুয়ারি মাসের ২১ তারিখ পরিপূর্ণতা ও পরিসমাপ্তি লাভ</a:t>
            </a:r>
            <a:r>
              <a:rPr b="1" dirty="0" sz="37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করেছিলো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as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মাসকে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3700" lang="en-US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661300" marL="661300"/>
            <a:r>
              <a:rPr b="1" dirty="0" sz="370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দস্যি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7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b="1" dirty="0" sz="37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b="1" dirty="0" sz="3700" lang="as-IN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661300" marL="661300"/>
            <a:r>
              <a:rPr dirty="0" sz="37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dirty="0" sz="3700" lang="en-US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dur="500" id="19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22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8" grpId="0"/>
      <p:bldP spid="1048679" grpId="0"/>
      <p:bldP spid="10486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8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87" name="Picture 7" descr="E:\img3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83" name="TextBox 1" descr="Purple mesh"/>
          <p:cNvSpPr>
            <a:spLocks noChangeArrowheads="1"/>
          </p:cNvSpPr>
          <p:nvPr/>
        </p:nvSpPr>
        <p:spPr bwMode="auto">
          <a:xfrm>
            <a:off x="4267200" y="523106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bIns="58782" lIns="117564" numCol="1" rIns="117564" tIns="58782" wrap="square">
            <a:prstTxWarp prst="textPlain"/>
            <a:spAutoFit/>
          </a:bodyPr>
          <a:lstStyle>
            <a:defPPr>
              <a:defRPr lang="en-US"/>
            </a:defPPr>
            <a:lvl1pPr algn="l" fontAlgn="base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algn="l" fontAlgn="base" marL="587822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fontAlgn="base" marL="1175644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fontAlgn="base" marL="1763466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fontAlgn="base" marL="2351288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algn="l" defTabSz="1175644" eaLnBrk="1" hangingPunct="1" latinLnBrk="0" marL="2939110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algn="l" defTabSz="1175644" eaLnBrk="1" hangingPunct="1" latinLnBrk="0" marL="3526932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algn="l" defTabSz="1175644" eaLnBrk="1" hangingPunct="1" latinLnBrk="0" marL="4114754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algn="l" defTabSz="1175644" eaLnBrk="1" hangingPunct="1" latinLnBrk="0" marL="4702576" rtl="0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4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dirty="0" sz="46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4" name="Flowchart: Alternate Process 6"/>
          <p:cNvSpPr/>
          <p:nvPr/>
        </p:nvSpPr>
        <p:spPr>
          <a:xfrm>
            <a:off x="1524000" y="5033434"/>
            <a:ext cx="10202688" cy="2331720"/>
          </a:xfrm>
          <a:prstGeom prst="flowChartAlternateProcess"/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bIns="58782" lIns="117564" rIns="117564" rtlCol="0" tIns="58782"/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দস্যি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b="1" dirty="0" sz="360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96" name="Picture 2" descr="E:\New Accounting -9\hfjfgjghjkghkjhkljotyit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3276600" y="1296764"/>
            <a:ext cx="5397227" cy="3892546"/>
          </a:xfrm>
          <a:prstGeom prst="ellipse"/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dur="500" id="19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3" grpId="0"/>
      <p:bldP spid="10486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589" name="Rectangle 5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53" name="Picture 2" descr="E:\New Accounting -9\Picture231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97154" name="Picture 2" descr="H:\class-6-all-textbooks-free-download-pdf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8534400" y="1699004"/>
            <a:ext cx="1600200" cy="194282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590" name="TextBox 12"/>
          <p:cNvSpPr txBox="1"/>
          <p:nvPr/>
        </p:nvSpPr>
        <p:spPr>
          <a:xfrm>
            <a:off x="7254240" y="4055234"/>
            <a:ext cx="5013960" cy="3458088"/>
          </a:xfrm>
          <a:prstGeom prst="rect"/>
          <a:noFill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bIns="58782" lIns="117564" rIns="117564" rtlCol="0" tIns="58782" wrap="square">
            <a:prstTxWarp prst="textPlain"/>
            <a:spAutoFit/>
          </a:bodyPr>
          <a:p>
            <a:pPr algn="ctr"/>
            <a:r>
              <a:rPr dirty="0" sz="31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dirty="0" sz="31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1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চারুপাঠ</a:t>
            </a:r>
            <a:endParaRPr dirty="0" sz="3100" lang="en-US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1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dirty="0" sz="31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1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৬ষ্ঠ  </a:t>
            </a:r>
            <a:endParaRPr dirty="0" sz="3100" lang="en-US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</a:p>
          <a:p>
            <a:pPr algn="ctr"/>
            <a:r>
              <a:rPr dirty="0" sz="31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31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dirty="0" sz="31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ফাগুন মাস</a:t>
            </a:r>
            <a:r>
              <a:rPr dirty="0" sz="31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1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 কবিতা )</a:t>
            </a:r>
            <a:endParaRPr dirty="0" sz="3100" lang="en-US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dirty="0" sz="31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dirty="0" sz="31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1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altLang="en-US" dirty="0" sz="31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31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1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1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1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dirty="0" sz="3100" lang="en-US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Flowchart: Alternate Process 13"/>
          <p:cNvSpPr/>
          <p:nvPr/>
        </p:nvSpPr>
        <p:spPr>
          <a:xfrm>
            <a:off x="4953000" y="625227"/>
            <a:ext cx="2667000" cy="817880"/>
          </a:xfrm>
          <a:prstGeom prst="flowChartAlternateProcess"/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numCol="1" rIns="117564" rtlCol="0" tIns="58782">
            <a:prstTxWarp prst="textPlain"/>
          </a:bodyPr>
          <a:lstStyle>
            <a:defPPr>
              <a:defRPr lang="en-US"/>
            </a:defPPr>
            <a:lvl1pPr algn="l" defTabSz="1175644" eaLnBrk="1" hangingPunct="1" latinLnBrk="0" marL="0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175644" eaLnBrk="1" hangingPunct="1" latinLnBrk="0" marL="587822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175644" eaLnBrk="1" hangingPunct="1" latinLnBrk="0" marL="1175644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175644" eaLnBrk="1" hangingPunct="1" latinLnBrk="0" marL="1763466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175644" eaLnBrk="1" hangingPunct="1" latinLnBrk="0" marL="2351288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175644" eaLnBrk="1" hangingPunct="1" latinLnBrk="0" marL="2939110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175644" eaLnBrk="1" hangingPunct="1" latinLnBrk="0" marL="3526932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175644" eaLnBrk="1" hangingPunct="1" latinLnBrk="0" marL="4114754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175644" eaLnBrk="1" hangingPunct="1" latinLnBrk="0" marL="4702576" rtl="0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4600" lang="en-US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b="1" dirty="0" sz="4600" lang="en-US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1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 l="17556" r="17556"/>
          <a:stretch>
            <a:fillRect/>
          </a:stretch>
        </p:blipFill>
        <p:spPr bwMode="auto">
          <a:xfrm>
            <a:off x="666463" y="634294"/>
            <a:ext cx="4256720" cy="3022777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592" name="TextBox 8"/>
          <p:cNvSpPr txBox="1"/>
          <p:nvPr/>
        </p:nvSpPr>
        <p:spPr>
          <a:xfrm>
            <a:off x="762000" y="3810000"/>
            <a:ext cx="5943600" cy="2479039"/>
          </a:xfrm>
          <a:prstGeom prst="rect"/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l" defTabSz="1175644" eaLnBrk="1" hangingPunct="1" latinLnBrk="0" marL="0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1175644" eaLnBrk="1" hangingPunct="1" latinLnBrk="0" marL="587822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1175644" eaLnBrk="1" hangingPunct="1" latinLnBrk="0" marL="1175644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1175644" eaLnBrk="1" hangingPunct="1" latinLnBrk="0" marL="1763466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1175644" eaLnBrk="1" hangingPunct="1" latinLnBrk="0" marL="2351288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1175644" eaLnBrk="1" hangingPunct="1" latinLnBrk="0" marL="2939110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1175644" eaLnBrk="1" hangingPunct="1" latinLnBrk="0" marL="3526932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1175644" eaLnBrk="1" hangingPunct="1" latinLnBrk="0" marL="4114754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1175644" eaLnBrk="1" hangingPunct="1" latinLnBrk="0" marL="4702576" rtl="0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</a:pP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মিয়া</a:t>
            </a:r>
            <a:endParaRPr dirty="0" sz="4000" lang="bn-BD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</a:pP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িক্ষক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dirty="0" sz="4000" lang="bn-BD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</a:pP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িলেনিয়া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স্কলাস্টিক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লেজ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altLang="en-US" dirty="0" sz="40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dirty="0" sz="40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dirty="0" sz="4000" lang="bn-BD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9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4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9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4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87" name="TextBox 1" descr="Water droplets"/>
          <p:cNvSpPr>
            <a:spLocks noChangeArrowheads="1"/>
          </p:cNvSpPr>
          <p:nvPr/>
        </p:nvSpPr>
        <p:spPr bwMode="auto">
          <a:xfrm>
            <a:off x="4191000" y="531974"/>
            <a:ext cx="3581400" cy="76342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dir="t" rig="glow">
              <a:rot lat="0" lon="0" rev="14100000"/>
            </a:lightRig>
          </a:scene3d>
          <a:sp3d prstMaterial="softEdge">
            <a:bevelT w="127000" prst="artDeco"/>
          </a:sp3d>
        </p:spPr>
        <p:txBody>
          <a:bodyPr bIns="50941" lIns="101882" rIns="101882" tIns="50941">
            <a:prstTxWarp prst="textPlain"/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48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dirty="0" sz="48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88" name="Oval Callout 7"/>
          <p:cNvSpPr/>
          <p:nvPr/>
        </p:nvSpPr>
        <p:spPr>
          <a:xfrm>
            <a:off x="152400" y="1232456"/>
            <a:ext cx="7960571" cy="1354931"/>
          </a:xfrm>
          <a:prstGeom prst="wedgeEllipseCallout">
            <a:avLst>
              <a:gd name="adj1" fmla="val -82471"/>
              <a:gd name="adj2" fmla="val 261324"/>
            </a:avLst>
          </a:prstGeom>
          <a:noFill/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r>
              <a:rPr b="1" dirty="0" sz="4100" lang="en-US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b="1" dirty="0" sz="4100"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b="1" dirty="0" sz="4100"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b="1" dirty="0" sz="4100"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100" lang="en-US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নিই</a:t>
            </a:r>
            <a:r>
              <a:rPr b="1" dirty="0" sz="4100" lang="en-US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89" name="Flowchart: Alternate Process 9"/>
          <p:cNvSpPr/>
          <p:nvPr/>
        </p:nvSpPr>
        <p:spPr>
          <a:xfrm>
            <a:off x="737954" y="2977595"/>
            <a:ext cx="11450376" cy="2331720"/>
          </a:xfrm>
          <a:prstGeom prst="flowChartAlternateProcess"/>
          <a:noFill/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bIns="58782" lIns="117564" rIns="117564" rtlCol="0" tIns="58782"/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ফেব্রুয়ারীকে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দস্যি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রচয়িতা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হুমায়ন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</a:p>
          <a:p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শহীদদের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শ্রদ্ধার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স্মরন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3600" lang="bn-IN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b="1" dirty="0" sz="360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b="1" dirty="0" sz="360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7" grpId="0"/>
      <p:bldP spid="1048688" grpId="0"/>
      <p:bldP spid="10486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F:\New  U Image\images36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/>
          <a:noFill/>
        </p:spPr>
      </p:pic>
      <p:sp>
        <p:nvSpPr>
          <p:cNvPr id="1048690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bIns="58782" lIns="117564" rIns="117564" tIns="58782" wrap="square">
            <a:prstTxWarp prst="textPlain"/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41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dirty="0" sz="41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1" name="Frame 3"/>
          <p:cNvSpPr/>
          <p:nvPr/>
        </p:nvSpPr>
        <p:spPr bwMode="auto">
          <a:xfrm rot="21600000">
            <a:off x="-1" y="-46778"/>
            <a:ext cx="12937173" cy="7761774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93" name="TextBox 9"/>
          <p:cNvSpPr txBox="1"/>
          <p:nvPr/>
        </p:nvSpPr>
        <p:spPr>
          <a:xfrm>
            <a:off x="1447800" y="2545140"/>
            <a:ext cx="10014142" cy="1341060"/>
          </a:xfrm>
          <a:prstGeom prst="rect"/>
          <a:noFill/>
          <a:ln>
            <a:noFill/>
          </a:ln>
          <a:effectLst/>
        </p:spPr>
        <p:txBody>
          <a:bodyPr rtlCol="0" wrap="square">
            <a:prstTxWarp prst="textPlain"/>
            <a:spAutoFit/>
          </a:bodyPr>
          <a:p>
            <a:pPr indent="-514350" marL="514350">
              <a:buFont typeface="+mj-lt"/>
              <a:buAutoNum type="arabicPeriod"/>
            </a:pPr>
            <a:r>
              <a:rPr dirty="0" sz="32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 মা</a:t>
            </a:r>
            <a:r>
              <a:rPr dirty="0" sz="32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ঁ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indent="-514350" marL="514350">
              <a:buFont typeface="+mj-lt"/>
              <a:buAutoNum type="arabicPeriod"/>
            </a:pPr>
            <a:r>
              <a:rPr dirty="0" sz="32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altLang="en-US" dirty="0" sz="32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altLang="en-US" lang="zh-CN"/>
          </a:p>
          <a:p>
            <a:pPr indent="-514350" marL="514350">
              <a:buFont typeface="+mj-lt"/>
              <a:buAutoNum type="arabicPeriod"/>
            </a:pPr>
            <a:r>
              <a:rPr dirty="0" sz="32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 মাসে সবুজ আগুন জ্বলে ক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2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dirty="0" sz="32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dirty="0" sz="3200" lang="bn-BD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9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3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9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91" name="Picture 3" descr="Photo0018.jpg"/>
          <p:cNvPicPr>
            <a:picLocks noChangeAspect="1"/>
          </p:cNvPicPr>
          <p:nvPr/>
        </p:nvPicPr>
        <p:blipFill>
          <a:blip xmlns:r="http://schemas.openxmlformats.org/officeDocument/2006/relationships" r:embed="rId1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92" name="Picture 4" descr="images ncc-0017   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2971800" y="1676400"/>
            <a:ext cx="5760720" cy="3672840"/>
          </a:xfrm>
          <a:prstGeom prst="ellipse"/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96" name="TextBox 1"/>
          <p:cNvSpPr>
            <a:spLocks noChangeArrowheads="1"/>
          </p:cNvSpPr>
          <p:nvPr/>
        </p:nvSpPr>
        <p:spPr bwMode="auto">
          <a:xfrm>
            <a:off x="3840480" y="518160"/>
            <a:ext cx="4264977" cy="99966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bIns="58782" lIns="117564" rIns="117564" tIns="58782">
            <a:prstTxWarp prst="textPlain"/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dirty="0" sz="5100"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dirty="0" sz="51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97" name="TextBox 1" descr="Purple mesh"/>
          <p:cNvSpPr>
            <a:spLocks noChangeArrowheads="1"/>
          </p:cNvSpPr>
          <p:nvPr/>
        </p:nvSpPr>
        <p:spPr bwMode="auto">
          <a:xfrm>
            <a:off x="536663" y="5977623"/>
            <a:ext cx="12026033" cy="74427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bIns="58782" lIns="117564" rIns="117564" tIns="58782" wrap="square">
            <a:prstTxWarp prst="textPlain"/>
            <a:spAutoFit/>
          </a:bodyPr>
          <a:p>
            <a:r>
              <a:rPr dirty="0" sz="35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dirty="0" sz="3500" lang="bn-IN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শহীদদের প্রতি তোমরা কিভাবে শ্রদ্ধা জ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altLang="en-US" dirty="0" sz="35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5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altLang="en-US" dirty="0" sz="35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5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5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3500" lang="en-GB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dirty="0" sz="3500" lang="bn-IN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5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1" tmFilter="0,0; .5, 1; 1, 1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>
                      <p:stCondLst>
                        <p:cond delay="indefinite"/>
                      </p:stCondLst>
                      <p:childTnLst>
                        <p:par>
                          <p:cTn fill="hold" id="13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8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</p:spTree>
  </p:cSld>
  <p:clrMapOvr>
    <a:masterClrMapping/>
  </p:clrMapOvr>
  <p:transition spd="slow"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70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95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753" r="753"/>
          <a:stretch>
            <a:fillRect/>
          </a:stretch>
        </p:blipFill>
        <p:spPr>
          <a:xfrm>
            <a:off x="472440" y="419100"/>
            <a:ext cx="11963400" cy="6934200"/>
          </a:xfrm>
          <a:prstGeom prst="rect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48707" name="Round Single Corner Rectangle 4"/>
          <p:cNvSpPr/>
          <p:nvPr/>
        </p:nvSpPr>
        <p:spPr>
          <a:xfrm>
            <a:off x="1234440" y="5890260"/>
            <a:ext cx="10439400" cy="1115060"/>
          </a:xfrm>
          <a:prstGeom prst="flowChartAlternateProcess"/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/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bIns="58782" lIns="117564" rIns="117564" tIns="58782">
            <a:prstTxWarp prst="textStop"/>
          </a:bodyPr>
          <a:p>
            <a:pPr algn="ctr"/>
            <a:r>
              <a:rPr dirty="0" sz="3600" lang="en-US" err="1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dirty="0" sz="3600" lang="en-US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dirty="0" sz="3600" lang="en-US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dirty="0" sz="3600" lang="en-US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dirty="0" sz="3600" lang="en-US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dirty="0" sz="3600" lang="en-US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en-US" err="1" smtClean="0">
                <a:ln w="18415" cmpd="sng">
                  <a:solidFill>
                    <a:srgbClr val="5ED074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dirty="0" sz="3600" lang="en-US">
              <a:ln w="18415" cmpd="sng">
                <a:solidFill>
                  <a:srgbClr val="5ED074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500" id="7"/>
                                        <p:tgtEl>
                                          <p:spTgt spid="104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59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56" name="Picture 9" descr="mother gift flower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08484" y="1540218"/>
            <a:ext cx="5507205" cy="2948718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97157" name="Picture 10" descr="vaSha shohid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008727" y="1586997"/>
            <a:ext cx="4825515" cy="2917179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595" name="TextBox 16"/>
          <p:cNvSpPr txBox="1"/>
          <p:nvPr/>
        </p:nvSpPr>
        <p:spPr>
          <a:xfrm>
            <a:off x="2514600" y="607262"/>
            <a:ext cx="7315200" cy="584775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 algn="ctr"/>
            <a:r>
              <a:rPr dirty="0" sz="32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dirty="0" sz="32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dirty="0" sz="3200" lang="bn-BD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dirty="0" sz="3200" lang="bn-BD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dirty="0" sz="32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048596" name="Rectangle 8"/>
          <p:cNvSpPr/>
          <p:nvPr/>
        </p:nvSpPr>
        <p:spPr>
          <a:xfrm>
            <a:off x="448289" y="5862573"/>
            <a:ext cx="11734800" cy="691101"/>
          </a:xfrm>
          <a:prstGeom prst="rect"/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এলে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dirty="0" sz="3500" lang="en-US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আলোড়ন</a:t>
            </a:r>
            <a:r>
              <a:rPr dirty="0" sz="35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3500" lang="en-US" err="1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dirty="0" sz="3500" lang="en-US" smtClean="0">
                <a:ln w="0"/>
                <a:solidFill>
                  <a:schemeClr val="tx1"/>
                </a:solidFill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3500" lang="en-US">
              <a:ln w="0"/>
              <a:solidFill>
                <a:schemeClr val="tx1"/>
              </a:solidFill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97" name="Rectangle 11"/>
          <p:cNvSpPr/>
          <p:nvPr/>
        </p:nvSpPr>
        <p:spPr>
          <a:xfrm>
            <a:off x="3200400" y="4748016"/>
            <a:ext cx="5257800" cy="565666"/>
          </a:xfrm>
          <a:prstGeom prst="rect"/>
        </p:spPr>
        <p:txBody>
          <a:bodyPr wrap="none">
            <a:prstTxWarp prst="textPlain"/>
            <a:spAutoFit/>
          </a:bodyPr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b="1" dirty="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b="1" dirty="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/>
      <p:bldP spid="10485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599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58" name="Picture 11" descr="0003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5800" y="1368062"/>
            <a:ext cx="5587364" cy="3121773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00" name="TextBox 9"/>
          <p:cNvSpPr txBox="1"/>
          <p:nvPr/>
        </p:nvSpPr>
        <p:spPr>
          <a:xfrm>
            <a:off x="2658089" y="533400"/>
            <a:ext cx="7315200" cy="584775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 algn="ctr"/>
            <a:r>
              <a:rPr dirty="0" sz="32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dirty="0" sz="32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dirty="0" sz="3200" lang="bn-BD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dirty="0" sz="3200" lang="bn-BD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dirty="0" sz="32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654164" y="1424033"/>
            <a:ext cx="5227572" cy="2926538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01" name="Rectangle 13"/>
          <p:cNvSpPr/>
          <p:nvPr/>
        </p:nvSpPr>
        <p:spPr>
          <a:xfrm>
            <a:off x="761191" y="6210431"/>
            <a:ext cx="11595481" cy="691101"/>
          </a:xfrm>
          <a:prstGeom prst="rect"/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ভেতর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'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কবিতায়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চরণটি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dirty="0" sz="27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7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dirty="0" sz="2700" lang="en-US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dirty="0" sz="2700" lang="en-US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Rectangle 14"/>
          <p:cNvSpPr/>
          <p:nvPr/>
        </p:nvSpPr>
        <p:spPr>
          <a:xfrm>
            <a:off x="3657600" y="4953000"/>
            <a:ext cx="5257800" cy="794266"/>
          </a:xfrm>
          <a:prstGeom prst="rect"/>
        </p:spPr>
        <p:txBody>
          <a:bodyPr wrap="none">
            <a:prstTxWarp prst="textPlain"/>
            <a:spAutoFit/>
          </a:bodyPr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b="1" dirty="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দিবসের</a:t>
            </a:r>
            <a:r>
              <a:rPr b="1" dirty="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চেতনা</a:t>
            </a:r>
            <a:endParaRPr b="1" dirty="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0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05" name="TextBox 9"/>
          <p:cNvSpPr txBox="1"/>
          <p:nvPr/>
        </p:nvSpPr>
        <p:spPr>
          <a:xfrm>
            <a:off x="2658089" y="533400"/>
            <a:ext cx="7315200" cy="584775"/>
          </a:xfrm>
          <a:prstGeom prst="rect"/>
          <a:noFill/>
        </p:spPr>
        <p:txBody>
          <a:bodyPr rtlCol="0" wrap="square">
            <a:prstTxWarp prst="textPlain"/>
            <a:spAutoFit/>
          </a:bodyPr>
          <a:p>
            <a:pPr algn="ctr"/>
            <a:r>
              <a:rPr dirty="0" sz="32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dirty="0" sz="3200" lang="en-US" err="1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dirty="0" sz="3200" lang="bn-BD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dirty="0" sz="3200" lang="en-US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dirty="0" sz="3200" lang="bn-BD" smtClean="0">
                <a:ln w="0"/>
                <a:effectLst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dirty="0" sz="3200" lang="en-US">
              <a:ln w="0"/>
              <a:effectLst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57250" y="1424033"/>
            <a:ext cx="5152060" cy="2917179"/>
          </a:xfrm>
          <a:prstGeom prst="rect"/>
          <a:ln>
            <a:noFill/>
          </a:ln>
          <a:effectLst>
            <a:softEdge rad="112500"/>
          </a:effectLst>
        </p:spPr>
      </p:pic>
      <p:pic>
        <p:nvPicPr>
          <p:cNvPr id="2097161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358243" y="1392495"/>
            <a:ext cx="5241945" cy="2948717"/>
          </a:xfrm>
          <a:prstGeom prst="rect"/>
          <a:ln>
            <a:noFill/>
          </a:ln>
          <a:effectLst>
            <a:softEdge rad="112500"/>
          </a:effectLst>
        </p:spPr>
      </p:pic>
      <p:sp>
        <p:nvSpPr>
          <p:cNvPr id="1048606" name="Rectangle 8"/>
          <p:cNvSpPr/>
          <p:nvPr/>
        </p:nvSpPr>
        <p:spPr>
          <a:xfrm>
            <a:off x="629152" y="6053124"/>
            <a:ext cx="11435441" cy="907479"/>
          </a:xfrm>
          <a:prstGeom prst="rect"/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pPr algn="ctr" indent="-571500" marL="571500">
              <a:buFont typeface="Wingdings" panose="05000000000000000000" pitchFamily="2" charset="2"/>
              <a:buChar char="Ø"/>
            </a:pP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ফাগুন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এলেই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আত্মত্যাগকারীদের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জেগে</a:t>
            </a:r>
            <a:r>
              <a:rPr dirty="0" sz="2800" lang="en-US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800" lang="en-US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dirty="0" sz="2800" lang="en-US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algn="tl" blurRad="38100" dir="2700000" dist="19050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dirty="0" sz="2800" lang="en-US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algn="tl" blurRad="38100" dir="2700000" dist="19050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7" name="Rectangle 11"/>
          <p:cNvSpPr/>
          <p:nvPr/>
        </p:nvSpPr>
        <p:spPr>
          <a:xfrm>
            <a:off x="3228010" y="4751107"/>
            <a:ext cx="5562600" cy="794266"/>
          </a:xfrm>
          <a:prstGeom prst="rect"/>
        </p:spPr>
        <p:txBody>
          <a:bodyPr wrap="none">
            <a:prstTxWarp prst="textPlain"/>
            <a:spAutoFit/>
          </a:bodyPr>
          <a:p>
            <a:pPr indent="-285750" marL="285750">
              <a:buFont typeface="Wingdings" panose="05000000000000000000" pitchFamily="2" charset="2"/>
              <a:buChar char="ü"/>
            </a:pPr>
            <a:r>
              <a:rPr b="1" dirty="0" lang="en-US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শোক</a:t>
            </a:r>
            <a:r>
              <a:rPr b="1" dirty="0" lang="en-US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বেদনার</a:t>
            </a:r>
            <a:r>
              <a:rPr b="1" dirty="0" lang="en-US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lang="en-US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38100" dir="5400000" dist="22860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endParaRPr b="1" dirty="0" lang="en-US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38100" dir="5400000" dist="22860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>
                      <p:stCondLst>
                        <p:cond delay="indefinite"/>
                      </p:stCondLst>
                      <p:childTnLst>
                        <p:par>
                          <p:cTn fill="hold" id="2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6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09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62" name="Picture 4" descr="001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81000" y="345440"/>
            <a:ext cx="12100560" cy="5217160"/>
          </a:xfrm>
          <a:prstGeom prst="rect"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10" name="Flowchart: Alternate Process 5"/>
          <p:cNvSpPr/>
          <p:nvPr/>
        </p:nvSpPr>
        <p:spPr>
          <a:xfrm>
            <a:off x="1524000" y="5339080"/>
            <a:ext cx="9372601" cy="1976120"/>
          </a:xfrm>
          <a:prstGeom prst="flowChartAlternateProcess"/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82" lIns="117564" rIns="117564" rtlCol="0" tIns="58782">
            <a:prstTxWarp prst="textPlain"/>
          </a:bodyPr>
          <a:p>
            <a:r>
              <a:rPr b="1" cap="all" dirty="0" sz="5400" lang="en-US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algn="bl" blurRad="12700" dir="5400000" dist="1000" endPos="45000" rotWithShape="0" stA="28000" sy="-100000"/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dirty="0" sz="4000" lang="en-US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dirty="0" sz="40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4000" lang="en-US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b="1" cap="all" dirty="0" sz="5400" lang="en-US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dirty="0" sz="5400" lang="en-US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ফাগুন</a:t>
            </a:r>
            <a:r>
              <a:rPr dirty="0" sz="5400" lang="en-US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5400" lang="en-US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dirty="0" sz="5400" lang="en-US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– </a:t>
            </a:r>
            <a:r>
              <a:rPr dirty="0" sz="3200" lang="en-US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হুমায়ন</a:t>
            </a:r>
            <a:r>
              <a:rPr dirty="0" sz="3200" lang="en-US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আজাদ</a:t>
            </a:r>
            <a:endParaRPr dirty="0" sz="5400" lang="en-US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1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pic>
        <p:nvPicPr>
          <p:cNvPr id="2097163" name="Picture 2" descr="F:\New Upload Image\unnamed5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/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48616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/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58776" lIns="117554" rIns="117554" rtlCol="0" tIns="58776">
            <a:prstTxWarp prst="textPlain"/>
          </a:bodyPr>
          <a:p>
            <a:pPr algn="ctr"/>
            <a:r>
              <a:rPr dirty="0" sz="6000" lang="en-US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dirty="0" sz="60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17" name="TextBox 18"/>
          <p:cNvSpPr txBox="1"/>
          <p:nvPr/>
        </p:nvSpPr>
        <p:spPr>
          <a:xfrm>
            <a:off x="990600" y="2366062"/>
            <a:ext cx="7865298" cy="8153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dirty="0" sz="48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TextBox 19"/>
          <p:cNvSpPr txBox="1"/>
          <p:nvPr/>
        </p:nvSpPr>
        <p:spPr>
          <a:xfrm>
            <a:off x="914401" y="3480721"/>
            <a:ext cx="7665745" cy="6883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b="1" dirty="0" sz="40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</a:t>
            </a:r>
            <a:r>
              <a:rPr b="1" dirty="0" sz="40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8619" name="TextBox 20"/>
          <p:cNvSpPr txBox="1"/>
          <p:nvPr/>
        </p:nvSpPr>
        <p:spPr>
          <a:xfrm>
            <a:off x="990600" y="5159514"/>
            <a:ext cx="9611396" cy="6883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dirty="0" sz="40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40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ফাগুন মাসের তাৎপর্য বলতে পারবে</a:t>
            </a:r>
            <a:r>
              <a:rPr b="1" dirty="0" sz="40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48620" name="TextBox 21"/>
          <p:cNvSpPr txBox="1"/>
          <p:nvPr/>
        </p:nvSpPr>
        <p:spPr>
          <a:xfrm>
            <a:off x="990600" y="4321314"/>
            <a:ext cx="9619450" cy="688341"/>
          </a:xfrm>
          <a:prstGeom prst="rect"/>
          <a:noFill/>
        </p:spPr>
        <p:txBody>
          <a:bodyPr rtlCol="0" wrap="square">
            <a:spAutoFit/>
          </a:bodyPr>
          <a:p>
            <a:pPr indent="-342900" marL="342900"/>
            <a:r>
              <a:rPr dirty="0" sz="4000"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dirty="0" sz="40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b="1" dirty="0" sz="40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মূলভাব বলতে পারবে</a:t>
            </a:r>
            <a:r>
              <a:rPr b="1" dirty="0" sz="40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0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7" grpId="0"/>
      <p:bldP spid="1048618" grpId="0"/>
      <p:bldP spid="1048619" grpId="0"/>
      <p:bldP spid="10486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22" name="Rectangle 3"/>
          <p:cNvSpPr>
            <a:spLocks noChangeArrowheads="1"/>
          </p:cNvSpPr>
          <p:nvPr/>
        </p:nvSpPr>
        <p:spPr bwMode="auto">
          <a:xfrm>
            <a:off x="-106680" y="525472"/>
            <a:ext cx="12268200" cy="7399795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23" name="TextBox 1"/>
          <p:cNvSpPr txBox="1"/>
          <p:nvPr/>
        </p:nvSpPr>
        <p:spPr>
          <a:xfrm>
            <a:off x="9220200" y="3886200"/>
            <a:ext cx="2941320" cy="1650284"/>
          </a:xfrm>
          <a:prstGeom prst="roundRect"/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58782" lIns="117564" rIns="117564" tIns="58782" wrap="square">
            <a:spAutoFit/>
          </a:bodyPr>
          <a:p>
            <a:pPr algn="ctr"/>
            <a:r>
              <a:rPr dirty="0" sz="4600"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হুমায়ন আজাদ</a:t>
            </a:r>
            <a:endParaRPr dirty="0" sz="46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TextBox 1" descr="Wallpaper04935"/>
          <p:cNvSpPr>
            <a:spLocks noChangeArrowheads="1"/>
          </p:cNvSpPr>
          <p:nvPr/>
        </p:nvSpPr>
        <p:spPr bwMode="auto">
          <a:xfrm>
            <a:off x="4704925" y="304800"/>
            <a:ext cx="5860631" cy="960655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r="5400000" dist="20000" rotWithShape="0">
              <a:srgbClr val="000000">
                <a:alpha val="37999"/>
              </a:srgbClr>
            </a:outerShdw>
          </a:effectLst>
        </p:spPr>
        <p:txBody>
          <a:bodyPr bIns="58782" lIns="117564" rIns="117564" tIns="58782" wrap="square">
            <a:spAutoFit/>
          </a:bodyPr>
          <a:p>
            <a:pPr algn="ctr"/>
            <a:r>
              <a:rPr dirty="0" sz="51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dirty="0" sz="51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4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915400" y="1519752"/>
            <a:ext cx="2971800" cy="2344306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25" name="TextBox 8"/>
          <p:cNvSpPr txBox="1"/>
          <p:nvPr/>
        </p:nvSpPr>
        <p:spPr>
          <a:xfrm>
            <a:off x="282329" y="1806057"/>
            <a:ext cx="8556871" cy="530916"/>
          </a:xfrm>
          <a:prstGeom prst="roundRect"/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58782" lIns="117564" rIns="117564" tIns="58782">
            <a:prstTxWarp prst="textPlain"/>
            <a:spAutoFit/>
          </a:bodyPr>
          <a:p>
            <a:pPr algn="ctr">
              <a:buFont typeface="Wingdings" pitchFamily="2" charset="2"/>
              <a:buNone/>
            </a:pPr>
            <a:r>
              <a:rPr dirty="0" sz="3600"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জন্মঃ ১৯৪৭ খ্রিঃ ২৮শে এপ্রিল ঢাকা</a:t>
            </a:r>
            <a:endParaRPr dirty="0" sz="36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1"/>
          <p:cNvSpPr txBox="1"/>
          <p:nvPr/>
        </p:nvSpPr>
        <p:spPr>
          <a:xfrm>
            <a:off x="572874" y="2819400"/>
            <a:ext cx="8420793" cy="744275"/>
          </a:xfrm>
          <a:prstGeom prst="roundRect"/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58782" lIns="117564" rIns="117564" tIns="58782" wrap="square">
            <a:prstTxWarp prst="textPlain"/>
            <a:spAutoFit/>
          </a:bodyPr>
          <a:p>
            <a:r>
              <a:rPr dirty="0" sz="36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পুরুস্কার </a:t>
            </a:r>
            <a:r>
              <a:rPr dirty="0" sz="3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r>
              <a:rPr dirty="0" sz="36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১৯৮৭ </a:t>
            </a:r>
            <a:r>
              <a:rPr dirty="0" sz="36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3600" lang="en-GB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altLang="en-US" dirty="0" sz="3600" lang="en-GB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3600" lang="en-GB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dirty="0" sz="36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</a:t>
            </a:r>
            <a:r>
              <a:rPr dirty="0" sz="3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একাডেমী</a:t>
            </a:r>
            <a:r>
              <a:rPr dirty="0" sz="36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3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dirty="0" sz="3600" lang="bn-BD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"/>
          <p:cNvSpPr txBox="1"/>
          <p:nvPr/>
        </p:nvSpPr>
        <p:spPr>
          <a:xfrm>
            <a:off x="685800" y="6172200"/>
            <a:ext cx="10298367" cy="744275"/>
          </a:xfrm>
          <a:prstGeom prst="roundRect"/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58782" lIns="117564" rIns="117564" tIns="58782" wrap="square">
            <a:prstTxWarp prst="textPlain"/>
            <a:spAutoFit/>
          </a:bodyPr>
          <a:p>
            <a:pPr algn="ctr"/>
            <a:r>
              <a:rPr dirty="0" sz="3600" lang="bn-BD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২০০৪ সালের ১২ ই আগষ্ট জার্মানিতে মৃত্যুবরন </a:t>
            </a:r>
            <a:r>
              <a:rPr dirty="0" sz="3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dirty="0" sz="3600" lang="en-US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dirty="0" sz="3600" lang="bn-BD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dirty="0" sz="3600" lang="en-US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8" name="TextBox 1"/>
          <p:cNvSpPr txBox="1"/>
          <p:nvPr/>
        </p:nvSpPr>
        <p:spPr>
          <a:xfrm>
            <a:off x="572874" y="4339205"/>
            <a:ext cx="9031830" cy="744275"/>
          </a:xfrm>
          <a:prstGeom prst="roundRect"/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bIns="58782" lIns="117564" rIns="117564" tIns="58782" wrap="square">
            <a:prstTxWarp prst="textPlain"/>
            <a:spAutoFit/>
          </a:bodyPr>
          <a:p>
            <a:pPr algn="ctr"/>
            <a:r>
              <a:rPr dirty="0" sz="3100" lang="bn-BD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বিশ্ব বিদ্যালয়ের বাংলা বিভাগের আধ্যাপক </a:t>
            </a:r>
            <a:r>
              <a:rPr dirty="0" sz="3100" lang="bn-BD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dirty="0" sz="31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1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9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4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19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4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29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5" grpId="0"/>
      <p:bldP spid="1048626" grpId="0"/>
      <p:bldP spid="1048627" grpId="0"/>
      <p:bldP spid="10486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Frame 3"/>
          <p:cNvSpPr/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 bIns="58782" lIns="117564" rIns="117564" tIns="58782"/>
          <a:p>
            <a:endParaRPr lang="en-US"/>
          </a:p>
        </p:txBody>
      </p:sp>
      <p:sp>
        <p:nvSpPr>
          <p:cNvPr id="104863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/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anchor="ctr" bIns="58782" lIns="117564" rIns="117564" tIns="58782" wrap="none"/>
          <a:p>
            <a:endParaRPr lang="en-US"/>
          </a:p>
        </p:txBody>
      </p:sp>
      <p:sp>
        <p:nvSpPr>
          <p:cNvPr id="1048631" name="TextBox 1" descr="White marble"/>
          <p:cNvSpPr>
            <a:spLocks noChangeArrowheads="1"/>
          </p:cNvSpPr>
          <p:nvPr/>
        </p:nvSpPr>
        <p:spPr bwMode="auto">
          <a:xfrm>
            <a:off x="4495800" y="609600"/>
            <a:ext cx="2667000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r="5400000" dist="20000" rotWithShape="0">
              <a:srgbClr val="000000">
                <a:alpha val="37999"/>
              </a:srgbClr>
            </a:outerShdw>
          </a:effectLst>
        </p:spPr>
        <p:txBody>
          <a:bodyPr bIns="58782" lIns="117564" rIns="117564" tIns="58782" wrap="square">
            <a:prstTxWarp prst="textPlain"/>
            <a:spAutoFit/>
          </a:bodyPr>
          <a:p>
            <a:pPr algn="ctr"/>
            <a:r>
              <a:rPr b="1" dirty="0" sz="5100" lang="bn-BD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b="1" dirty="0" sz="5100" lang="en-US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2" name="Rounded Rectangle 4"/>
          <p:cNvSpPr>
            <a:spLocks noChangeArrowheads="1"/>
          </p:cNvSpPr>
          <p:nvPr/>
        </p:nvSpPr>
        <p:spPr bwMode="auto">
          <a:xfrm>
            <a:off x="1036320" y="2011680"/>
            <a:ext cx="2880360" cy="93017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 bIns="58782" lIns="117564" rIns="117564" tIns="58782"/>
          <a:p>
            <a:pPr algn="ctr"/>
            <a:r>
              <a:rPr b="1" dirty="0" sz="3600" lang="bn-BD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বুকের ক্রোধ ঢেলে</a:t>
            </a:r>
            <a:r>
              <a:rPr dirty="0" sz="3600" lang="bn-BD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dirty="0" sz="3600"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Rounded Rectangle 6"/>
          <p:cNvSpPr>
            <a:spLocks noChangeArrowheads="1"/>
          </p:cNvSpPr>
          <p:nvPr/>
        </p:nvSpPr>
        <p:spPr bwMode="auto">
          <a:xfrm>
            <a:off x="8305800" y="1838960"/>
            <a:ext cx="3093720" cy="84381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 bIns="58782" lIns="117564" rIns="117564" tIns="58782"/>
          <a:p>
            <a:pPr algn="ctr"/>
            <a:r>
              <a:rPr b="0" dirty="0" sz="3100" lang="bn-BD">
                <a:solidFill>
                  <a:srgbClr val="FFCB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প্রতিবাদ ও বিক্ষোভ প্রকাশ করে।</a:t>
            </a:r>
            <a:endParaRPr b="0" dirty="0" sz="3100" lang="en-US">
              <a:solidFill>
                <a:srgbClr val="FFCB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450080" y="1752600"/>
            <a:ext cx="3093720" cy="1712807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34" name="Rounded Rectangle 6"/>
          <p:cNvSpPr>
            <a:spLocks noChangeArrowheads="1"/>
          </p:cNvSpPr>
          <p:nvPr/>
        </p:nvSpPr>
        <p:spPr bwMode="auto">
          <a:xfrm>
            <a:off x="929640" y="3479800"/>
            <a:ext cx="2880360" cy="93017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 bIns="58782" lIns="117564" rIns="117564" tIns="58782"/>
          <a:p>
            <a:pPr algn="ctr"/>
            <a:r>
              <a:rPr b="1" dirty="0" sz="3600" lang="bn-BD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ফাগুন মাস </a:t>
            </a:r>
            <a:endParaRPr dirty="0" sz="3600"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5" name="Rounded Rectangle 6"/>
          <p:cNvSpPr>
            <a:spLocks noChangeArrowheads="1"/>
          </p:cNvSpPr>
          <p:nvPr/>
        </p:nvSpPr>
        <p:spPr bwMode="auto">
          <a:xfrm>
            <a:off x="8412480" y="3566160"/>
            <a:ext cx="3200400" cy="93017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 bIns="58782" lIns="117564" rIns="117564" tIns="58782"/>
          <a:p>
            <a:pPr algn="ctr"/>
            <a:r>
              <a:rPr b="1" dirty="0" sz="3100" lang="bn-BD"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ফাল্গুন মাস</a:t>
            </a:r>
            <a:r>
              <a:rPr dirty="0" sz="3100" lang="bn-BD">
                <a:solidFill>
                  <a:srgbClr val="FF66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3100" lang="en-US">
              <a:solidFill>
                <a:srgbClr val="FF66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6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450081" y="3625532"/>
            <a:ext cx="3305480" cy="1608455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48636" name="Rounded Rectangle 10"/>
          <p:cNvSpPr>
            <a:spLocks noChangeArrowheads="1"/>
          </p:cNvSpPr>
          <p:nvPr/>
        </p:nvSpPr>
        <p:spPr bwMode="auto">
          <a:xfrm>
            <a:off x="1036320" y="5638800"/>
            <a:ext cx="2880360" cy="93017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 bIns="58782" lIns="117564" rIns="117564" tIns="58782"/>
          <a:p>
            <a:pPr algn="ctr"/>
            <a:r>
              <a:rPr b="1" dirty="0" sz="3600" lang="bn-BD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সবুজ আগুন জ্বলে-</a:t>
            </a:r>
            <a:endParaRPr b="1" dirty="0" sz="3600" lang="en-US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7" name="Rounded Rectangle 6"/>
          <p:cNvSpPr>
            <a:spLocks noChangeArrowheads="1"/>
          </p:cNvSpPr>
          <p:nvPr/>
        </p:nvSpPr>
        <p:spPr bwMode="auto">
          <a:xfrm>
            <a:off x="7985760" y="5379720"/>
            <a:ext cx="4053840" cy="1209040"/>
          </a:xfrm>
          <a:prstGeom prst="roundRect">
            <a:avLst>
              <a:gd name="adj" fmla="val 28491"/>
            </a:avLst>
          </a:prstGeom>
          <a:noFill/>
          <a:ln w="38100" algn="ctr">
            <a:noFill/>
            <a:round/>
            <a:headEnd/>
            <a:tailEnd/>
          </a:ln>
        </p:spPr>
        <p:txBody>
          <a:bodyPr anchor="ctr" bIns="58782" lIns="117564" rIns="117564" tIns="58782"/>
          <a:p>
            <a:r>
              <a:rPr b="1" dirty="0" sz="3100" lang="bn-BD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বন- বনানীর  বিস্তারকে কবি সবুজ  আগুন বলে কল্পনা করেছেন</a:t>
            </a:r>
            <a:endParaRPr b="1" dirty="0" sz="3100" lang="en-US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7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460792" y="5469678"/>
            <a:ext cx="3117202" cy="1577870"/>
          </a:xfrm>
          <a:prstGeom prst="rect"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6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9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2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2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3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dur="500" id="33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  <p:bldP spid="1048634" grpId="0"/>
      <p:bldP spid="1048635" grpId="0"/>
      <p:bldP spid="1048636" grpId="0"/>
      <p:bldP spid="1048637" grpId="0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lastClr="000000" val="windowText"/>
      </a:dk1>
      <a:lt1>
        <a:sysClr lastClr="FFFFFF" val="window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dir="tl" rig="glow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dir="t" rig="glow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Administrator</dc:creator>
  <cp:lastModifiedBy>NCCNCC</cp:lastModifiedBy>
  <dcterms:created xsi:type="dcterms:W3CDTF">2015-03-25T01:14:49Z</dcterms:created>
  <dcterms:modified xsi:type="dcterms:W3CDTF">2020-12-21T11:16:18Z</dcterms:modified>
</cp:coreProperties>
</file>