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75" r:id="rId2"/>
    <p:sldId id="476" r:id="rId3"/>
    <p:sldId id="407" r:id="rId4"/>
    <p:sldId id="408" r:id="rId5"/>
    <p:sldId id="462" r:id="rId6"/>
    <p:sldId id="463" r:id="rId7"/>
    <p:sldId id="409" r:id="rId8"/>
    <p:sldId id="410" r:id="rId9"/>
    <p:sldId id="444" r:id="rId10"/>
    <p:sldId id="471" r:id="rId11"/>
    <p:sldId id="472" r:id="rId12"/>
    <p:sldId id="465" r:id="rId13"/>
    <p:sldId id="464" r:id="rId14"/>
    <p:sldId id="459" r:id="rId15"/>
    <p:sldId id="466" r:id="rId16"/>
    <p:sldId id="473" r:id="rId17"/>
    <p:sldId id="420" r:id="rId18"/>
    <p:sldId id="439" r:id="rId19"/>
    <p:sldId id="440" r:id="rId20"/>
    <p:sldId id="418" r:id="rId21"/>
    <p:sldId id="4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=""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9322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442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5663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839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921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0847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869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050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880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38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163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778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2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39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537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49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80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575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302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9-Dec-20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titled-Projec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2251" y="2074249"/>
            <a:ext cx="6346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15" y="1356852"/>
            <a:ext cx="2674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69000"/>
                    </a14:imgEffect>
                    <a14:imgEffect>
                      <a14:brightnessContrast bright="27000" contrast="-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649" b="17094"/>
          <a:stretch/>
        </p:blipFill>
        <p:spPr>
          <a:xfrm rot="21430591">
            <a:off x="10053609" y="3080416"/>
            <a:ext cx="1741234" cy="2378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94" y="3123028"/>
            <a:ext cx="1620749" cy="233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82" t="23267" r="48000"/>
          <a:stretch/>
        </p:blipFill>
        <p:spPr>
          <a:xfrm>
            <a:off x="8756785" y="405407"/>
            <a:ext cx="2727257" cy="2335247"/>
          </a:xfrm>
          <a:prstGeom prst="round2DiagRect">
            <a:avLst>
              <a:gd name="adj1" fmla="val 0"/>
              <a:gd name="adj2" fmla="val 26508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1" y="2168616"/>
            <a:ext cx="7120064" cy="385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7572854" y="5491213"/>
            <a:ext cx="241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দ্বারা পূর্ণ ট্রে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96094" y="5499936"/>
            <a:ext cx="206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পূর্ণ ট্রে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5277" y="412955"/>
            <a:ext cx="4675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321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523396"/>
            <a:ext cx="590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কাজের ফলাফলঃ-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419" y="1666568"/>
            <a:ext cx="95422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bn-IN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</a:t>
            </a:r>
            <a:r>
              <a:rPr lang="bn-IN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আলোতে মাটির ট্রে-টি দ্রুত গরম </a:t>
            </a:r>
            <a:r>
              <a:rPr lang="bn-IN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হয়েছে;</a:t>
            </a:r>
            <a:endParaRPr lang="en-US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bn-IN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ছায়ায় </a:t>
            </a:r>
            <a:r>
              <a:rPr lang="bn-IN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ট্রে-টি দ্রুত ঠান্ডা </a:t>
            </a:r>
            <a:r>
              <a:rPr lang="bn-IN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হয়েছে;</a:t>
            </a:r>
            <a:endParaRPr lang="en-US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bn-IN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সিদ্ধান্তঃ </a:t>
            </a:r>
            <a:r>
              <a:rPr lang="bn-IN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 বা মাটি পানি অপেক্ষা দ্রুত গরম বা ঠান্ডা হয়।</a:t>
            </a:r>
            <a:endParaRPr lang="en-US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r>
              <a:rPr lang="bn-IN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endParaRPr lang="en-US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789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986" y="980045"/>
            <a:ext cx="11697196" cy="5614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227" y="1138754"/>
            <a:ext cx="898191" cy="952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50720" y="149049"/>
            <a:ext cx="909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চিত্রটি ভালভাবে লক্ষ করোঃ-</a:t>
            </a:r>
            <a:endParaRPr lang="en-US" sz="4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147" y="2477679"/>
            <a:ext cx="0" cy="2800892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Callout 16"/>
          <p:cNvSpPr/>
          <p:nvPr/>
        </p:nvSpPr>
        <p:spPr>
          <a:xfrm>
            <a:off x="5031231" y="1025796"/>
            <a:ext cx="2103589" cy="437304"/>
          </a:xfrm>
          <a:prstGeom prst="wedgeEllipseCallout">
            <a:avLst>
              <a:gd name="adj1" fmla="val 7368"/>
              <a:gd name="adj2" fmla="val -465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রাতের বেলা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67783" y="2477679"/>
            <a:ext cx="0" cy="2800892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280759" y="2327564"/>
            <a:ext cx="0" cy="2951007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836404" y="2327564"/>
            <a:ext cx="0" cy="2951007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114800" y="4943787"/>
            <a:ext cx="5250873" cy="99268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14800" y="5278571"/>
            <a:ext cx="5250873" cy="138556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Callout 22"/>
          <p:cNvSpPr/>
          <p:nvPr/>
        </p:nvSpPr>
        <p:spPr>
          <a:xfrm>
            <a:off x="7827818" y="5526201"/>
            <a:ext cx="4017172" cy="805809"/>
          </a:xfrm>
          <a:prstGeom prst="wedgeEllipseCallout">
            <a:avLst>
              <a:gd name="adj1" fmla="val 6898"/>
              <a:gd name="adj2" fmla="val -4581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জলভাগ স্থলভাগ থেকে উষ্ণ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623462" y="5526200"/>
            <a:ext cx="4017172" cy="805809"/>
          </a:xfrm>
          <a:prstGeom prst="wedgeEllipseCallout">
            <a:avLst>
              <a:gd name="adj1" fmla="val 6898"/>
              <a:gd name="adj2" fmla="val -4581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স্থলভাগ জলভাগ থেকে ঠান্ডা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1250226" y="3543870"/>
            <a:ext cx="1304084" cy="670793"/>
          </a:xfrm>
          <a:prstGeom prst="wedgeEllipseCallout">
            <a:avLst>
              <a:gd name="adj1" fmla="val 99810"/>
              <a:gd name="adj2" fmla="val 108847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উচ্চচাপ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5735782" y="3200395"/>
            <a:ext cx="3629891" cy="1357744"/>
          </a:xfrm>
          <a:prstGeom prst="wedgeEllipseCallout">
            <a:avLst>
              <a:gd name="adj1" fmla="val -2384"/>
              <a:gd name="adj2" fmla="val 6170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 উচ্চচাপ অঞ্চল থেকে নিম্নচাপ অঞ্চলের দিকে প্রবাহিত হচ্ছে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10693951" y="4087091"/>
            <a:ext cx="1304084" cy="670793"/>
          </a:xfrm>
          <a:prstGeom prst="wedgeEllipseCallout">
            <a:avLst>
              <a:gd name="adj1" fmla="val -69111"/>
              <a:gd name="adj2" fmla="val 40688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নিম্নচাপ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671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repeatCount="indefinite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3" t="55151" b="6262"/>
          <a:stretch/>
        </p:blipFill>
        <p:spPr>
          <a:xfrm>
            <a:off x="1159214" y="1507680"/>
            <a:ext cx="9799122" cy="497227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06438" y="6086063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দিক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9866815" y="3316009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 দিক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471713" y="2821224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 দিক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1667" y="1463872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দিক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5625" y="5255990"/>
            <a:ext cx="1864425" cy="52322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উচ্চচাপ অঞ্চল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7110" y="3140174"/>
            <a:ext cx="1864425" cy="52322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নিম্নচাপ অঞ্চল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247649" y="3988275"/>
            <a:ext cx="1411681" cy="1094942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51795" y="1792463"/>
            <a:ext cx="1864425" cy="52322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নিম্নচাপ অঞ্চল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7635" y="4071403"/>
            <a:ext cx="1864425" cy="52322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উচ্চচাপ অঞ্চল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189018" y="3754588"/>
            <a:ext cx="969818" cy="2272146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740727" y="3825546"/>
            <a:ext cx="1136073" cy="1439188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40250" y="2568452"/>
            <a:ext cx="717385" cy="1967294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453745" y="2507679"/>
            <a:ext cx="2909455" cy="3280767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786255" y="2424553"/>
            <a:ext cx="2687782" cy="1238842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58271" y="877618"/>
            <a:ext cx="257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চিত্রটি লক্ষ </a:t>
            </a:r>
            <a:r>
              <a:rPr lang="bn-IN" sz="3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2890" y="398207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বর্ষাকালে স্থলভাগ বঙ্গোপসাগরের চেয়ে উষ্ণ থাকে বলে </a:t>
            </a:r>
            <a:r>
              <a:rPr lang="en-US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দক্ষিন-পশ্চিম</a:t>
            </a:r>
            <a:r>
              <a:rPr lang="en-US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প্রবাহিত হয়।</a:t>
            </a:r>
            <a:r>
              <a:rPr lang="en-US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047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17" y="1608692"/>
            <a:ext cx="3183060" cy="1883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4684" y="1917290"/>
            <a:ext cx="2787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IN" sz="5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342" y="250722"/>
            <a:ext cx="937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ছাত্র-ছাত্রীদের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জোড়ায়  ভাগ হয়ে নিচের কাজটি সম্পন্ন করতে সহায়তা করব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161" y="4350774"/>
            <a:ext cx="901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বর্ষাকালে </a:t>
            </a:r>
            <a:r>
              <a:rPr lang="bn-IN" sz="3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 দিক থেকে বায়ু প্রবাহিত হয়? কেন?</a:t>
            </a:r>
            <a:endParaRPr lang="en-US" sz="36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797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3" t="55151" b="6262"/>
          <a:stretch/>
        </p:blipFill>
        <p:spPr>
          <a:xfrm>
            <a:off x="1140689" y="1574397"/>
            <a:ext cx="9799122" cy="497966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05468" y="6527396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bajitpur-01922223609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66318" y="651288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9-Dec-20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4008" y="6029987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দিক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9801408" y="2946858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 দিক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90212" y="2715288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 দিক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727" y="1518125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দিক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664036" y="2841186"/>
            <a:ext cx="755563" cy="1202933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51795" y="2057845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উচ্চচাপ অঞ্চল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9837" y="5080793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নিম্নচাপ অঞ্চল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3490" y="5343376"/>
            <a:ext cx="186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নিম্নচাপ অঞ্চল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685309" y="2841186"/>
            <a:ext cx="2764471" cy="2405867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85702" y="2377205"/>
            <a:ext cx="2888425" cy="2541180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419599" y="2777985"/>
            <a:ext cx="490184" cy="1667506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645390" y="2841185"/>
            <a:ext cx="28872" cy="1744691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4831" y="671458"/>
            <a:ext cx="263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চিত্রটি লক্ষ </a:t>
            </a:r>
            <a:r>
              <a:rPr lang="bn-IN" sz="3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endParaRPr lang="en-US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6090" y="176981"/>
            <a:ext cx="1036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শীতকালে স্থলভাগ বঙ্গোপসাগরের চেয়ে শীতল থাকে বলে </a:t>
            </a:r>
            <a:r>
              <a:rPr lang="en-US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উত্তর-পূর্ব</a:t>
            </a:r>
            <a:r>
              <a:rPr lang="en-US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প্রবাহিত হয়। </a:t>
            </a:r>
            <a:endParaRPr lang="en-US" sz="2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031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40117-report_cover1_01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57" y="1241897"/>
            <a:ext cx="4261808" cy="2397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30994" y="0"/>
            <a:ext cx="663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[ছাত্র-ছাত্রীদের  নিচের কাজটি সম্পন্ন করতে সহায়তা করব।]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433" y="457200"/>
            <a:ext cx="306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4619" y="4277032"/>
            <a:ext cx="9940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শীতকালে স্থলভাগ এবং জলভাগের বায়ুচাপ এবং বায়ুপ্রবাহ সম্পর্কে ৪ টি বাক্য লেখ।</a:t>
            </a:r>
            <a:endParaRPr lang="en-US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08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01" y="273872"/>
            <a:ext cx="4179476" cy="595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60142" y="2566219"/>
            <a:ext cx="64450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 নং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5045" y="663677"/>
            <a:ext cx="3834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8762" y="1685398"/>
            <a:ext cx="930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হঠাৎ করে কোন জায়গার বায়ুচাপ কমে গেল, এতে কী হতে পারে?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5541" y="804831"/>
            <a:ext cx="5217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 উত্তরটি বোর্ডে এসে </a:t>
            </a:r>
            <a:r>
              <a:rPr lang="bn-IN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44" y="2411724"/>
            <a:ext cx="247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(ক) তুষারপাত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199" y="2351567"/>
            <a:ext cx="437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(খ) বাতাস ঠান্ডা হয়ে যাবে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399" y="3082406"/>
            <a:ext cx="454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(গ) ঝড় হতে পারে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199" y="3005425"/>
            <a:ext cx="448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(ঘ) বাতাস শান্ত থাকবে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178" y="3609501"/>
            <a:ext cx="11263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সীমা তিনটি ভিন্ন ভিন্ন পাত্রে বালি, মাটি ও পানি নিয়ে একই সাথে তাপ প্রয়োগ করে। কোনটি দ্রুত গরম হবে?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104" y="4614664"/>
            <a:ext cx="259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(ক) মাটি ও পানি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2760" y="4554507"/>
            <a:ext cx="319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(খ) সবগুলো একসাথে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5959" y="5285346"/>
            <a:ext cx="292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(গ)বালি ও পানি 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2759" y="5208365"/>
            <a:ext cx="270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(ঘ) বালি ও মাটি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8825" y="191729"/>
            <a:ext cx="2639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977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2" grpId="1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04655" y="1531525"/>
            <a:ext cx="602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প্রশ্নগুলোর উত্তর খাতায় </a:t>
            </a:r>
            <a:r>
              <a:rPr lang="bn-IN" sz="4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4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324" y="3290777"/>
            <a:ext cx="406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বায়ুচাপ বলতে কী বুঝ?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0323" y="4008790"/>
            <a:ext cx="441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 বায়ু প্রবাহ বলতে কী বুঝ?</a:t>
            </a:r>
            <a:endParaRPr lang="en-US" sz="32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2503" y="663678"/>
            <a:ext cx="299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784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2668" y="1869440"/>
            <a:ext cx="7027333" cy="4186747"/>
          </a:xfrm>
          <a:prstGeom prst="rect">
            <a:avLst/>
          </a:prstGeom>
          <a:noFill/>
        </p:spPr>
        <p:txBody>
          <a:bodyPr wrap="square" lIns="122895" tIns="61448" rIns="122895" bIns="61448" rtlCol="0">
            <a:spAutoFit/>
          </a:bodyPr>
          <a:lstStyle/>
          <a:p>
            <a:pPr algn="ctr"/>
            <a:r>
              <a:rPr lang="en-US" sz="6600" b="1" dirty="0" err="1">
                <a:cs typeface="Ekushey Puja" pitchFamily="66"/>
              </a:rPr>
              <a:t>মোঃ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নাছির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উদ্দিন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খান</a:t>
            </a:r>
            <a:r>
              <a:rPr lang="en-US" sz="6600" b="1" dirty="0">
                <a:cs typeface="Ekushey Puja" pitchFamily="66"/>
              </a:rPr>
              <a:t> </a:t>
            </a:r>
          </a:p>
          <a:p>
            <a:pPr algn="ctr"/>
            <a:r>
              <a:rPr lang="en-US" sz="6600" b="1" dirty="0" err="1">
                <a:cs typeface="Ekushey Puja" pitchFamily="66"/>
              </a:rPr>
              <a:t>সহকারী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শিক্ষক</a:t>
            </a:r>
            <a:endParaRPr lang="en-US" sz="6600" b="1" dirty="0">
              <a:cs typeface="Ekushey Puja" pitchFamily="66"/>
            </a:endParaRPr>
          </a:p>
          <a:p>
            <a:pPr algn="ctr"/>
            <a:r>
              <a:rPr lang="en-US" sz="6600" b="1" dirty="0" err="1">
                <a:cs typeface="Ekushey Puja" pitchFamily="66"/>
              </a:rPr>
              <a:t>গৃদকালিন্দিয়া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সপ্রাবি</a:t>
            </a:r>
            <a:r>
              <a:rPr lang="en-US" sz="6600" b="1" dirty="0">
                <a:cs typeface="Ekushey Puja" pitchFamily="66"/>
              </a:rPr>
              <a:t> </a:t>
            </a:r>
          </a:p>
          <a:p>
            <a:pPr algn="ctr"/>
            <a:r>
              <a:rPr lang="en-US" sz="6600" b="1" dirty="0" err="1">
                <a:cs typeface="Ekushey Puja" pitchFamily="66"/>
              </a:rPr>
              <a:t>ফরিদ্গঞ্জ</a:t>
            </a:r>
            <a:r>
              <a:rPr lang="en-US" sz="6600" b="1" dirty="0">
                <a:cs typeface="Ekushey Puja" pitchFamily="66"/>
              </a:rPr>
              <a:t>, </a:t>
            </a:r>
            <a:r>
              <a:rPr lang="en-US" sz="6600" b="1" dirty="0" err="1">
                <a:latin typeface="AdorshoLipi" pitchFamily="1" charset="0"/>
                <a:cs typeface="Ekushey Puja" pitchFamily="66"/>
              </a:rPr>
              <a:t>চা</a:t>
            </a:r>
            <a:r>
              <a:rPr lang="bn-BD" sz="6600" b="1" dirty="0">
                <a:latin typeface="AdorshoLipi" pitchFamily="1" charset="0"/>
                <a:cs typeface="Ekushey Puja" pitchFamily="66"/>
              </a:rPr>
              <a:t>ঁ</a:t>
            </a:r>
            <a:r>
              <a:rPr lang="en-US" sz="6600" b="1" dirty="0" err="1">
                <a:latin typeface="AdorshoLipi" pitchFamily="1" charset="0"/>
                <a:cs typeface="Ekushey Puja" pitchFamily="66"/>
              </a:rPr>
              <a:t>দপুর</a:t>
            </a:r>
            <a:r>
              <a:rPr lang="en-US" sz="6600" b="1" dirty="0">
                <a:latin typeface="AdorshoLipi" pitchFamily="1" charset="0"/>
                <a:cs typeface="Ekushey Puja" pitchFamily="66"/>
              </a:rPr>
              <a:t> </a:t>
            </a:r>
          </a:p>
        </p:txBody>
      </p:sp>
      <p:pic>
        <p:nvPicPr>
          <p:cNvPr id="5" name="Picture 4" descr="82458794_2709044689178792_424783077725070950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7242">
            <a:off x="555533" y="2248955"/>
            <a:ext cx="4058153" cy="2874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Freeform 5"/>
          <p:cNvSpPr/>
          <p:nvPr/>
        </p:nvSpPr>
        <p:spPr>
          <a:xfrm>
            <a:off x="5068323" y="1625600"/>
            <a:ext cx="1197011" cy="4257391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27631" y="1625600"/>
            <a:ext cx="1197011" cy="4257391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45995" y="1625600"/>
            <a:ext cx="1197011" cy="4257391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99546" y="1405719"/>
            <a:ext cx="900753" cy="5322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77719" y="5513695"/>
            <a:ext cx="900753" cy="5322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03259" y="382137"/>
            <a:ext cx="3589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818" y="3178989"/>
            <a:ext cx="10252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ভূ-পৃষ্ঠ </a:t>
            </a:r>
            <a:r>
              <a:rPr lang="bn-IN" sz="4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 সমুদ্রপৃষ্ঠের মধ্যে কোনটি দ্রুত গরম এবং শীতল হয়? কেন?</a:t>
            </a:r>
            <a:endParaRPr lang="en-US" sz="4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1057" y="1504335"/>
            <a:ext cx="3465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4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46788" y="2286000"/>
            <a:ext cx="7447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35329" y="2079522"/>
            <a:ext cx="5383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পঞ্চম,</a:t>
            </a:r>
          </a:p>
          <a:p>
            <a:pPr algn="ctr"/>
            <a:r>
              <a:rPr lang="bn-IN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pPr algn="ctr"/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(আবহাওয়া ও জলবায়ু),</a:t>
            </a:r>
          </a:p>
          <a:p>
            <a:pPr algn="ctr"/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 শিরোনাম- বায়ুচাপ ও বায়ুপ্রবাহ</a:t>
            </a:r>
            <a:endParaRPr lang="bn-IN" sz="4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Scienc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5" y="1022225"/>
            <a:ext cx="3410426" cy="4725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173199" y="227038"/>
            <a:ext cx="584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0616">
            <a:off x="7013788" y="1246015"/>
            <a:ext cx="4010025" cy="447675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342" y="1612759"/>
            <a:ext cx="3923071" cy="4972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173199" y="227038"/>
            <a:ext cx="584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936" y="1682359"/>
            <a:ext cx="10604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বায়ু তার ওজনের কারণে ভূপৃষ্ঠের ওপর যে চাপ প্রয়োগ করে </a:t>
            </a:r>
            <a:r>
              <a:rPr lang="bn-IN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তা-ই</a:t>
            </a:r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বায়ুচাপ</a:t>
            </a:r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537" y="881021"/>
            <a:ext cx="654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গাড়ির </a:t>
            </a:r>
            <a:r>
              <a:rPr lang="bn-IN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চাকার</a:t>
            </a:r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বায়ুচাপ</a:t>
            </a:r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মাপা </a:t>
            </a:r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হচ্ছে।</a:t>
            </a:r>
            <a:endParaRPr lang="en-US" sz="48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an-checking-manually-air-pressure-of-motorcycle-wheel-before-traveling-2CFJ6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12" name="Picture 11" descr="man-checking-manually-air-pressure-of-motorcycle-wheel-before-traveling-2CFJ6D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573" y="3229100"/>
            <a:ext cx="4601497" cy="3383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50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34804" y="303920"/>
            <a:ext cx="415851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চরকাটি ঘুরছে কেন?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558134">
            <a:off x="621883" y="4027774"/>
            <a:ext cx="228097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156" y="5510101"/>
            <a:ext cx="383149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বায়ুপ্রবাহের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27314" y="4659076"/>
            <a:ext cx="1857829" cy="653143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69257" y="4267191"/>
            <a:ext cx="1553029" cy="566057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95086" y="3715638"/>
            <a:ext cx="1669142" cy="551553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Windm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392" y="1117740"/>
            <a:ext cx="4262304" cy="4408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094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7445" y="1238865"/>
            <a:ext cx="656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9961" y="2846438"/>
            <a:ext cx="6872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বায়ুচাপ ও বায়ুপ্রবাহ </a:t>
            </a:r>
            <a:endParaRPr lang="en-US" sz="7200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8206" y="3893574"/>
            <a:ext cx="113415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৬.১.১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বায়ুপ্রবাহের কারণ বলতে পারবে;</a:t>
            </a:r>
          </a:p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১৩.৩.১ উচ্চচাপ ও নিম্নচাপ কী তা বর্ণনা করতে পারবে।</a:t>
            </a:r>
          </a:p>
          <a:p>
            <a:pPr algn="ctr"/>
            <a:endParaRPr lang="en-US" sz="7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303" y="1946787"/>
            <a:ext cx="6297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2193" y="678425"/>
            <a:ext cx="6297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50720" y="149049"/>
            <a:ext cx="909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চিত্রটি ভালভাবে লক্ষ করোঃ-</a:t>
            </a:r>
            <a:endParaRPr lang="en-US" sz="4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05468" y="6527396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bajitpur-01922223609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66318" y="651288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9-Dec-20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203" y="993901"/>
            <a:ext cx="11731832" cy="5506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5" y="1151658"/>
            <a:ext cx="1257431" cy="118468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352147" y="2479961"/>
            <a:ext cx="0" cy="2798609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5"/>
          <p:cNvSpPr/>
          <p:nvPr/>
        </p:nvSpPr>
        <p:spPr>
          <a:xfrm>
            <a:off x="5031231" y="1025796"/>
            <a:ext cx="2103589" cy="437304"/>
          </a:xfrm>
          <a:prstGeom prst="wedgeEllipseCallout">
            <a:avLst>
              <a:gd name="adj1" fmla="val 7368"/>
              <a:gd name="adj2" fmla="val -465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দিনের বেলা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767783" y="2479963"/>
            <a:ext cx="0" cy="2798608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63889" y="2479961"/>
            <a:ext cx="0" cy="2798610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836404" y="2477679"/>
            <a:ext cx="0" cy="2800891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81055" y="4943787"/>
            <a:ext cx="5084618" cy="0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281055" y="5417127"/>
            <a:ext cx="5084618" cy="0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Callout 26"/>
          <p:cNvSpPr/>
          <p:nvPr/>
        </p:nvSpPr>
        <p:spPr>
          <a:xfrm>
            <a:off x="7827818" y="5526201"/>
            <a:ext cx="4017172" cy="805809"/>
          </a:xfrm>
          <a:prstGeom prst="wedgeEllipseCallout">
            <a:avLst>
              <a:gd name="adj1" fmla="val 6898"/>
              <a:gd name="adj2" fmla="val -4581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জলভাগ স্থলভাগ থেকে ঠান্ডা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623462" y="5526200"/>
            <a:ext cx="4017172" cy="805809"/>
          </a:xfrm>
          <a:prstGeom prst="wedgeEllipseCallout">
            <a:avLst>
              <a:gd name="adj1" fmla="val 6898"/>
              <a:gd name="adj2" fmla="val -4581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স্থলভাগ জলভাগ থেকে উষ্ণ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1250226" y="3543870"/>
            <a:ext cx="1304084" cy="670793"/>
          </a:xfrm>
          <a:prstGeom prst="wedgeEllipseCallout">
            <a:avLst>
              <a:gd name="adj1" fmla="val 99810"/>
              <a:gd name="adj2" fmla="val 108847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নিম্নচাপ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5735782" y="3200395"/>
            <a:ext cx="3629891" cy="1357744"/>
          </a:xfrm>
          <a:prstGeom prst="wedgeEllipseCallout">
            <a:avLst>
              <a:gd name="adj1" fmla="val -2384"/>
              <a:gd name="adj2" fmla="val 6170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উচ্চচাপ অঞ্চল থেকে নিম্নচাপ অঞ্চলের দিকে প্রবাহিত হচ্ছে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Callout 46"/>
          <p:cNvSpPr/>
          <p:nvPr/>
        </p:nvSpPr>
        <p:spPr>
          <a:xfrm>
            <a:off x="10693951" y="4087091"/>
            <a:ext cx="1304084" cy="670793"/>
          </a:xfrm>
          <a:prstGeom prst="wedgeEllipseCallout">
            <a:avLst>
              <a:gd name="adj1" fmla="val -69111"/>
              <a:gd name="adj2" fmla="val 40688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উচ্চচাপ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112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repeatCount="indefinite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repeatCount="indefinite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  <p:bldP spid="30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477</Words>
  <Application>Microsoft Office PowerPoint</Application>
  <PresentationFormat>Custom</PresentationFormat>
  <Paragraphs>116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1919</cp:revision>
  <dcterms:created xsi:type="dcterms:W3CDTF">2017-07-12T02:49:00Z</dcterms:created>
  <dcterms:modified xsi:type="dcterms:W3CDTF">2020-12-09T16:04:34Z</dcterms:modified>
</cp:coreProperties>
</file>