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65" r:id="rId2"/>
    <p:sldId id="267" r:id="rId3"/>
    <p:sldId id="350" r:id="rId4"/>
    <p:sldId id="351" r:id="rId5"/>
    <p:sldId id="352" r:id="rId6"/>
    <p:sldId id="361" r:id="rId7"/>
    <p:sldId id="354" r:id="rId8"/>
    <p:sldId id="369" r:id="rId9"/>
    <p:sldId id="286" r:id="rId10"/>
    <p:sldId id="355" r:id="rId11"/>
    <p:sldId id="374" r:id="rId12"/>
    <p:sldId id="370" r:id="rId13"/>
    <p:sldId id="314" r:id="rId14"/>
    <p:sldId id="373" r:id="rId15"/>
    <p:sldId id="342" r:id="rId16"/>
    <p:sldId id="321" r:id="rId17"/>
    <p:sldId id="338" r:id="rId18"/>
    <p:sldId id="372" r:id="rId19"/>
    <p:sldId id="371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5BD"/>
    <a:srgbClr val="13BD3B"/>
    <a:srgbClr val="020A03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1B503-EE0A-4E42-BFFF-CFD2CCEDAA8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BB4DA-2C42-445F-8197-035DF3EB9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2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7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6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712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4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0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5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0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2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4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9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2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4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C000"/>
          </a:fgClr>
          <a:bgClr>
            <a:srgbClr val="13BD3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9C82CF5-D33A-45F2-9867-3E06370924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5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2039" y="2745130"/>
            <a:ext cx="5484482" cy="284693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 defTabSz="685800"/>
            <a:r>
              <a:rPr lang="bn-BD" sz="179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9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9431" y="785513"/>
            <a:ext cx="5484482" cy="199439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 defTabSz="685800"/>
            <a:r>
              <a:rPr lang="bn-BD" sz="28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28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28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8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" y="551801"/>
            <a:ext cx="1540042" cy="2575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05" y="471195"/>
            <a:ext cx="1406136" cy="2736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E13A37-19E8-42D4-B917-B2D5310440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1" y="3685605"/>
            <a:ext cx="1540042" cy="25752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5C1181-A0D5-47EB-8365-CBFE1D2A04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21" y="3604999"/>
            <a:ext cx="1406136" cy="27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3">
            <a:extLst>
              <a:ext uri="{FF2B5EF4-FFF2-40B4-BE49-F238E27FC236}">
                <a16:creationId xmlns:a16="http://schemas.microsoft.com/office/drawing/2014/main" id="{314337E3-35F1-4195-8B7B-D42426360A17}"/>
              </a:ext>
            </a:extLst>
          </p:cNvPr>
          <p:cNvSpPr/>
          <p:nvPr/>
        </p:nvSpPr>
        <p:spPr>
          <a:xfrm>
            <a:off x="2674086" y="505869"/>
            <a:ext cx="3360880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CFEF4-D77D-4A9C-9CE4-45E7AB939132}"/>
              </a:ext>
            </a:extLst>
          </p:cNvPr>
          <p:cNvSpPr txBox="1"/>
          <p:nvPr/>
        </p:nvSpPr>
        <p:spPr>
          <a:xfrm>
            <a:off x="6469915" y="839368"/>
            <a:ext cx="168507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81B506-CB8C-4FCE-A6DA-AB31FB942ACF}"/>
              </a:ext>
            </a:extLst>
          </p:cNvPr>
          <p:cNvGrpSpPr/>
          <p:nvPr/>
        </p:nvGrpSpPr>
        <p:grpSpPr>
          <a:xfrm>
            <a:off x="244465" y="543339"/>
            <a:ext cx="2249125" cy="4134972"/>
            <a:chOff x="-130478" y="253111"/>
            <a:chExt cx="2249125" cy="41349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CC054-21F3-4FA6-9EFB-CAB27DB68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336327"/>
              <a:ext cx="1247658" cy="10060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84DDA8-8614-452A-8575-636E9F175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78" y="2362205"/>
              <a:ext cx="1143353" cy="10060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42403D-1D4D-4022-86A8-C1DE6D04F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37" y="3382007"/>
              <a:ext cx="963469" cy="10060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217124-E1A1-4DB2-B1EF-411B79497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2" y="253111"/>
              <a:ext cx="1278455" cy="816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27D27A-3895-4737-B8C7-E6FF8E52E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1356129"/>
              <a:ext cx="1124356" cy="100607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5FB3038-1BED-4AC3-8014-8A651F1E31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33" y="1862604"/>
            <a:ext cx="2136472" cy="2552027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3B68270-2E45-4BBC-96EB-DC7A117B7E60}"/>
              </a:ext>
            </a:extLst>
          </p:cNvPr>
          <p:cNvGrpSpPr/>
          <p:nvPr/>
        </p:nvGrpSpPr>
        <p:grpSpPr>
          <a:xfrm flipH="1" flipV="1">
            <a:off x="5591231" y="3205513"/>
            <a:ext cx="3386725" cy="3283123"/>
            <a:chOff x="-130478" y="253111"/>
            <a:chExt cx="2249125" cy="413497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4C89E5B-EE08-4F43-951F-FEB91571D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336327"/>
              <a:ext cx="1247658" cy="10060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29DC58-EDA1-4D21-8FA7-153F21F2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78" y="2362205"/>
              <a:ext cx="1143353" cy="10060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647F7F6-7D64-4F66-9215-7B5A6C7D2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37" y="3382007"/>
              <a:ext cx="963469" cy="100607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6973905-AC25-49AC-B861-BEBB0B735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2" y="253111"/>
              <a:ext cx="1278455" cy="81603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39CE79-A27C-491B-943F-9305E8B9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1356129"/>
              <a:ext cx="1124356" cy="1006076"/>
            </a:xfrm>
            <a:prstGeom prst="rect">
              <a:avLst/>
            </a:prstGeom>
          </p:spPr>
        </p:pic>
      </p:grpSp>
      <p:sp>
        <p:nvSpPr>
          <p:cNvPr id="31" name="Frame 30">
            <a:extLst>
              <a:ext uri="{FF2B5EF4-FFF2-40B4-BE49-F238E27FC236}">
                <a16:creationId xmlns:a16="http://schemas.microsoft.com/office/drawing/2014/main" id="{5C8AA22A-98F8-4EE9-AEB8-8DF37F398C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5" name="Rectangle: Beveled 24">
            <a:extLst>
              <a:ext uri="{FF2B5EF4-FFF2-40B4-BE49-F238E27FC236}">
                <a16:creationId xmlns:a16="http://schemas.microsoft.com/office/drawing/2014/main" id="{B8758980-61CD-4B19-9F48-CB93D1EEED75}"/>
              </a:ext>
            </a:extLst>
          </p:cNvPr>
          <p:cNvSpPr/>
          <p:nvPr/>
        </p:nvSpPr>
        <p:spPr>
          <a:xfrm>
            <a:off x="659872" y="4631593"/>
            <a:ext cx="7824256" cy="1405362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কি হে হবে দেখা?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উত্থিত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68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45B8F93-21CE-485F-8675-24AAAD6F1D1D}"/>
              </a:ext>
            </a:extLst>
          </p:cNvPr>
          <p:cNvSpPr/>
          <p:nvPr/>
        </p:nvSpPr>
        <p:spPr>
          <a:xfrm>
            <a:off x="575945" y="4423062"/>
            <a:ext cx="7978507" cy="18814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881AA-FFC8-4152-A579-E0DF3D2CA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32" y="553453"/>
            <a:ext cx="2361179" cy="137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3AE14B-EEF9-467E-A667-0B46E1A23C93}"/>
              </a:ext>
            </a:extLst>
          </p:cNvPr>
          <p:cNvSpPr txBox="1"/>
          <p:nvPr/>
        </p:nvSpPr>
        <p:spPr>
          <a:xfrm>
            <a:off x="773683" y="4605947"/>
            <a:ext cx="7504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নদীর নাম পুরুষবাচক অর্থাৎ অ-কারান্ত তারা নদ আর যে সকল নদীর নাম নারীবাচক অর্থাৎ আ-কারান্ত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ঈ, ই-কারান্ত তারা নদী।</a:t>
            </a:r>
            <a:b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কারণে আড়িয়াল খাঁ, এটি পুরুষ নাম জ্ঞাপক হলেও যেহেতু শেষে আকার রয়েছে সে জন্য এটি নদ না হয়ে নদী।</a:t>
            </a:r>
            <a:endParaRPr lang="bn-BD" altLang="en-US" sz="40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1A91CAD-761F-4703-9AE9-6F169393B2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1F1E9F4E-E696-4FCF-B260-6A0506D35AA9}"/>
              </a:ext>
            </a:extLst>
          </p:cNvPr>
          <p:cNvSpPr/>
          <p:nvPr/>
        </p:nvSpPr>
        <p:spPr>
          <a:xfrm>
            <a:off x="3234417" y="1964492"/>
            <a:ext cx="1649896" cy="432064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 err="1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endParaRPr lang="bn-BD" altLang="en-US" sz="4000" dirty="0">
              <a:solidFill>
                <a:srgbClr val="3F35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34927-E6F4-4A53-AC40-2D4C51FFC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1" y="535600"/>
            <a:ext cx="2240388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3C163-C1A6-4EF4-A38A-5D3021028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67" y="553453"/>
            <a:ext cx="2653392" cy="1371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0F2CA3-EE5D-484B-9B00-3F4CACE7B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1" y="2479331"/>
            <a:ext cx="2240388" cy="1371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D2DE51-DB08-4B7F-B04D-FABAAC9669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87" y="2479331"/>
            <a:ext cx="2350332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9C5976-F25B-437D-937B-7402A458FD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74" y="2429442"/>
            <a:ext cx="2653392" cy="1371600"/>
          </a:xfrm>
          <a:prstGeom prst="rect">
            <a:avLst/>
          </a:prstGeom>
        </p:spPr>
      </p:pic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0A2ECD75-2F71-408C-BB9D-854CD7CA347C}"/>
              </a:ext>
            </a:extLst>
          </p:cNvPr>
          <p:cNvSpPr/>
          <p:nvPr/>
        </p:nvSpPr>
        <p:spPr>
          <a:xfrm>
            <a:off x="773683" y="1901207"/>
            <a:ext cx="1720614" cy="495349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 err="1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দামোদর</a:t>
            </a:r>
            <a:endParaRPr lang="bn-BD" altLang="en-US" sz="4000" dirty="0">
              <a:solidFill>
                <a:srgbClr val="3F35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Beveled 15">
            <a:extLst>
              <a:ext uri="{FF2B5EF4-FFF2-40B4-BE49-F238E27FC236}">
                <a16:creationId xmlns:a16="http://schemas.microsoft.com/office/drawing/2014/main" id="{4B78106F-3454-433C-895B-C363C2CBE50A}"/>
              </a:ext>
            </a:extLst>
          </p:cNvPr>
          <p:cNvSpPr/>
          <p:nvPr/>
        </p:nvSpPr>
        <p:spPr>
          <a:xfrm>
            <a:off x="6509176" y="3897157"/>
            <a:ext cx="1165675" cy="432064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 err="1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4000" dirty="0">
              <a:solidFill>
                <a:srgbClr val="3F35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Beveled 17">
            <a:extLst>
              <a:ext uri="{FF2B5EF4-FFF2-40B4-BE49-F238E27FC236}">
                <a16:creationId xmlns:a16="http://schemas.microsoft.com/office/drawing/2014/main" id="{50FE6294-BF1F-4FA2-A7A2-61AB813CE5B6}"/>
              </a:ext>
            </a:extLst>
          </p:cNvPr>
          <p:cNvSpPr/>
          <p:nvPr/>
        </p:nvSpPr>
        <p:spPr>
          <a:xfrm>
            <a:off x="3442573" y="3911625"/>
            <a:ext cx="1285838" cy="432064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 err="1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4000" dirty="0">
              <a:solidFill>
                <a:srgbClr val="3F35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187FF5CB-153D-41EF-88C8-1F09487791BF}"/>
              </a:ext>
            </a:extLst>
          </p:cNvPr>
          <p:cNvSpPr/>
          <p:nvPr/>
        </p:nvSpPr>
        <p:spPr>
          <a:xfrm>
            <a:off x="1115930" y="3897157"/>
            <a:ext cx="1034814" cy="432064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 err="1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4000" dirty="0">
              <a:solidFill>
                <a:srgbClr val="3F35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: Beveled 21">
            <a:extLst>
              <a:ext uri="{FF2B5EF4-FFF2-40B4-BE49-F238E27FC236}">
                <a16:creationId xmlns:a16="http://schemas.microsoft.com/office/drawing/2014/main" id="{EFC4C57B-C89B-4108-B971-2660ECBB1099}"/>
              </a:ext>
            </a:extLst>
          </p:cNvPr>
          <p:cNvSpPr/>
          <p:nvPr/>
        </p:nvSpPr>
        <p:spPr>
          <a:xfrm>
            <a:off x="6267066" y="1964492"/>
            <a:ext cx="1649896" cy="432064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 err="1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4000" dirty="0">
              <a:solidFill>
                <a:srgbClr val="3F35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348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3">
            <a:extLst>
              <a:ext uri="{FF2B5EF4-FFF2-40B4-BE49-F238E27FC236}">
                <a16:creationId xmlns:a16="http://schemas.microsoft.com/office/drawing/2014/main" id="{314337E3-35F1-4195-8B7B-D42426360A17}"/>
              </a:ext>
            </a:extLst>
          </p:cNvPr>
          <p:cNvSpPr/>
          <p:nvPr/>
        </p:nvSpPr>
        <p:spPr>
          <a:xfrm>
            <a:off x="2339491" y="505869"/>
            <a:ext cx="3695475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CFEF4-D77D-4A9C-9CE4-45E7AB939132}"/>
              </a:ext>
            </a:extLst>
          </p:cNvPr>
          <p:cNvSpPr txBox="1"/>
          <p:nvPr/>
        </p:nvSpPr>
        <p:spPr>
          <a:xfrm>
            <a:off x="6469915" y="839368"/>
            <a:ext cx="157286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সময়-০৪মিনিট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81B506-CB8C-4FCE-A6DA-AB31FB942ACF}"/>
              </a:ext>
            </a:extLst>
          </p:cNvPr>
          <p:cNvGrpSpPr/>
          <p:nvPr/>
        </p:nvGrpSpPr>
        <p:grpSpPr>
          <a:xfrm>
            <a:off x="244465" y="543339"/>
            <a:ext cx="2249125" cy="4134972"/>
            <a:chOff x="-130478" y="253111"/>
            <a:chExt cx="2249125" cy="41349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CC054-21F3-4FA6-9EFB-CAB27DB68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336327"/>
              <a:ext cx="1247658" cy="10060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84DDA8-8614-452A-8575-636E9F175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78" y="2362205"/>
              <a:ext cx="1143353" cy="10060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42403D-1D4D-4022-86A8-C1DE6D04F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37" y="3382007"/>
              <a:ext cx="963469" cy="10060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217124-E1A1-4DB2-B1EF-411B79497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2" y="253111"/>
              <a:ext cx="1278455" cy="816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27D27A-3895-4737-B8C7-E6FF8E52E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1356129"/>
              <a:ext cx="1124356" cy="10060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B68270-2E45-4BBC-96EB-DC7A117B7E60}"/>
              </a:ext>
            </a:extLst>
          </p:cNvPr>
          <p:cNvGrpSpPr/>
          <p:nvPr/>
        </p:nvGrpSpPr>
        <p:grpSpPr>
          <a:xfrm flipH="1" flipV="1">
            <a:off x="5591231" y="3205513"/>
            <a:ext cx="3386725" cy="3283123"/>
            <a:chOff x="-130478" y="253111"/>
            <a:chExt cx="2249125" cy="413497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4C89E5B-EE08-4F43-951F-FEB91571D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336327"/>
              <a:ext cx="1247658" cy="10060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29DC58-EDA1-4D21-8FA7-153F21F2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78" y="2362205"/>
              <a:ext cx="1143353" cy="10060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647F7F6-7D64-4F66-9215-7B5A6C7D2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37" y="3382007"/>
              <a:ext cx="963469" cy="100607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6973905-AC25-49AC-B861-BEBB0B735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2" y="253111"/>
              <a:ext cx="1278455" cy="81603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39CE79-A27C-491B-943F-9305E8B9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1356129"/>
              <a:ext cx="1124356" cy="1006076"/>
            </a:xfrm>
            <a:prstGeom prst="rect">
              <a:avLst/>
            </a:prstGeom>
          </p:spPr>
        </p:pic>
      </p:grpSp>
      <p:sp>
        <p:nvSpPr>
          <p:cNvPr id="31" name="Frame 30">
            <a:extLst>
              <a:ext uri="{FF2B5EF4-FFF2-40B4-BE49-F238E27FC236}">
                <a16:creationId xmlns:a16="http://schemas.microsoft.com/office/drawing/2014/main" id="{5C8AA22A-98F8-4EE9-AEB8-8DF37F398C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8273BCF-A55E-4DCE-BAF2-F92397520A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97" y="2498940"/>
            <a:ext cx="3312941" cy="1787020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C89F5BB6-AB1A-4F4C-8EE3-28E5BC534416}"/>
              </a:ext>
            </a:extLst>
          </p:cNvPr>
          <p:cNvSpPr/>
          <p:nvPr/>
        </p:nvSpPr>
        <p:spPr>
          <a:xfrm>
            <a:off x="659872" y="4656449"/>
            <a:ext cx="7824256" cy="1515860"/>
          </a:xfrm>
          <a:prstGeom prst="bevel">
            <a:avLst>
              <a:gd name="adj" fmla="val 2678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সংঙ্গা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22FBA801-5AE7-4784-9617-28E6ED26D3D4}"/>
              </a:ext>
            </a:extLst>
          </p:cNvPr>
          <p:cNvSpPr/>
          <p:nvPr/>
        </p:nvSpPr>
        <p:spPr>
          <a:xfrm>
            <a:off x="575946" y="1347538"/>
            <a:ext cx="7978507" cy="4957010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13BD3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AE14B-EEF9-467E-A667-0B46E1A23C93}"/>
              </a:ext>
            </a:extLst>
          </p:cNvPr>
          <p:cNvSpPr txBox="1"/>
          <p:nvPr/>
        </p:nvSpPr>
        <p:spPr>
          <a:xfrm>
            <a:off x="575946" y="1971032"/>
            <a:ext cx="7701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চৌদ্দ-চরণ-সমন্বিত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ভাবসংহত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bn-BD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চরণের স্তবককে অষ্টক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(Octave) </a:t>
            </a:r>
            <a:r>
              <a:rPr lang="bn-BD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altLang="en-US" sz="32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bn-BD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চরণের স্তবককে ষষ্টক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Sestet) </a:t>
            </a:r>
            <a:r>
              <a:rPr lang="bn-BD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অষ্টকে মূলত ভাবের প্রবর্তনা ঘ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bn-BD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ষষ্টকে ভাবের পরিণতি থাকে।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চৌদ্দটি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 থাকবে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অক্ষরকে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1A91CAD-761F-4703-9AE9-6F169393B2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1F1E9F4E-E696-4FCF-B260-6A0506D35AA9}"/>
              </a:ext>
            </a:extLst>
          </p:cNvPr>
          <p:cNvSpPr/>
          <p:nvPr/>
        </p:nvSpPr>
        <p:spPr>
          <a:xfrm>
            <a:off x="575946" y="553453"/>
            <a:ext cx="7978507" cy="864128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সনেট বা চতুর্দশপদী কবিতা</a:t>
            </a:r>
            <a:r>
              <a:rPr lang="en-US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altLang="en-US" sz="4000" dirty="0" err="1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bn-BD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22FBA801-5AE7-4784-9617-28E6ED26D3D4}"/>
              </a:ext>
            </a:extLst>
          </p:cNvPr>
          <p:cNvSpPr/>
          <p:nvPr/>
        </p:nvSpPr>
        <p:spPr>
          <a:xfrm>
            <a:off x="575946" y="1347538"/>
            <a:ext cx="7978507" cy="4957010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13BD3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AE14B-EEF9-467E-A667-0B46E1A23C93}"/>
              </a:ext>
            </a:extLst>
          </p:cNvPr>
          <p:cNvSpPr txBox="1"/>
          <p:nvPr/>
        </p:nvSpPr>
        <p:spPr>
          <a:xfrm>
            <a:off x="575946" y="1971032"/>
            <a:ext cx="7701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কখখক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কখখক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ঘঙচ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ঘঙচ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কখখগ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কখখগ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ঘঙঘঙ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চচ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altLang="en-US" sz="32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মিলবিন্যাসঃ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কখকখকখখক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গঘগঘগঘ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altLang="en-US" sz="32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1A91CAD-761F-4703-9AE9-6F169393B2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1F1E9F4E-E696-4FCF-B260-6A0506D35AA9}"/>
              </a:ext>
            </a:extLst>
          </p:cNvPr>
          <p:cNvSpPr/>
          <p:nvPr/>
        </p:nvSpPr>
        <p:spPr>
          <a:xfrm>
            <a:off x="575946" y="553453"/>
            <a:ext cx="7978507" cy="864128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চতুর্দশপদী কবি</a:t>
            </a:r>
            <a:r>
              <a:rPr lang="en-US" altLang="en-US" sz="4000" dirty="0" err="1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</a:t>
            </a:r>
            <a:r>
              <a:rPr lang="en-US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অন্ত্যমিল</a:t>
            </a:r>
            <a:r>
              <a:rPr lang="en-US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bn-BD" altLang="en-US" sz="4000" dirty="0">
                <a:solidFill>
                  <a:srgbClr val="3F3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358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D5B30555-4595-4E81-9C9D-E19C4F7D7500}"/>
              </a:ext>
            </a:extLst>
          </p:cNvPr>
          <p:cNvSpPr/>
          <p:nvPr/>
        </p:nvSpPr>
        <p:spPr>
          <a:xfrm>
            <a:off x="914400" y="1744579"/>
            <a:ext cx="7279105" cy="460960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32000" y="2104022"/>
            <a:ext cx="5547246" cy="4195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bn-BD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bn-BD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bn-BD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bn-BD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!----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-ক</a:t>
            </a:r>
          </a:p>
          <a:p>
            <a:pPr eaLnBrk="1" hangingPunct="1">
              <a:defRPr/>
            </a:pP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ভাবি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r>
              <a:rPr lang="bn-BD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;---- 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</a:p>
          <a:p>
            <a:pPr eaLnBrk="1" hangingPunct="1">
              <a:defRPr/>
            </a:pP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যেমতি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নিশার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স্বপনে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  <a:p>
            <a:pPr eaLnBrk="1" hangingPunct="1">
              <a:defRPr/>
            </a:pP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শোনে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(ম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ন্ত্রধ্ব</a:t>
            </a:r>
            <a:r>
              <a:rPr lang="bn-BD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কলকলে</a:t>
            </a:r>
            <a:r>
              <a:rPr lang="bn-BD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333" b="1" dirty="0">
              <a:ln w="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জুড়াই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ভ্রান্তির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ছলনে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</a:t>
            </a:r>
          </a:p>
          <a:p>
            <a:pPr eaLnBrk="1" hangingPunct="1">
              <a:defRPr/>
            </a:pP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দেখিয়াছি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নদ-দলে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</a:p>
          <a:p>
            <a:pPr eaLnBrk="1" hangingPunct="1">
              <a:defRPr/>
            </a:pP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তৃষ্ণা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মিটে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</a:p>
          <a:p>
            <a:pPr eaLnBrk="1" hangingPunct="1">
              <a:defRPr/>
            </a:pP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দুগ্ধ-স্রোতোরূপী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স্তনে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---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5CF1A3C-DFA3-48F8-B2F3-992042A93F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6DEC2121-8F13-413B-8365-2C625582BB4F}"/>
              </a:ext>
            </a:extLst>
          </p:cNvPr>
          <p:cNvSpPr/>
          <p:nvPr/>
        </p:nvSpPr>
        <p:spPr>
          <a:xfrm>
            <a:off x="659872" y="503822"/>
            <a:ext cx="7824256" cy="1096378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অষ্টকে’র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ধরলে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মিলবিন্যাস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28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3A01C673-3F9A-4347-B0B5-A73B8EA7723B}"/>
              </a:ext>
            </a:extLst>
          </p:cNvPr>
          <p:cNvSpPr/>
          <p:nvPr/>
        </p:nvSpPr>
        <p:spPr>
          <a:xfrm>
            <a:off x="498851" y="1720515"/>
            <a:ext cx="8146297" cy="4440295"/>
          </a:xfrm>
          <a:prstGeom prst="verticalScrol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1886" y="2239912"/>
            <a:ext cx="7149911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?-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-গ</a:t>
            </a:r>
          </a:p>
          <a:p>
            <a:pPr eaLnBrk="1" hangingPunct="1">
              <a:defRPr/>
            </a:pP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প্রজারূপে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রাজরূপ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সাগরেরে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bn-BD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 ------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-ঘ</a:t>
            </a:r>
          </a:p>
          <a:p>
            <a:pPr eaLnBrk="1" hangingPunct="1">
              <a:defRPr/>
            </a:pP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বারি-রূপ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 এ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মিনতি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গাবে</a:t>
            </a:r>
            <a:r>
              <a:rPr lang="bn-BD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-গ</a:t>
            </a:r>
          </a:p>
          <a:p>
            <a:pPr eaLnBrk="1" hangingPunct="1">
              <a:defRPr/>
            </a:pP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বঙ্গজ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কানে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সখে,সখা-রীতে</a:t>
            </a:r>
            <a:r>
              <a:rPr lang="bn-BD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bn-BD" sz="4000" b="1" dirty="0">
              <a:ln w="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প্রবাসে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মজি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প্রেম-ভাবে</a:t>
            </a:r>
            <a:r>
              <a:rPr lang="bn-BD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eaLnBrk="1" hangingPunct="1">
              <a:defRPr/>
            </a:pP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লইছে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বঙ্গের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সঙ্গীতে</a:t>
            </a:r>
            <a:r>
              <a:rPr lang="bn-BD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।--------</a:t>
            </a:r>
            <a:r>
              <a:rPr lang="en-US" sz="40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244FFE1-0E51-4A26-9300-43FBD85DC2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32B3B29E-00CA-4FB3-AE0E-F8847D21953D}"/>
              </a:ext>
            </a:extLst>
          </p:cNvPr>
          <p:cNvSpPr/>
          <p:nvPr/>
        </p:nvSpPr>
        <p:spPr>
          <a:xfrm>
            <a:off x="659872" y="503822"/>
            <a:ext cx="7824256" cy="1096378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ষষ্ঠকে’র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‘গ’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‘ঘ’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ধরলে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মিলবিন্যাস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65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22910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>
              <a:latin typeface="NikoshBAN" pitchFamily="2" charset="0"/>
              <a:cs typeface="NikoshBAN" pitchFamily="2" charset="0"/>
            </a:endParaRPr>
          </a:p>
          <a:p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D672A6-9520-4FC7-BA09-F50766B67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916">
            <a:off x="2139571" y="1921731"/>
            <a:ext cx="4407657" cy="2541370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Horizontal Scroll 3">
            <a:extLst>
              <a:ext uri="{FF2B5EF4-FFF2-40B4-BE49-F238E27FC236}">
                <a16:creationId xmlns:a16="http://schemas.microsoft.com/office/drawing/2014/main" id="{82C11F68-9F66-4D23-AC74-5D2408FE56FF}"/>
              </a:ext>
            </a:extLst>
          </p:cNvPr>
          <p:cNvSpPr/>
          <p:nvPr/>
        </p:nvSpPr>
        <p:spPr>
          <a:xfrm>
            <a:off x="2339491" y="505869"/>
            <a:ext cx="3695475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A83ED-B896-45D8-BC57-0138F8C4C5A4}"/>
              </a:ext>
            </a:extLst>
          </p:cNvPr>
          <p:cNvSpPr txBox="1"/>
          <p:nvPr/>
        </p:nvSpPr>
        <p:spPr>
          <a:xfrm>
            <a:off x="6469915" y="839368"/>
            <a:ext cx="160492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CBE5854C-8ADF-4058-AAC4-8D0A4912BE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08C02DDB-EF0C-4FA7-8526-83A3073A8F02}"/>
              </a:ext>
            </a:extLst>
          </p:cNvPr>
          <p:cNvSpPr/>
          <p:nvPr/>
        </p:nvSpPr>
        <p:spPr>
          <a:xfrm>
            <a:off x="659872" y="4656449"/>
            <a:ext cx="7824256" cy="1515860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সনেট বা চতুর্দশপদী কবিতা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315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028" y="4670286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3">
            <a:extLst>
              <a:ext uri="{FF2B5EF4-FFF2-40B4-BE49-F238E27FC236}">
                <a16:creationId xmlns:a16="http://schemas.microsoft.com/office/drawing/2014/main" id="{82C11F68-9F66-4D23-AC74-5D2408FE56FF}"/>
              </a:ext>
            </a:extLst>
          </p:cNvPr>
          <p:cNvSpPr/>
          <p:nvPr/>
        </p:nvSpPr>
        <p:spPr>
          <a:xfrm>
            <a:off x="2339491" y="505869"/>
            <a:ext cx="3695475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CBE5854C-8ADF-4058-AAC4-8D0A4912BE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C212F3-E289-40DE-AF10-2B55B42B44D3}"/>
              </a:ext>
            </a:extLst>
          </p:cNvPr>
          <p:cNvSpPr/>
          <p:nvPr/>
        </p:nvSpPr>
        <p:spPr>
          <a:xfrm>
            <a:off x="639886" y="3727633"/>
            <a:ext cx="4779542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C7F9C7-A570-4CB1-9D0B-A8B72F245AE7}"/>
              </a:ext>
            </a:extLst>
          </p:cNvPr>
          <p:cNvSpPr/>
          <p:nvPr/>
        </p:nvSpPr>
        <p:spPr>
          <a:xfrm>
            <a:off x="5758284" y="2910639"/>
            <a:ext cx="2878803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97F7514-0C7D-493D-A5E8-2C1C612C697F}"/>
              </a:ext>
            </a:extLst>
          </p:cNvPr>
          <p:cNvSpPr/>
          <p:nvPr/>
        </p:nvSpPr>
        <p:spPr>
          <a:xfrm>
            <a:off x="639886" y="2964460"/>
            <a:ext cx="4779542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ষষ্টকে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882433-8D7B-4857-8DAA-0E52B062791C}"/>
              </a:ext>
            </a:extLst>
          </p:cNvPr>
          <p:cNvSpPr/>
          <p:nvPr/>
        </p:nvSpPr>
        <p:spPr>
          <a:xfrm>
            <a:off x="5766774" y="2147558"/>
            <a:ext cx="2878803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ষষ্টক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E0FE51-F672-4D99-A8CE-8306B21F8AD5}"/>
              </a:ext>
            </a:extLst>
          </p:cNvPr>
          <p:cNvSpPr/>
          <p:nvPr/>
        </p:nvSpPr>
        <p:spPr>
          <a:xfrm>
            <a:off x="651300" y="2177692"/>
            <a:ext cx="4779542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চরণকে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90F1254-2279-4A61-9170-114D90E6F37B}"/>
              </a:ext>
            </a:extLst>
          </p:cNvPr>
          <p:cNvSpPr/>
          <p:nvPr/>
        </p:nvSpPr>
        <p:spPr>
          <a:xfrm>
            <a:off x="5729911" y="5509470"/>
            <a:ext cx="2878803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কখকখকখখক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গঘগঘগঘ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171F2EE-BA19-4499-9B48-D2A7784E0651}"/>
              </a:ext>
            </a:extLst>
          </p:cNvPr>
          <p:cNvSpPr/>
          <p:nvPr/>
        </p:nvSpPr>
        <p:spPr>
          <a:xfrm>
            <a:off x="649384" y="5626388"/>
            <a:ext cx="4779542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alt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alt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en-US" alt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alt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alt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মিলবিন্যাস</a:t>
            </a:r>
            <a:r>
              <a:rPr lang="en-US" alt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কীরকম</a:t>
            </a:r>
            <a:r>
              <a:rPr lang="en-US" alt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altLang="en-US" sz="200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76CD8B-4C84-4074-95EB-28102457B86F}"/>
              </a:ext>
            </a:extLst>
          </p:cNvPr>
          <p:cNvSpPr/>
          <p:nvPr/>
        </p:nvSpPr>
        <p:spPr>
          <a:xfrm>
            <a:off x="5758285" y="3600209"/>
            <a:ext cx="2878803" cy="6623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নদীর নাম পুরুষবাচক অর্থাৎ অ-কারান্ত তারা নদ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B6BB9EC-B586-4163-97E1-A7BEC14F1791}"/>
              </a:ext>
            </a:extLst>
          </p:cNvPr>
          <p:cNvSpPr/>
          <p:nvPr/>
        </p:nvSpPr>
        <p:spPr>
          <a:xfrm>
            <a:off x="5758286" y="4516161"/>
            <a:ext cx="2878803" cy="674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চৌদ্দ-চরণ-সমন্বিত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ভাবসংহত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AF90B3C-8E6E-42FD-9244-73086F40DDCC}"/>
              </a:ext>
            </a:extLst>
          </p:cNvPr>
          <p:cNvSpPr/>
          <p:nvPr/>
        </p:nvSpPr>
        <p:spPr>
          <a:xfrm>
            <a:off x="639886" y="4696583"/>
            <a:ext cx="4779542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সনেট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46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22910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>
              <a:latin typeface="NikoshBAN" pitchFamily="2" charset="0"/>
              <a:cs typeface="NikoshBAN" pitchFamily="2" charset="0"/>
            </a:endParaRPr>
          </a:p>
          <a:p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3">
            <a:extLst>
              <a:ext uri="{FF2B5EF4-FFF2-40B4-BE49-F238E27FC236}">
                <a16:creationId xmlns:a16="http://schemas.microsoft.com/office/drawing/2014/main" id="{82C11F68-9F66-4D23-AC74-5D2408FE56FF}"/>
              </a:ext>
            </a:extLst>
          </p:cNvPr>
          <p:cNvSpPr/>
          <p:nvPr/>
        </p:nvSpPr>
        <p:spPr>
          <a:xfrm>
            <a:off x="2339491" y="505869"/>
            <a:ext cx="3695475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CBE5854C-8ADF-4058-AAC4-8D0A4912BE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94464-4135-45CB-9FF8-5E2E6BFC1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59" y="2218200"/>
            <a:ext cx="3989120" cy="2233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9A0A724F-9D84-427F-9D50-D6550CD4C393}"/>
              </a:ext>
            </a:extLst>
          </p:cNvPr>
          <p:cNvSpPr/>
          <p:nvPr/>
        </p:nvSpPr>
        <p:spPr>
          <a:xfrm>
            <a:off x="659872" y="4690766"/>
            <a:ext cx="7824256" cy="1515860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4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811554-35C7-4E12-9EC2-496EE81F0CB1}"/>
              </a:ext>
            </a:extLst>
          </p:cNvPr>
          <p:cNvGrpSpPr/>
          <p:nvPr/>
        </p:nvGrpSpPr>
        <p:grpSpPr>
          <a:xfrm>
            <a:off x="5185113" y="1440940"/>
            <a:ext cx="2932575" cy="3215012"/>
            <a:chOff x="6709112" y="1287336"/>
            <a:chExt cx="2932575" cy="336861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3D58B72-15F2-4627-9493-CF8E60827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483" r="8150" b="53371"/>
            <a:stretch/>
          </p:blipFill>
          <p:spPr>
            <a:xfrm>
              <a:off x="6955262" y="1582863"/>
              <a:ext cx="2533857" cy="288417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3B2C59F-B2D4-47D5-A552-B3029EE9068D}"/>
                </a:ext>
              </a:extLst>
            </p:cNvPr>
            <p:cNvGrpSpPr/>
            <p:nvPr/>
          </p:nvGrpSpPr>
          <p:grpSpPr>
            <a:xfrm>
              <a:off x="6709112" y="1287336"/>
              <a:ext cx="2932575" cy="3368616"/>
              <a:chOff x="506542" y="1530628"/>
              <a:chExt cx="3364714" cy="413956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C13C632-0EFC-400A-BE3A-94396DF3C9B2}"/>
                  </a:ext>
                </a:extLst>
              </p:cNvPr>
              <p:cNvGrpSpPr/>
              <p:nvPr/>
            </p:nvGrpSpPr>
            <p:grpSpPr>
              <a:xfrm>
                <a:off x="506542" y="1530628"/>
                <a:ext cx="3364714" cy="4139560"/>
                <a:chOff x="304800" y="51440"/>
                <a:chExt cx="3350157" cy="4139560"/>
              </a:xfrm>
            </p:grpSpPr>
            <p:pic>
              <p:nvPicPr>
                <p:cNvPr id="30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01CF13F9-FD34-4C46-914E-DCADF90D8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91970" y="111236"/>
                  <a:ext cx="962987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56C00DE1-F5CD-402F-AA56-6995A1A8D5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>
                  <a:off x="304800" y="51440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CC9D9AEC-2802-4CD6-88EE-06C6A287B2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45150" y="3104869"/>
                  <a:ext cx="966638" cy="1086131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F3077C2A-6B4F-42E9-9C60-8D008A6C94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11690">
                  <a:off x="308220" y="3105031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AED3EF2-4879-418E-A9F8-AE52C47E40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15" y="217867"/>
                  <a:ext cx="3192803" cy="3886627"/>
                </a:xfrm>
                <a:prstGeom prst="rect">
                  <a:avLst/>
                </a:prstGeom>
                <a:noFill/>
                <a:ln w="1428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/>
                <a:lstStyle/>
                <a:p>
                  <a:pPr marL="274320" indent="-274320" algn="ctr">
                    <a:spcBef>
                      <a:spcPts val="600"/>
                    </a:spcBef>
                  </a:pPr>
                  <a:endParaRPr lang="en-US" sz="3200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71F330E-A0AA-4326-BDD6-FCC5B51AD2CD}"/>
                  </a:ext>
                </a:extLst>
              </p:cNvPr>
              <p:cNvSpPr/>
              <p:nvPr/>
            </p:nvSpPr>
            <p:spPr>
              <a:xfrm>
                <a:off x="704171" y="1818314"/>
                <a:ext cx="3017609" cy="3648441"/>
              </a:xfrm>
              <a:prstGeom prst="ellipse">
                <a:avLst/>
              </a:prstGeom>
              <a:noFill/>
              <a:ln w="1555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59099" y="493788"/>
            <a:ext cx="3518496" cy="964305"/>
            <a:chOff x="2758897" y="511995"/>
            <a:chExt cx="4262907" cy="1167518"/>
          </a:xfr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</p:grpSpPr>
        <p:sp>
          <p:nvSpPr>
            <p:cNvPr id="3" name="Oval 2"/>
            <p:cNvSpPr/>
            <p:nvPr/>
          </p:nvSpPr>
          <p:spPr>
            <a:xfrm>
              <a:off x="2758897" y="511995"/>
              <a:ext cx="4262907" cy="1167518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935181" y="729591"/>
              <a:ext cx="3718623" cy="85706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spc="50" dirty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089297-EDB3-4201-9C19-97428D06FECE}"/>
              </a:ext>
            </a:extLst>
          </p:cNvPr>
          <p:cNvGrpSpPr/>
          <p:nvPr/>
        </p:nvGrpSpPr>
        <p:grpSpPr>
          <a:xfrm>
            <a:off x="580454" y="1422768"/>
            <a:ext cx="2932575" cy="3254765"/>
            <a:chOff x="2133601" y="2155775"/>
            <a:chExt cx="2932575" cy="420406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529CAF2-D0A9-4514-A12F-BE231A0BD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369" y="2495690"/>
              <a:ext cx="2693740" cy="3626698"/>
            </a:xfrm>
            <a:prstGeom prst="ellipse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2133601" y="2155775"/>
              <a:ext cx="2932575" cy="4204067"/>
              <a:chOff x="506542" y="1530628"/>
              <a:chExt cx="3364714" cy="413956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06542" y="1530628"/>
                <a:ext cx="3364714" cy="4139560"/>
                <a:chOff x="304800" y="51440"/>
                <a:chExt cx="3350157" cy="4139560"/>
              </a:xfrm>
            </p:grpSpPr>
            <p:pic>
              <p:nvPicPr>
                <p:cNvPr id="11" name="Picture 6" descr="C:\Users\DOEL\Desktop\C=PPP\Animation Image\gjkjhjh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91970" y="111236"/>
                  <a:ext cx="962987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6" descr="C:\Users\DOEL\Desktop\C=PPP\Animation Image\gjkjhjh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>
                  <a:off x="304800" y="51440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6" descr="C:\Users\DOEL\Desktop\C=PPP\Animation Image\gjkjhjh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45150" y="3104869"/>
                  <a:ext cx="966638" cy="1086131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6" descr="C:\Users\DOEL\Desktop\C=PPP\Animation Image\gjkjhjh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11690">
                  <a:off x="308220" y="3105031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414415" y="217867"/>
                  <a:ext cx="3192803" cy="3886627"/>
                </a:xfrm>
                <a:prstGeom prst="rect">
                  <a:avLst/>
                </a:prstGeom>
                <a:noFill/>
                <a:ln w="1428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/>
                <a:lstStyle/>
                <a:p>
                  <a:pPr marL="274320" indent="-274320" algn="ctr">
                    <a:spcBef>
                      <a:spcPts val="600"/>
                    </a:spcBef>
                  </a:pPr>
                  <a:endParaRPr lang="en-US" sz="3200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0" name="Oval 9"/>
              <p:cNvSpPr/>
              <p:nvPr/>
            </p:nvSpPr>
            <p:spPr>
              <a:xfrm>
                <a:off x="704171" y="1818314"/>
                <a:ext cx="3017609" cy="3648441"/>
              </a:xfrm>
              <a:prstGeom prst="ellipse">
                <a:avLst/>
              </a:prstGeom>
              <a:noFill/>
              <a:ln w="1555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08284" y="136525"/>
            <a:ext cx="8939464" cy="6638885"/>
            <a:chOff x="-11691" y="13855"/>
            <a:chExt cx="9072564" cy="6858000"/>
          </a:xfrm>
        </p:grpSpPr>
        <p:sp>
          <p:nvSpPr>
            <p:cNvPr id="27" name="Rectangle 26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Date Placeholder 40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D0DC7ABA-3CC9-480C-A8C1-7FABD3759EF2}" type="datetime12">
              <a:rPr lang="en-US" smtClean="0"/>
              <a:t>6:41 AM</a:t>
            </a:fld>
            <a:endParaRPr lang="en-US"/>
          </a:p>
        </p:txBody>
      </p:sp>
      <p:sp>
        <p:nvSpPr>
          <p:cNvPr id="32" name="Slide Number Placeholder 41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E909C0A4-91B2-470C-9B3C-EAD5E83C5AE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C63C81-F5CB-4713-9D54-E1B2C020C11C}"/>
              </a:ext>
            </a:extLst>
          </p:cNvPr>
          <p:cNvGrpSpPr/>
          <p:nvPr/>
        </p:nvGrpSpPr>
        <p:grpSpPr>
          <a:xfrm>
            <a:off x="4861427" y="465637"/>
            <a:ext cx="3518496" cy="964305"/>
            <a:chOff x="2533593" y="408386"/>
            <a:chExt cx="4262908" cy="1167518"/>
          </a:xfr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DF6E6A2-601E-43B6-AF2C-AEFA9406D6F6}"/>
                </a:ext>
              </a:extLst>
            </p:cNvPr>
            <p:cNvSpPr/>
            <p:nvPr/>
          </p:nvSpPr>
          <p:spPr>
            <a:xfrm>
              <a:off x="2533593" y="408386"/>
              <a:ext cx="4262908" cy="1167518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B5FDC0-7F01-4E32-AE41-B4E9B38478C7}"/>
                </a:ext>
              </a:extLst>
            </p:cNvPr>
            <p:cNvSpPr/>
            <p:nvPr/>
          </p:nvSpPr>
          <p:spPr>
            <a:xfrm>
              <a:off x="2684070" y="485326"/>
              <a:ext cx="3718623" cy="93158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b="1" spc="50" dirty="0" err="1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4400" b="1" spc="50" dirty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4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96B8C9-D5BB-44DD-9480-737A9C619CC4}"/>
              </a:ext>
            </a:extLst>
          </p:cNvPr>
          <p:cNvGrpSpPr/>
          <p:nvPr/>
        </p:nvGrpSpPr>
        <p:grpSpPr>
          <a:xfrm>
            <a:off x="560266" y="4770190"/>
            <a:ext cx="2950839" cy="1535605"/>
            <a:chOff x="6709112" y="1287336"/>
            <a:chExt cx="2932575" cy="336861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A1703DB-C738-4756-8545-C7C885F6A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483" r="8150" b="53371"/>
            <a:stretch/>
          </p:blipFill>
          <p:spPr>
            <a:xfrm>
              <a:off x="6955262" y="1582863"/>
              <a:ext cx="2533857" cy="288417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CAC64F1-50F2-4A8B-AFAF-6E8BE9B7B787}"/>
                </a:ext>
              </a:extLst>
            </p:cNvPr>
            <p:cNvGrpSpPr/>
            <p:nvPr/>
          </p:nvGrpSpPr>
          <p:grpSpPr>
            <a:xfrm>
              <a:off x="6709112" y="1287336"/>
              <a:ext cx="2932575" cy="3368616"/>
              <a:chOff x="506542" y="1530628"/>
              <a:chExt cx="3364714" cy="413956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482A678-B795-49CE-A2FE-C6CD51EB99A4}"/>
                  </a:ext>
                </a:extLst>
              </p:cNvPr>
              <p:cNvGrpSpPr/>
              <p:nvPr/>
            </p:nvGrpSpPr>
            <p:grpSpPr>
              <a:xfrm>
                <a:off x="506542" y="1530628"/>
                <a:ext cx="3364714" cy="4139560"/>
                <a:chOff x="304800" y="51440"/>
                <a:chExt cx="3350157" cy="4139560"/>
              </a:xfrm>
            </p:grpSpPr>
            <p:pic>
              <p:nvPicPr>
                <p:cNvPr id="46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8773DE76-B24D-4809-BA32-435AB29690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91970" y="111236"/>
                  <a:ext cx="962987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F494D0F8-02A6-4DD0-B6FB-1C73BBC044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>
                  <a:off x="304800" y="51440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803248F2-95AC-42F2-8CDB-7EBDAD22BA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45150" y="3104869"/>
                  <a:ext cx="966638" cy="1086131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4F6E627C-63C4-4004-BBF5-04C7EAAD7A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11690">
                  <a:off x="308220" y="3105031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D928360-76E7-49DE-B242-C72FFAFE4A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15" y="217867"/>
                  <a:ext cx="3192803" cy="3886627"/>
                </a:xfrm>
                <a:prstGeom prst="rect">
                  <a:avLst/>
                </a:prstGeom>
                <a:noFill/>
                <a:ln w="1428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/>
                <a:lstStyle/>
                <a:p>
                  <a:pPr marL="274320" indent="-274320" algn="ctr">
                    <a:spcBef>
                      <a:spcPts val="600"/>
                    </a:spcBef>
                  </a:pPr>
                  <a:endParaRPr lang="en-US" sz="3200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9B06965-FF02-47AD-BADE-E6653794B92F}"/>
                  </a:ext>
                </a:extLst>
              </p:cNvPr>
              <p:cNvSpPr/>
              <p:nvPr/>
            </p:nvSpPr>
            <p:spPr>
              <a:xfrm>
                <a:off x="704171" y="1818314"/>
                <a:ext cx="3017609" cy="3648441"/>
              </a:xfrm>
              <a:prstGeom prst="ellipse">
                <a:avLst/>
              </a:prstGeom>
              <a:noFill/>
              <a:ln w="1555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23565CAF-B87F-4D85-B8CC-74D121338271}"/>
              </a:ext>
            </a:extLst>
          </p:cNvPr>
          <p:cNvSpPr/>
          <p:nvPr/>
        </p:nvSpPr>
        <p:spPr>
          <a:xfrm>
            <a:off x="822765" y="4958552"/>
            <a:ext cx="2528670" cy="11724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endParaRPr lang="en-US" sz="1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C65AE2-E066-4BD6-91D1-CD8474B67467}"/>
              </a:ext>
            </a:extLst>
          </p:cNvPr>
          <p:cNvGrpSpPr/>
          <p:nvPr/>
        </p:nvGrpSpPr>
        <p:grpSpPr>
          <a:xfrm>
            <a:off x="5160255" y="4752484"/>
            <a:ext cx="3006798" cy="1535605"/>
            <a:chOff x="5148142" y="4885214"/>
            <a:chExt cx="3006798" cy="153560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5C86E25-FA18-4E49-9841-3240E2951764}"/>
                </a:ext>
              </a:extLst>
            </p:cNvPr>
            <p:cNvGrpSpPr/>
            <p:nvPr/>
          </p:nvGrpSpPr>
          <p:grpSpPr>
            <a:xfrm>
              <a:off x="5148142" y="4885214"/>
              <a:ext cx="3006798" cy="1535605"/>
              <a:chOff x="6709112" y="1287336"/>
              <a:chExt cx="2932575" cy="336861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5DE9777-6DB5-45D5-9E08-ACBF03EAAC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0483" r="8150" b="53371"/>
              <a:stretch/>
            </p:blipFill>
            <p:spPr>
              <a:xfrm>
                <a:off x="6955262" y="1582863"/>
                <a:ext cx="2533857" cy="288417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6819724-D1E4-481C-80F6-C5C74DE7FE7F}"/>
                  </a:ext>
                </a:extLst>
              </p:cNvPr>
              <p:cNvGrpSpPr/>
              <p:nvPr/>
            </p:nvGrpSpPr>
            <p:grpSpPr>
              <a:xfrm>
                <a:off x="6709112" y="1287336"/>
                <a:ext cx="2932575" cy="3368616"/>
                <a:chOff x="506542" y="1530628"/>
                <a:chExt cx="3364714" cy="4139560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B6BA5E53-ADFF-4C6A-B818-F4B51A064F79}"/>
                    </a:ext>
                  </a:extLst>
                </p:cNvPr>
                <p:cNvGrpSpPr/>
                <p:nvPr/>
              </p:nvGrpSpPr>
              <p:grpSpPr>
                <a:xfrm>
                  <a:off x="506542" y="1530628"/>
                  <a:ext cx="3364714" cy="4139560"/>
                  <a:chOff x="304800" y="51440"/>
                  <a:chExt cx="3350157" cy="4139560"/>
                </a:xfrm>
              </p:grpSpPr>
              <p:pic>
                <p:nvPicPr>
                  <p:cNvPr id="56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053FDCD0-E873-4C52-A5F0-88C88EB51A6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 flipH="1">
                    <a:off x="2691970" y="111236"/>
                    <a:ext cx="962987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7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BE806AE9-D4CF-42F8-8F73-4E6CDCCB700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>
                    <a:off x="304800" y="51440"/>
                    <a:ext cx="1127840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8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B9D06B55-24A4-4EB8-BEA1-ED5271A8B57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 flipH="1">
                    <a:off x="2645150" y="3104869"/>
                    <a:ext cx="966638" cy="1086131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9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528F84F5-859D-4DC4-8F9F-2AAFDA4E0BE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1690">
                    <a:off x="308220" y="3105031"/>
                    <a:ext cx="1127840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012CB77E-37AE-47BE-B49B-A9BE36FD1D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415" y="217867"/>
                    <a:ext cx="3192803" cy="3886627"/>
                  </a:xfrm>
                  <a:prstGeom prst="rect">
                    <a:avLst/>
                  </a:prstGeom>
                  <a:noFill/>
                  <a:ln w="142875"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txBody>
                  <a:bodyPr/>
                  <a:lstStyle/>
                  <a:p>
                    <a:pPr marL="274320" indent="-274320" algn="ctr">
                      <a:spcBef>
                        <a:spcPts val="600"/>
                      </a:spcBef>
                    </a:pPr>
                    <a:endParaRPr lang="en-US" sz="3200" dirty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3D265F36-D47D-46DA-BA13-C53F5413D6D0}"/>
                    </a:ext>
                  </a:extLst>
                </p:cNvPr>
                <p:cNvSpPr/>
                <p:nvPr/>
              </p:nvSpPr>
              <p:spPr>
                <a:xfrm>
                  <a:off x="704171" y="1818314"/>
                  <a:ext cx="3017609" cy="3648441"/>
                </a:xfrm>
                <a:prstGeom prst="ellipse">
                  <a:avLst/>
                </a:prstGeom>
                <a:noFill/>
                <a:ln w="1555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9904BA3-224E-4917-B31A-B45F90FBAADE}"/>
                </a:ext>
              </a:extLst>
            </p:cNvPr>
            <p:cNvSpPr/>
            <p:nvPr/>
          </p:nvSpPr>
          <p:spPr>
            <a:xfrm>
              <a:off x="5377669" y="5003208"/>
              <a:ext cx="2565975" cy="125253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r>
                <a:rPr lang="en-US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সাহিত্য</a:t>
              </a:r>
              <a:endPara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কবিতা</a:t>
              </a:r>
              <a:r>
                <a:rPr lang="en-US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৫০ </a:t>
              </a:r>
              <a:r>
                <a:rPr lang="en-US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E015F6-BFFD-466D-816B-839D046D37F9}"/>
              </a:ext>
            </a:extLst>
          </p:cNvPr>
          <p:cNvCxnSpPr/>
          <p:nvPr/>
        </p:nvCxnSpPr>
        <p:spPr>
          <a:xfrm>
            <a:off x="4387516" y="1198903"/>
            <a:ext cx="0" cy="503559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C368484-18F9-4A68-B773-DE72E2F1F77B}"/>
              </a:ext>
            </a:extLst>
          </p:cNvPr>
          <p:cNvCxnSpPr>
            <a:cxnSpLocks/>
          </p:cNvCxnSpPr>
          <p:nvPr/>
        </p:nvCxnSpPr>
        <p:spPr>
          <a:xfrm flipV="1">
            <a:off x="4144785" y="1194327"/>
            <a:ext cx="15583" cy="502030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ame 62">
            <a:extLst>
              <a:ext uri="{FF2B5EF4-FFF2-40B4-BE49-F238E27FC236}">
                <a16:creationId xmlns:a16="http://schemas.microsoft.com/office/drawing/2014/main" id="{979CA7BD-6557-4961-B719-3E791554B9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6AF099-8C41-40DB-80AB-4641D6988A78}"/>
              </a:ext>
            </a:extLst>
          </p:cNvPr>
          <p:cNvGrpSpPr/>
          <p:nvPr/>
        </p:nvGrpSpPr>
        <p:grpSpPr>
          <a:xfrm>
            <a:off x="559832" y="4770190"/>
            <a:ext cx="2950839" cy="1535605"/>
            <a:chOff x="559832" y="4770190"/>
            <a:chExt cx="2950839" cy="153560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C64A8F2-E478-4FBD-BEF5-8BD69C3CC68B}"/>
                </a:ext>
              </a:extLst>
            </p:cNvPr>
            <p:cNvGrpSpPr/>
            <p:nvPr/>
          </p:nvGrpSpPr>
          <p:grpSpPr>
            <a:xfrm>
              <a:off x="559832" y="4770190"/>
              <a:ext cx="2950839" cy="1535605"/>
              <a:chOff x="6709112" y="1287336"/>
              <a:chExt cx="2932575" cy="3368616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C3535C6C-9D9E-4B65-9ABF-B712684C3E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0483" r="8150" b="53371"/>
              <a:stretch/>
            </p:blipFill>
            <p:spPr>
              <a:xfrm>
                <a:off x="6955262" y="1582863"/>
                <a:ext cx="2533857" cy="2884170"/>
              </a:xfrm>
              <a:prstGeom prst="rect">
                <a:avLst/>
              </a:prstGeom>
            </p:spPr>
          </p:pic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2AADE2CC-2972-43F3-A071-6A9DEEBFF84C}"/>
                  </a:ext>
                </a:extLst>
              </p:cNvPr>
              <p:cNvGrpSpPr/>
              <p:nvPr/>
            </p:nvGrpSpPr>
            <p:grpSpPr>
              <a:xfrm>
                <a:off x="6709112" y="1287336"/>
                <a:ext cx="2932575" cy="3368616"/>
                <a:chOff x="506542" y="1530628"/>
                <a:chExt cx="3364714" cy="4139560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2A1DDC9-9C06-48A8-AE7B-64CB442FF079}"/>
                    </a:ext>
                  </a:extLst>
                </p:cNvPr>
                <p:cNvGrpSpPr/>
                <p:nvPr/>
              </p:nvGrpSpPr>
              <p:grpSpPr>
                <a:xfrm>
                  <a:off x="506542" y="1530628"/>
                  <a:ext cx="3364714" cy="4139560"/>
                  <a:chOff x="304800" y="51440"/>
                  <a:chExt cx="3350157" cy="4139560"/>
                </a:xfrm>
              </p:grpSpPr>
              <p:pic>
                <p:nvPicPr>
                  <p:cNvPr id="69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E9CD66C2-D789-444B-9CAA-243011E007A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 flipH="1">
                    <a:off x="2691970" y="111236"/>
                    <a:ext cx="962987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0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C5C5D662-EE2A-4CF3-AA93-267CB4DFC4E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>
                    <a:off x="304800" y="51440"/>
                    <a:ext cx="1127840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1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027CA3E7-E452-4BA4-9673-A7B047C645B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 flipH="1">
                    <a:off x="2645150" y="3104869"/>
                    <a:ext cx="966638" cy="1086131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2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0C35D0FC-448D-4906-B0EF-5A05C735823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1690">
                    <a:off x="308220" y="3105031"/>
                    <a:ext cx="1127840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0ED37B8F-7EBD-4D21-A5A1-DA6A2C3175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415" y="217867"/>
                    <a:ext cx="3192803" cy="3886627"/>
                  </a:xfrm>
                  <a:prstGeom prst="rect">
                    <a:avLst/>
                  </a:prstGeom>
                  <a:noFill/>
                  <a:ln w="142875"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txBody>
                  <a:bodyPr/>
                  <a:lstStyle/>
                  <a:p>
                    <a:pPr marL="274320" indent="-274320" algn="ctr">
                      <a:spcBef>
                        <a:spcPts val="600"/>
                      </a:spcBef>
                    </a:pPr>
                    <a:endParaRPr lang="en-US" sz="3200" dirty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3D2E9935-9359-4E59-AFFC-8347C9F94495}"/>
                    </a:ext>
                  </a:extLst>
                </p:cNvPr>
                <p:cNvSpPr/>
                <p:nvPr/>
              </p:nvSpPr>
              <p:spPr>
                <a:xfrm>
                  <a:off x="704171" y="1818314"/>
                  <a:ext cx="3017609" cy="3648441"/>
                </a:xfrm>
                <a:prstGeom prst="ellipse">
                  <a:avLst/>
                </a:prstGeom>
                <a:noFill/>
                <a:ln w="1555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00DC143-4DDE-46FC-A440-A35AD479AC73}"/>
                </a:ext>
              </a:extLst>
            </p:cNvPr>
            <p:cNvSpPr/>
            <p:nvPr/>
          </p:nvSpPr>
          <p:spPr>
            <a:xfrm>
              <a:off x="822331" y="4958552"/>
              <a:ext cx="2528670" cy="11724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আব্দুল</a:t>
              </a:r>
              <a:r>
                <a:rPr lang="en-US" sz="1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মোমিন</a:t>
              </a:r>
              <a:endPara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1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1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4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কুতুবপুর</a:t>
              </a:r>
              <a:r>
                <a:rPr lang="en-US" sz="1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1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1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চুয়াডাঙ্গা</a:t>
              </a:r>
              <a:r>
                <a:rPr lang="en-US" sz="1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sz="1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5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5585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47" y="684296"/>
            <a:ext cx="8041105" cy="5489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120" y="-498335"/>
            <a:ext cx="2708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BD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A17F4-675D-446D-A617-4EAF35FBEF7B}"/>
              </a:ext>
            </a:extLst>
          </p:cNvPr>
          <p:cNvSpPr txBox="1"/>
          <p:nvPr/>
        </p:nvSpPr>
        <p:spPr>
          <a:xfrm>
            <a:off x="1467724" y="1187116"/>
            <a:ext cx="6208550" cy="2638926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en-US" sz="9600" b="1" u="sng" spc="50" dirty="0" err="1">
                <a:ln w="57150">
                  <a:solidFill>
                    <a:srgbClr val="00FF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ln w="57150">
                <a:solidFill>
                  <a:srgbClr val="00FF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4B7DC19-0805-4696-92AE-5A935BA68B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30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FE8A427-D616-4FFC-BE25-2410B3AF2A80}"/>
              </a:ext>
            </a:extLst>
          </p:cNvPr>
          <p:cNvGrpSpPr/>
          <p:nvPr/>
        </p:nvGrpSpPr>
        <p:grpSpPr>
          <a:xfrm>
            <a:off x="2546587" y="507448"/>
            <a:ext cx="3518496" cy="964306"/>
            <a:chOff x="2442692" y="321364"/>
            <a:chExt cx="4262908" cy="1167518"/>
          </a:xfr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A2113BD-7976-4513-A8E5-DEE0B5E4FACD}"/>
                </a:ext>
              </a:extLst>
            </p:cNvPr>
            <p:cNvSpPr/>
            <p:nvPr/>
          </p:nvSpPr>
          <p:spPr>
            <a:xfrm>
              <a:off x="2442692" y="321364"/>
              <a:ext cx="4262908" cy="1167518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E265BE-7743-4331-AEA6-119EEA7F85B5}"/>
                </a:ext>
              </a:extLst>
            </p:cNvPr>
            <p:cNvSpPr/>
            <p:nvPr/>
          </p:nvSpPr>
          <p:spPr>
            <a:xfrm>
              <a:off x="2761525" y="654413"/>
              <a:ext cx="3718623" cy="63348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ছবিটি</a:t>
              </a:r>
              <a:r>
                <a:rPr lang="en-US" sz="28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দেখি</a:t>
              </a:r>
              <a:r>
                <a:rPr lang="en-US" sz="28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-</a:t>
              </a:r>
            </a:p>
          </p:txBody>
        </p:sp>
      </p:grpSp>
      <p:sp>
        <p:nvSpPr>
          <p:cNvPr id="19" name="Frame 18">
            <a:extLst>
              <a:ext uri="{FF2B5EF4-FFF2-40B4-BE49-F238E27FC236}">
                <a16:creationId xmlns:a16="http://schemas.microsoft.com/office/drawing/2014/main" id="{218812B3-4BE7-4154-B5E5-7493D4E5F3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AB656-3F94-4375-91E1-BCCBC6977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2" y="1746834"/>
            <a:ext cx="7182852" cy="4100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27002485"/>
      </p:ext>
    </p:extLst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C4068F5-E77E-4057-A1FB-A481BBD64247}"/>
              </a:ext>
            </a:extLst>
          </p:cNvPr>
          <p:cNvSpPr/>
          <p:nvPr/>
        </p:nvSpPr>
        <p:spPr>
          <a:xfrm>
            <a:off x="2324772" y="506168"/>
            <a:ext cx="3518496" cy="9643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EDA8D-71CE-4D29-B163-F300DC277635}"/>
              </a:ext>
            </a:extLst>
          </p:cNvPr>
          <p:cNvSpPr/>
          <p:nvPr/>
        </p:nvSpPr>
        <p:spPr>
          <a:xfrm>
            <a:off x="2549391" y="619780"/>
            <a:ext cx="3069257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5">
            <a:extLst>
              <a:ext uri="{FF2B5EF4-FFF2-40B4-BE49-F238E27FC236}">
                <a16:creationId xmlns:a16="http://schemas.microsoft.com/office/drawing/2014/main" id="{14B4F2B3-58AE-4B61-B2F0-5EFDBEF7D172}"/>
              </a:ext>
            </a:extLst>
          </p:cNvPr>
          <p:cNvSpPr/>
          <p:nvPr/>
        </p:nvSpPr>
        <p:spPr>
          <a:xfrm>
            <a:off x="685961" y="1792705"/>
            <a:ext cx="8073027" cy="4559127"/>
          </a:xfrm>
          <a:prstGeom prst="star32">
            <a:avLst>
              <a:gd name="adj" fmla="val 3139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মাইকেল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মধুসূদন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২য়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5A5D6EF-55C0-4068-9817-7BE676AF3A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32645"/>
      </p:ext>
    </p:extLst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27BD57E-0691-4D77-825B-219D844FC33F}"/>
              </a:ext>
            </a:extLst>
          </p:cNvPr>
          <p:cNvSpPr/>
          <p:nvPr/>
        </p:nvSpPr>
        <p:spPr>
          <a:xfrm>
            <a:off x="2851484" y="557063"/>
            <a:ext cx="3416969" cy="8189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5868C-F195-4882-A729-026B0B82A9C9}"/>
              </a:ext>
            </a:extLst>
          </p:cNvPr>
          <p:cNvSpPr/>
          <p:nvPr/>
        </p:nvSpPr>
        <p:spPr>
          <a:xfrm>
            <a:off x="3037371" y="557063"/>
            <a:ext cx="3069257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শিখনফল</a:t>
            </a:r>
            <a:r>
              <a:rPr lang="en-US" sz="48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C3B935F7-E56A-4807-AA5F-932BD94479FB}"/>
              </a:ext>
            </a:extLst>
          </p:cNvPr>
          <p:cNvSpPr/>
          <p:nvPr/>
        </p:nvSpPr>
        <p:spPr>
          <a:xfrm>
            <a:off x="745956" y="1263316"/>
            <a:ext cx="7628023" cy="95049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6958F86E-ED5D-4872-A4A7-D32281B3D8BE}"/>
              </a:ext>
            </a:extLst>
          </p:cNvPr>
          <p:cNvSpPr/>
          <p:nvPr/>
        </p:nvSpPr>
        <p:spPr>
          <a:xfrm>
            <a:off x="745956" y="2346158"/>
            <a:ext cx="7628023" cy="3989417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231" indent="-476231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bn-B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 </a:t>
            </a:r>
            <a:r>
              <a:rPr lang="bn-B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করতে </a:t>
            </a:r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76231" indent="-476231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সংঙ্গা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476231" indent="-476231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চতুর্দশপদী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কবিতার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সমূহ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উল্লেখ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6231" indent="-47623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</a:t>
            </a:r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6E2039A-BDE6-44B7-B0E7-F30835980D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58D43-54B1-4ABB-8668-CD08C6572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008" y="742823"/>
            <a:ext cx="2981033" cy="78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5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500" b="1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944B2-1AC1-46F1-AF06-E5BBFE47A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961" y="777447"/>
            <a:ext cx="2827607" cy="7155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05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5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3C26F-C6FA-4CB5-B691-D54BFB51AB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6"/>
          <a:stretch/>
        </p:blipFill>
        <p:spPr>
          <a:xfrm>
            <a:off x="756192" y="1949116"/>
            <a:ext cx="3751472" cy="2822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9B0DC5-CAF6-4B1A-AEEA-5ED7D97053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99" y="1949116"/>
            <a:ext cx="3625509" cy="2822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2C5D12-C86E-443A-A18F-267121066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92" y="5392229"/>
            <a:ext cx="4273062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3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3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3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3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3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E056EC5-86C3-410B-A1B6-79AE83D2DD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F219B9-CA28-4365-AEF2-981C0D2457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85446" y="5382793"/>
            <a:ext cx="609600" cy="609600"/>
          </a:xfrm>
          <a:prstGeom prst="rect">
            <a:avLst/>
          </a:prstGeom>
          <a:solidFill>
            <a:srgbClr val="002060"/>
          </a:solidFill>
          <a:ln w="5715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65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FF53D9C1-1704-41E5-BCB4-8A388422AEF8}"/>
              </a:ext>
            </a:extLst>
          </p:cNvPr>
          <p:cNvSpPr/>
          <p:nvPr/>
        </p:nvSpPr>
        <p:spPr>
          <a:xfrm>
            <a:off x="659872" y="4073692"/>
            <a:ext cx="7824256" cy="2093495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rgbClr val="020A03"/>
                </a:solidFill>
                <a:latin typeface="NikoshBAN" pitchFamily="2" charset="0"/>
                <a:cs typeface="NikoshBAN" pitchFamily="2" charset="0"/>
              </a:rPr>
              <a:t>আর কি হে হবে দেখা? - যত দিন যাবে,</a:t>
            </a:r>
            <a:endParaRPr lang="en-US" sz="4400" dirty="0">
              <a:solidFill>
                <a:srgbClr val="020A0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>
                <a:solidFill>
                  <a:srgbClr val="020A03"/>
                </a:solidFill>
                <a:latin typeface="NikoshBAN" pitchFamily="2" charset="0"/>
                <a:cs typeface="NikoshBAN" pitchFamily="2" charset="0"/>
              </a:rPr>
              <a:t>প্রজারূপে রাজরূপ সাগরেরে দিতে</a:t>
            </a:r>
            <a:endParaRPr lang="en-US" sz="4400" dirty="0">
              <a:solidFill>
                <a:srgbClr val="020A0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F798B-FEEE-4553-A006-FF942DB26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72" y="690813"/>
            <a:ext cx="4008381" cy="2803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591EBF6-6F41-4434-95EA-E5B3E005FC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21D301-A9B5-418A-A9DB-64D69CC7F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11" y="690813"/>
            <a:ext cx="3527117" cy="2803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8724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DE155BC5-F219-4C36-9FE6-133CED4DB9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131CE-F8DC-4E24-B230-0655847C0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57" y="630655"/>
            <a:ext cx="3727641" cy="3303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7E5B96-5099-4A09-BCCF-BA69D1C80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97" y="690813"/>
            <a:ext cx="3442179" cy="3303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188CA93B-B1F2-4509-9FD8-7D2DFBEF9420}"/>
              </a:ext>
            </a:extLst>
          </p:cNvPr>
          <p:cNvSpPr/>
          <p:nvPr/>
        </p:nvSpPr>
        <p:spPr>
          <a:xfrm>
            <a:off x="659872" y="4221579"/>
            <a:ext cx="7824256" cy="2093495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বারি-রূপ কর তুমি; এ মিনতি, গাবে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বঙ্গজ জনের কানে, সখে, সখা-রীতে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73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6AFE3AE-E135-463C-8A35-E4C97558E1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2B358CDB-64BA-4012-AB18-2D39C7B8BB9A}"/>
              </a:ext>
            </a:extLst>
          </p:cNvPr>
          <p:cNvSpPr/>
          <p:nvPr/>
        </p:nvSpPr>
        <p:spPr>
          <a:xfrm>
            <a:off x="595508" y="4054014"/>
            <a:ext cx="7950925" cy="2093495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13BD3B"/>
                </a:solidFill>
                <a:latin typeface="NikoshBAN" pitchFamily="2" charset="0"/>
                <a:cs typeface="NikoshBAN" pitchFamily="2" charset="0"/>
              </a:rPr>
              <a:t>নাম তার, এ প্রবাসে মজি প্রেম-ভাবে</a:t>
            </a:r>
            <a:endParaRPr lang="en-US" sz="4400" dirty="0">
              <a:solidFill>
                <a:srgbClr val="13BD3B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>
                <a:solidFill>
                  <a:srgbClr val="13BD3B"/>
                </a:solidFill>
                <a:latin typeface="NikoshBAN" pitchFamily="2" charset="0"/>
                <a:cs typeface="NikoshBAN" pitchFamily="2" charset="0"/>
              </a:rPr>
              <a:t>লইছে যে তব নাম বঙ্গের সংগীতে।</a:t>
            </a:r>
            <a:endParaRPr lang="en-US" sz="4400" dirty="0">
              <a:solidFill>
                <a:srgbClr val="13BD3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8C5E0-F4AD-4F77-BDE9-49869AA73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08" y="658573"/>
            <a:ext cx="2675025" cy="2760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49CDA-1CB2-489D-8EA0-972039157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84" y="646541"/>
            <a:ext cx="2847975" cy="2760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75414E-B30E-4A4B-A8AE-8186CCD7C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8" y="656036"/>
            <a:ext cx="2068034" cy="27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1032</TotalTime>
  <Words>638</Words>
  <Application>Microsoft Office PowerPoint</Application>
  <PresentationFormat>On-screen Show (4:3)</PresentationFormat>
  <Paragraphs>105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NikoshBAN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111</cp:revision>
  <dcterms:created xsi:type="dcterms:W3CDTF">2020-12-09T06:16:56Z</dcterms:created>
  <dcterms:modified xsi:type="dcterms:W3CDTF">2020-12-22T02:11:46Z</dcterms:modified>
</cp:coreProperties>
</file>