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95" r:id="rId2"/>
    <p:sldId id="306" r:id="rId3"/>
    <p:sldId id="297" r:id="rId4"/>
    <p:sldId id="298" r:id="rId5"/>
    <p:sldId id="307" r:id="rId6"/>
    <p:sldId id="299" r:id="rId7"/>
    <p:sldId id="305" r:id="rId8"/>
    <p:sldId id="308" r:id="rId9"/>
    <p:sldId id="303" r:id="rId10"/>
    <p:sldId id="304" r:id="rId11"/>
    <p:sldId id="302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99"/>
    <a:srgbClr val="FBA7F1"/>
    <a:srgbClr val="CCFFCC"/>
    <a:srgbClr val="EAEAEA"/>
    <a:srgbClr val="0CA882"/>
    <a:srgbClr val="1B7758"/>
    <a:srgbClr val="575E25"/>
    <a:srgbClr val="C5FFDF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208" autoAdjust="0"/>
    <p:restoredTop sz="49225" autoAdjust="0"/>
  </p:normalViewPr>
  <p:slideViewPr>
    <p:cSldViewPr>
      <p:cViewPr varScale="1">
        <p:scale>
          <a:sx n="88" d="100"/>
          <a:sy n="88" d="100"/>
        </p:scale>
        <p:origin x="-418" y="-77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8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7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41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41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3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3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3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3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3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6" y="6356353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emium Vector | School classroom interior room blackboard furniture fl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6157119" cy="5562600"/>
          </a:xfrm>
          <a:prstGeom prst="rect">
            <a:avLst/>
          </a:prstGeom>
          <a:noFill/>
        </p:spPr>
      </p:pic>
      <p:pic>
        <p:nvPicPr>
          <p:cNvPr id="3" name="Picture 2" descr="C:\Users\Lotus\Desktop\DSC069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9338" y="0"/>
            <a:ext cx="6032500" cy="5778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157119" y="4672786"/>
            <a:ext cx="6004719" cy="218521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আব্দুল গনি </a:t>
            </a:r>
            <a:endParaRPr lang="bn-BD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প্রভাষক (রাষ্ট্রবিজ্ঞান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আঠারবাড়ী ডিগ্রী 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01717-078791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6157119" cy="132343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 এ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কাদশ-দ্বাদশ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পৌরনীতি ও সুশাসন 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1319" y="2819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chemeClr val="bg1"/>
                </a:solidFill>
              </a:rPr>
              <a:t>WELCOME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4099719" cy="28623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solidFill>
                  <a:srgbClr val="00B050"/>
                </a:solidFill>
                <a:latin typeface="Arial Rounded MT Bold" pitchFamily="34" charset="0"/>
              </a:rPr>
              <a:t>HOME WORK</a:t>
            </a:r>
          </a:p>
          <a:p>
            <a:pPr algn="ctr"/>
            <a:endParaRPr lang="en-US" sz="3600" b="1" i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519" y="0"/>
            <a:ext cx="8138319" cy="68580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endParaRPr lang="en-US" sz="28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l"/>
            <a:r>
              <a:rPr lang="en-US" sz="28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উদ্দীপকটি</a:t>
            </a:r>
            <a:r>
              <a:rPr lang="en-US" sz="28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পড়</a:t>
            </a:r>
            <a:r>
              <a:rPr lang="en-US" sz="28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28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প্রশ্নগুলোর</a:t>
            </a:r>
            <a:r>
              <a:rPr lang="en-US" sz="28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28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দাও</a:t>
            </a:r>
            <a:r>
              <a:rPr lang="en-US" sz="28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-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হাসান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সাহেব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একজন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সমাজ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সেবক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তিনি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ভদ্র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মার্জিত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সকলের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নিকট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গ্রহণ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যোগ্য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সম্মানিত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একজন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ব্যক্তি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তাঁর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বাড়িতে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পরিবারের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লোকজন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গৃহকর্মীর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একই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ধরনের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খাবার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রান্না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তাঁরা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শ্রেণীবিশেষ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গ্রহণ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অন্যদিকে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তাঁর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প্রতিবেশি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জামান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সাহেবের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বাড়িতে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নিজেদের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একরকম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গৃহকর্মীদের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অন্য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রকম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খাবারের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ব্যবস্থা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l"/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ক)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মৈত্রী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ভ্রাতৃত্ববোধ-কোন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বিপ্লবের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শ্লোগান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ছিল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lang="en-US" sz="2800" b="1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pPr algn="l"/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খ) 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“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পূর্ণ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স্বাধীনতা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কাম্য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নয়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বাঞ্চনীয়ও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নয়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”-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উক্তিটি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ব্যাখ্যা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b="1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pPr algn="l"/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গ) </a:t>
            </a:r>
            <a:r>
              <a:rPr lang="en-US" sz="2800" b="1" u="sng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হাসান</a:t>
            </a:r>
            <a:r>
              <a:rPr lang="en-US" sz="2800" b="1" u="sng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সাহেবের</a:t>
            </a:r>
            <a:r>
              <a:rPr lang="en-US" sz="2800" b="1" u="sng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বাড়িতে</a:t>
            </a:r>
            <a:r>
              <a:rPr lang="en-US" sz="2800" b="1" u="sng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2800" b="1" u="sng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ধরনের</a:t>
            </a:r>
            <a:r>
              <a:rPr lang="en-US" sz="2800" b="1" u="sng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r>
              <a:rPr lang="en-US" sz="2800" b="1" u="sng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বিরাজমান</a:t>
            </a:r>
            <a:r>
              <a:rPr lang="en-US" sz="2800" b="1" u="sng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? </a:t>
            </a:r>
            <a:r>
              <a:rPr lang="en-US" sz="2800" b="1" u="sng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ব্যাখ্যা</a:t>
            </a:r>
            <a:r>
              <a:rPr lang="en-US" sz="2800" b="1" u="sng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2800" b="1" u="sng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b="1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ঘ)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জামান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সাহেবের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পরিবারে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বিদ্যমান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অবস্থা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বজায়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থাকলে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রক্ষা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just"/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 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কঠিন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হবে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কিভাবে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?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উদ্দীপকের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আলোকে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বিশ্লেষণ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b="1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218" name="Picture 2" descr="C:\Users\Lotus\Desktop\New folder\home-loan_660_020117053409_030917101300_103018074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50"/>
            <a:ext cx="4023519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6919" y="0"/>
            <a:ext cx="7604919" cy="255454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solidFill>
                  <a:srgbClr val="0000FF"/>
                </a:solidFill>
              </a:rPr>
              <a:t>All the Best </a:t>
            </a:r>
          </a:p>
          <a:p>
            <a:pPr algn="ctr"/>
            <a:r>
              <a:rPr lang="en-US" sz="8000" b="1" i="1" dirty="0" smtClean="0">
                <a:solidFill>
                  <a:srgbClr val="FF0000"/>
                </a:solidFill>
              </a:rPr>
              <a:t>&amp; </a:t>
            </a:r>
          </a:p>
        </p:txBody>
      </p:sp>
      <p:pic>
        <p:nvPicPr>
          <p:cNvPr id="10242" name="Picture 2" descr="C:\Users\Lotus\Desktop\byeb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919" y="2286000"/>
            <a:ext cx="7604919" cy="4572000"/>
          </a:xfrm>
          <a:prstGeom prst="rect">
            <a:avLst/>
          </a:prstGeom>
          <a:noFill/>
        </p:spPr>
      </p:pic>
      <p:pic>
        <p:nvPicPr>
          <p:cNvPr id="10243" name="Picture 3" descr="C:\Users\Lotus\Desktop\downloa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455691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61837" cy="1353312"/>
          </a:xfrm>
          <a:solidFill>
            <a:srgbClr val="0CA882"/>
          </a:solidFill>
        </p:spPr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latin typeface="SutonnyOMJ" pitchFamily="2" charset="0"/>
                <a:cs typeface="SutonnyOMJ" pitchFamily="2" charset="0"/>
              </a:rPr>
              <a:t>এসো</a:t>
            </a:r>
            <a:r>
              <a:rPr lang="en-US" sz="8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b="1" dirty="0" err="1" smtClean="0"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sz="8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b="1" dirty="0" err="1" smtClean="0"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8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b="1" dirty="0" err="1" smtClean="0">
                <a:latin typeface="SutonnyOMJ" pitchFamily="2" charset="0"/>
                <a:cs typeface="SutonnyOMJ" pitchFamily="2" charset="0"/>
              </a:rPr>
              <a:t>দেখি</a:t>
            </a:r>
            <a:endParaRPr lang="en-US" sz="88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26" name="Picture 2" descr="C:\Users\Lotus\Desktop\New folder\istockphoto-1039641990-612x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8519" y="1295400"/>
            <a:ext cx="6233319" cy="2819400"/>
          </a:xfrm>
          <a:prstGeom prst="rect">
            <a:avLst/>
          </a:prstGeom>
          <a:noFill/>
        </p:spPr>
      </p:pic>
      <p:pic>
        <p:nvPicPr>
          <p:cNvPr id="1027" name="Picture 3" descr="C:\Users\Lotus\Desktop\New folder\arm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5928519" cy="2819400"/>
          </a:xfrm>
          <a:prstGeom prst="rect">
            <a:avLst/>
          </a:prstGeom>
          <a:noFill/>
        </p:spPr>
      </p:pic>
      <p:pic>
        <p:nvPicPr>
          <p:cNvPr id="1028" name="Picture 4" descr="C:\Users\Lotus\Desktop\New folder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14800"/>
            <a:ext cx="5928519" cy="2743200"/>
          </a:xfrm>
          <a:prstGeom prst="rect">
            <a:avLst/>
          </a:prstGeom>
          <a:noFill/>
        </p:spPr>
      </p:pic>
      <p:pic>
        <p:nvPicPr>
          <p:cNvPr id="1030" name="Picture 6" descr="C:\Users\Lotus\Desktop\New folder\1_gjLpYOcOuqA-PhDq4vBuNQ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8519" y="4114800"/>
            <a:ext cx="6233319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61837" cy="1353312"/>
          </a:xfrm>
          <a:solidFill>
            <a:srgbClr val="0CA882"/>
          </a:solidFill>
        </p:spPr>
        <p:txBody>
          <a:bodyPr>
            <a:noAutofit/>
          </a:bodyPr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অধ্যায়</a:t>
            </a:r>
            <a:r>
              <a:rPr lang="en-US" sz="115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115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৩-সাম্য </a:t>
            </a:r>
            <a:endParaRPr lang="en-US" sz="115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050" name="Picture 2" descr="C:\Users\Lotus\Desktop\New folder\gender-equality-640-1564156673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219200"/>
            <a:ext cx="12161837" cy="563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828800"/>
            <a:ext cx="12161838" cy="5029200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সাম্য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বলতে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সমান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করে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নেওয়ার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প্রক্রিয়াকে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বোঝায়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।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এর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অর্থ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সকল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ক্ষেত্রে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যোগ্যতা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অনুসারে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সকল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ব্যক্তিকে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সমান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সুযোগ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সুবিধা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প্রদান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করা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সাম্য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বলতে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বিশেষ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সুবিধা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প্রদানের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ব্যবস্থা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না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থাকাকে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বোঝায়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।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অর্থা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ৎ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সামাজিক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,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রাজনৈতিক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 ও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অর্থনৈতিক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ক্ষেত্রে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শ্রেণীবিশেষের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জন্য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বিশেষ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সুযোগ-সুবিধার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ব্যবস্থা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না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থাকাই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সাম্য</a:t>
            </a:r>
            <a:r>
              <a:rPr lang="en-US" sz="3600" b="1" u="sng" dirty="0" smtClean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সকলের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জন্য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পর্যাপ্ত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সুযোগ-সুবিধা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র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ব্যবস্থা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থাকার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নামই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সাম্য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।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তবে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এর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অর্থ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এই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নয়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যে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,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সকলকে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একই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পরিমাণ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সুযোগ-সুবিধা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প্রদান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করা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।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সাম্যের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প্রকৃত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অর্থ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হলো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এর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প্রচলিত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সুযোগ-সুবিধা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সকলের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জন্য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উন্মুক্ত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ea typeface="+mj-ea"/>
                <a:cs typeface="SutonnyOMJ" pitchFamily="2" charset="0"/>
              </a:rPr>
              <a:t>রাখা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।</a:t>
            </a:r>
            <a:r>
              <a:rPr lang="en-US" sz="3600" b="1" u="sng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endParaRPr lang="en-US" sz="3200" b="1" dirty="0" smtClean="0">
              <a:latin typeface="SutonnyOMJ" pitchFamily="2" charset="0"/>
              <a:ea typeface="+mj-ea"/>
              <a:cs typeface="SutonnyOMJ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5471319" cy="1219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8800" b="1" dirty="0" err="1" smtClean="0">
                <a:solidFill>
                  <a:schemeClr val="bg1"/>
                </a:solidFill>
                <a:latin typeface="SutonnyOMJ" pitchFamily="2" charset="0"/>
                <a:ea typeface="+mj-ea"/>
                <a:cs typeface="SutonnyOMJ" pitchFamily="2" charset="0"/>
              </a:rPr>
              <a:t>সাম্য</a:t>
            </a:r>
            <a:endParaRPr kumimoji="0" lang="en-US" sz="88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OMJ" pitchFamily="2" charset="0"/>
              <a:ea typeface="+mj-ea"/>
              <a:cs typeface="SutonnyOMJ" pitchFamily="2" charset="0"/>
            </a:endParaRPr>
          </a:p>
        </p:txBody>
      </p:sp>
      <p:pic>
        <p:nvPicPr>
          <p:cNvPr id="4100" name="Picture 4" descr="C:\Users\Lotus\Desktop\New folder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1319" y="1"/>
            <a:ext cx="6690519" cy="12191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219200"/>
            <a:ext cx="121618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সাম্যকে</a:t>
            </a:r>
            <a:r>
              <a:rPr lang="en-US" sz="3600" b="1" u="sng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মূলত</a:t>
            </a:r>
            <a:r>
              <a:rPr lang="en-US" sz="3600" b="1" u="sng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তিনটি</a:t>
            </a:r>
            <a:r>
              <a:rPr lang="en-US" sz="3600" b="1" u="sng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দৃষ্টিকোণ</a:t>
            </a:r>
            <a:r>
              <a:rPr lang="en-US" sz="3600" b="1" u="sng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3600" b="1" u="sng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3600" b="1" u="sng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600" b="1" u="sng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3600" b="1" u="sng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--</a:t>
            </a:r>
            <a:endParaRPr lang="en-US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3794919" cy="10668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200" b="1" dirty="0" err="1" smtClean="0">
                <a:solidFill>
                  <a:schemeClr val="bg1"/>
                </a:solidFill>
                <a:latin typeface="SutonnyOMJ" pitchFamily="2" charset="0"/>
                <a:ea typeface="+mj-ea"/>
                <a:cs typeface="SutonnyOMJ" pitchFamily="2" charset="0"/>
              </a:rPr>
              <a:t>সাম্য</a:t>
            </a:r>
            <a:endParaRPr kumimoji="0" lang="en-US" sz="72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OMJ" pitchFamily="2" charset="0"/>
              <a:ea typeface="+mj-ea"/>
              <a:cs typeface="SutonnyOMJ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066800"/>
            <a:ext cx="12161837" cy="5791200"/>
          </a:xfrm>
          <a:prstGeom prst="rect">
            <a:avLst/>
          </a:prstGeom>
          <a:solidFill>
            <a:srgbClr val="EAEAEA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600" b="1" i="0" u="heavy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Prof</a:t>
            </a:r>
            <a:r>
              <a:rPr kumimoji="0" lang="en-US" sz="3600" b="1" i="0" u="heavy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.</a:t>
            </a:r>
            <a:r>
              <a:rPr kumimoji="0" lang="en-US" sz="3600" b="1" i="0" u="heavy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kumimoji="0" lang="en-US" sz="3600" b="1" i="0" u="heavy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Laski </a:t>
            </a:r>
            <a:r>
              <a:rPr kumimoji="0" lang="en-US" sz="3600" b="1" i="0" u="heavy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বলেন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-</a:t>
            </a:r>
            <a:r>
              <a:rPr lang="en-US" sz="3200" b="1" dirty="0" smtClean="0">
                <a:latin typeface="SutonnyOMJ" pitchFamily="2" charset="0"/>
                <a:ea typeface="+mj-ea"/>
                <a:cs typeface="SutonnyOMJ" pitchFamily="2" charset="0"/>
              </a:rPr>
              <a:t>Equality means first of all the absence of special privilege.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অর্থা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ৎ,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বিশেষ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সুযোগ-সুবিধার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অনুপস্থিতিই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হলো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সাম্য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200" b="1" u="heavy" dirty="0" smtClean="0">
                <a:solidFill>
                  <a:srgbClr val="FF0000"/>
                </a:solidFill>
                <a:latin typeface="SutonnyOMJ" pitchFamily="2" charset="0"/>
                <a:ea typeface="+mj-ea"/>
                <a:cs typeface="SutonnyOMJ" pitchFamily="2" charset="0"/>
              </a:rPr>
              <a:t>Arnold Brecht </a:t>
            </a:r>
            <a:r>
              <a:rPr lang="en-US" sz="3200" b="1" dirty="0" err="1" smtClean="0">
                <a:latin typeface="SutonnyOMJ" pitchFamily="2" charset="0"/>
                <a:ea typeface="+mj-ea"/>
                <a:cs typeface="SutonnyOMJ" pitchFamily="2" charset="0"/>
              </a:rPr>
              <a:t>তাঁর</a:t>
            </a:r>
            <a:r>
              <a:rPr lang="en-US" sz="3200" b="1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SutonnyOMJ" pitchFamily="2" charset="0"/>
                <a:ea typeface="+mj-ea"/>
                <a:cs typeface="SutonnyOMJ" pitchFamily="2" charset="0"/>
              </a:rPr>
              <a:t>The Political Theory </a:t>
            </a:r>
            <a:r>
              <a:rPr lang="en-US" sz="3200" b="1" dirty="0" err="1" smtClean="0">
                <a:latin typeface="SutonnyOMJ" pitchFamily="2" charset="0"/>
                <a:ea typeface="+mj-ea"/>
                <a:cs typeface="SutonnyOMJ" pitchFamily="2" charset="0"/>
              </a:rPr>
              <a:t>গ্রন্থে</a:t>
            </a:r>
            <a:r>
              <a:rPr lang="en-US" sz="3200" b="1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OMJ" pitchFamily="2" charset="0"/>
                <a:ea typeface="+mj-ea"/>
                <a:cs typeface="SutonnyOMJ" pitchFamily="2" charset="0"/>
              </a:rPr>
              <a:t>বলেন-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সব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শ্রেণীর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মানুষের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সাথে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সমান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আচরণই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হলো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সাম্য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এবং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এটাই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হলো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ন্যায়বিচারের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মূলকথা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1" i="0" u="heavy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Lenin </a:t>
            </a:r>
            <a:r>
              <a:rPr kumimoji="0" lang="en-US" sz="3200" b="1" i="0" u="heavy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বলেন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-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There can be no real, actual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eqaulity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 until all possibility of exploitation of one class by another class has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benn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 totally destroyed.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SutonnyOMJ" pitchFamily="2" charset="0"/>
                <a:ea typeface="+mj-ea"/>
                <a:cs typeface="SutonnyOMJ" pitchFamily="2" charset="0"/>
              </a:rPr>
              <a:t>অর্থা</a:t>
            </a:r>
            <a:r>
              <a:rPr lang="en-US" sz="3200" b="1" dirty="0" smtClean="0">
                <a:solidFill>
                  <a:srgbClr val="FF0000"/>
                </a:solidFill>
                <a:latin typeface="SutonnyOMJ" pitchFamily="2" charset="0"/>
                <a:ea typeface="+mj-ea"/>
                <a:cs typeface="SutonnyOMJ" pitchFamily="2" charset="0"/>
              </a:rPr>
              <a:t>ৎ,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সমাজের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এক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শ্রেণী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কর্তৃক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অন্য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শ্রেণীর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শোষনের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সকল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সম্ভাবনার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সম্পূর্ণ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ধ্বংশই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হলো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প্রকৃত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সাম্য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1" i="0" u="heavy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John Stuart Mill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বলেন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-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Equality mean adequate opportunities are to be laid open to all. </a:t>
            </a:r>
            <a:r>
              <a:rPr lang="en-US" sz="3200" b="1" dirty="0" err="1" smtClean="0">
                <a:solidFill>
                  <a:srgbClr val="FF0000"/>
                </a:solidFill>
                <a:latin typeface="SutonnyOMJ" pitchFamily="2" charset="0"/>
                <a:ea typeface="+mj-ea"/>
                <a:cs typeface="SutonnyOMJ" pitchFamily="2" charset="0"/>
              </a:rPr>
              <a:t>অর্থা</a:t>
            </a:r>
            <a:r>
              <a:rPr lang="en-US" sz="3200" b="1" dirty="0" smtClean="0">
                <a:solidFill>
                  <a:srgbClr val="FF0000"/>
                </a:solidFill>
                <a:latin typeface="SutonnyOMJ" pitchFamily="2" charset="0"/>
                <a:ea typeface="+mj-ea"/>
                <a:cs typeface="SutonnyOMJ" pitchFamily="2" charset="0"/>
              </a:rPr>
              <a:t>ৎ,</a:t>
            </a:r>
            <a:r>
              <a:rPr lang="en-US" sz="3200" b="1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সবার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জন্য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পর্যাপ্ত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সুযোগ-সুবিধা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প্রদানই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হলো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সাম্য</a:t>
            </a:r>
            <a:r>
              <a:rPr lang="en-US" sz="3200" b="1" dirty="0" smtClean="0">
                <a:solidFill>
                  <a:srgbClr val="0000FF"/>
                </a:solidFill>
                <a:latin typeface="SutonnyOMJ" pitchFamily="2" charset="0"/>
                <a:ea typeface="+mj-ea"/>
                <a:cs typeface="SutonnyOMJ" pitchFamily="2" charset="0"/>
              </a:rPr>
              <a:t>।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utonnyOMJ" pitchFamily="2" charset="0"/>
              <a:ea typeface="+mj-ea"/>
              <a:cs typeface="SutonnyOMJ" pitchFamily="2" charset="0"/>
            </a:endParaRPr>
          </a:p>
        </p:txBody>
      </p:sp>
      <p:pic>
        <p:nvPicPr>
          <p:cNvPr id="3074" name="Picture 2" descr="C:\Users\Lotus\Desktop\New folder\diverse-hands-writing-equality-word-on-gray-background-2AR4P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00" y="3422650"/>
            <a:ext cx="20638" cy="12700"/>
          </a:xfrm>
          <a:prstGeom prst="rect">
            <a:avLst/>
          </a:prstGeom>
          <a:noFill/>
        </p:spPr>
      </p:pic>
      <p:pic>
        <p:nvPicPr>
          <p:cNvPr id="3075" name="Picture 3" descr="C:\Users\Lotus\Desktop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0600" y="3425825"/>
            <a:ext cx="19050" cy="6350"/>
          </a:xfrm>
          <a:prstGeom prst="rect">
            <a:avLst/>
          </a:prstGeom>
          <a:noFill/>
        </p:spPr>
      </p:pic>
      <p:pic>
        <p:nvPicPr>
          <p:cNvPr id="3076" name="Picture 4" descr="C:\Users\Lotus\Desktop\New folder\equality-australi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2119" y="0"/>
            <a:ext cx="4099719" cy="1066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94919" y="0"/>
            <a:ext cx="42672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প্রামাণ্য</a:t>
            </a:r>
            <a:r>
              <a:rPr lang="en-US" sz="6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সংজ্ঞা</a:t>
            </a:r>
            <a:endParaRPr lang="en-US" sz="6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7519" y="1066800"/>
            <a:ext cx="6614319" cy="5791200"/>
          </a:xfrm>
          <a:solidFill>
            <a:srgbClr val="FBA7F1"/>
          </a:solidFill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প্রাকৃতিক</a:t>
            </a:r>
            <a:r>
              <a:rPr lang="en-US" sz="3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স্বাভাবিক</a:t>
            </a:r>
            <a:r>
              <a:rPr lang="en-US" sz="3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endParaRPr lang="en-US" sz="3600" b="1" dirty="0" smtClean="0">
              <a:solidFill>
                <a:srgbClr val="0000FF"/>
              </a:solidFill>
              <a:latin typeface="SutonnyOMJ" pitchFamily="2" charset="0"/>
              <a:cs typeface="SutonnyOMJ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সামাজিক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endParaRPr lang="en-US" sz="36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রাজনৈতিক</a:t>
            </a:r>
            <a:r>
              <a:rPr lang="en-US" sz="3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endParaRPr lang="en-US" sz="3600" b="1" dirty="0" smtClean="0">
              <a:solidFill>
                <a:srgbClr val="0000FF"/>
              </a:solidFill>
              <a:latin typeface="SutonnyOMJ" pitchFamily="2" charset="0"/>
              <a:cs typeface="SutonnyOMJ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অর্থনৈতিক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endParaRPr lang="en-US" sz="36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আইনগত</a:t>
            </a:r>
            <a:r>
              <a:rPr lang="en-US" sz="3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endParaRPr lang="en-US" sz="3600" b="1" dirty="0" smtClean="0">
              <a:solidFill>
                <a:srgbClr val="0000FF"/>
              </a:solidFill>
              <a:latin typeface="SutonnyOMJ" pitchFamily="2" charset="0"/>
              <a:cs typeface="SutonnyOMJ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ব্যক্তিগত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নাগরিক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endParaRPr lang="en-US" sz="36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শিক্ষা</a:t>
            </a:r>
            <a:r>
              <a:rPr lang="en-US" sz="3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সাংস্কৃতিক</a:t>
            </a:r>
            <a:r>
              <a:rPr lang="en-US" sz="3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endParaRPr lang="en-US" sz="3600" b="1" dirty="0" smtClean="0">
              <a:solidFill>
                <a:srgbClr val="0000FF"/>
              </a:solidFill>
              <a:latin typeface="SutonnyOMJ" pitchFamily="2" charset="0"/>
              <a:cs typeface="SutonnyOMJ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আন্তর্জাতিক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endParaRPr lang="en-US" sz="36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61838" cy="1066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200" b="1" dirty="0" err="1" smtClean="0">
                <a:latin typeface="SutonnyOMJ" pitchFamily="2" charset="0"/>
                <a:ea typeface="+mj-ea"/>
                <a:cs typeface="SutonnyOMJ" pitchFamily="2" charset="0"/>
              </a:rPr>
              <a:t>সাম্যের</a:t>
            </a:r>
            <a:r>
              <a:rPr lang="en-US" sz="7200" b="1" dirty="0" smtClean="0"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7200" b="1" dirty="0" err="1" smtClean="0">
                <a:latin typeface="SutonnyOMJ" pitchFamily="2" charset="0"/>
                <a:ea typeface="+mj-ea"/>
                <a:cs typeface="SutonnyOMJ" pitchFamily="2" charset="0"/>
              </a:rPr>
              <a:t>শ্রেণীবিভাগ</a:t>
            </a:r>
            <a:endParaRPr kumimoji="0" lang="en-US" sz="7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utonnyOMJ" pitchFamily="2" charset="0"/>
              <a:ea typeface="+mj-ea"/>
              <a:cs typeface="SutonnyOMJ" pitchFamily="2" charset="0"/>
            </a:endParaRPr>
          </a:p>
        </p:txBody>
      </p:sp>
      <p:pic>
        <p:nvPicPr>
          <p:cNvPr id="5123" name="Picture 3" descr="C:\Users\Lotus\Desktop\New folder\keep-clam-and-support-equali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5547519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371600"/>
            <a:ext cx="12161838" cy="54864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>
              <a:buFont typeface="Symbol" pitchFamily="18" charset="2"/>
              <a:buChar char="Þ"/>
            </a:pPr>
            <a:r>
              <a:rPr lang="en-US" sz="3600" b="1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r>
              <a:rPr lang="en-US" sz="36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স্বাধীনতা</a:t>
            </a:r>
            <a:r>
              <a:rPr lang="en-US" sz="36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পরস্পর</a:t>
            </a:r>
            <a:r>
              <a:rPr lang="en-US" sz="36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বিরোধী</a:t>
            </a:r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--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ফরাসি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রাষ্ট্র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দার্শনিক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De </a:t>
            </a:r>
            <a:r>
              <a:rPr lang="en-US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Tocquevile</a:t>
            </a:r>
            <a:r>
              <a:rPr lang="en-US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ইংরেজ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রাষ্ট্র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দার্শনিক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Lord Acton 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ধারনার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সমর্থক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তাঁদের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মতে,“রাজনৈতিক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অর্থনৈতিক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উভয়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ক্ষেত্রেই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নীতির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প্রতিক্রিয়া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পরিলক্ষিত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ফলে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সরকারের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কার্যাবলী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হ্রাস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পায়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।”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কিন্তু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এ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মতবাদ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নিতান্তই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ভ্রান্ত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কারণ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স্বাধীনতার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অর্থ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নিয়ন্ত্রণহীন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স্বাধীনতা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নয়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নিয়ন্ত্রণহীন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স্বাধীনতা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স্বেচ্ছাচারিতার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সামিল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 algn="l">
              <a:buFont typeface="Symbol" pitchFamily="18" charset="2"/>
              <a:buChar char="Þ"/>
            </a:pPr>
            <a:r>
              <a:rPr lang="en-US" sz="3600" b="1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r>
              <a:rPr lang="en-US" sz="36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স্বাধীনতা</a:t>
            </a:r>
            <a:r>
              <a:rPr lang="en-US" sz="36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পরস্পর</a:t>
            </a:r>
            <a:r>
              <a:rPr lang="en-US" sz="36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পরিপুরক</a:t>
            </a:r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—</a:t>
            </a:r>
            <a:r>
              <a:rPr lang="en-US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Herbert A. </a:t>
            </a:r>
            <a:r>
              <a:rPr lang="en-US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Deean</a:t>
            </a:r>
            <a:r>
              <a:rPr lang="en-US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বলেন,“স্বাধীনতা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সাম্যের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সূচনা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;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স্বাধীনতা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পরস্পর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বিরোধী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নয়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বরং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পরিপুরক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”। </a:t>
            </a:r>
            <a:r>
              <a:rPr lang="en-US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এ </a:t>
            </a:r>
            <a:r>
              <a:rPr lang="en-US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প্রসঙ্গে</a:t>
            </a:r>
            <a:r>
              <a:rPr lang="en-US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রাষ্ট্রবিজ্ঞানী</a:t>
            </a:r>
            <a:r>
              <a:rPr lang="en-US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Richard Henry Tawny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বলেন.“স্বাধীনতা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যদি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মানবতার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নিরবচ্ছিন্ন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প্রসার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বোঝায়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তাহলে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সেই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স্বাধীনতা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কেবল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ভিত্তিক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সমাজে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প্রতিষ্ঠিত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হতে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।” এ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প্রসঙ্গে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তিনি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আরও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বলেন-সাম্য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স্বাধীনতার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পরিপন্থী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নয়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বরং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স্বাধীনতার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স্বার্থে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আবশ্যক</a:t>
            </a:r>
            <a:r>
              <a:rPr lang="en-US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4000" b="1" dirty="0" smtClean="0">
              <a:solidFill>
                <a:srgbClr val="0000FF"/>
              </a:solidFill>
              <a:latin typeface="SutonnyOMJ" pitchFamily="2" charset="0"/>
              <a:cs typeface="SutonnyOMJ" pitchFamily="2" charset="0"/>
            </a:endParaRPr>
          </a:p>
          <a:p>
            <a:pPr algn="l"/>
            <a:endParaRPr lang="en-US" sz="3200" b="1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51919" y="0"/>
            <a:ext cx="670560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ea typeface="+mj-ea"/>
                <a:cs typeface="SutonnyOMJ" pitchFamily="2" charset="0"/>
              </a:rPr>
              <a:t>সাম্য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ea typeface="+mj-ea"/>
                <a:cs typeface="SutonnyOMJ" pitchFamily="2" charset="0"/>
              </a:rPr>
              <a:t> ও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ea typeface="+mj-ea"/>
                <a:cs typeface="SutonnyOMJ" pitchFamily="2" charset="0"/>
              </a:rPr>
              <a:t>স্বাধীনতার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ea typeface="+mj-ea"/>
                <a:cs typeface="SutonnyOMJ" pitchFamily="2" charset="0"/>
              </a:rPr>
              <a:t>সম্পর্ক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ea typeface="+mj-ea"/>
                <a:cs typeface="SutonnyOMJ" pitchFamily="2" charset="0"/>
              </a:rPr>
              <a:t>সম্পর্কে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ea typeface="+mj-ea"/>
                <a:cs typeface="SutonnyOMJ" pitchFamily="2" charset="0"/>
              </a:rPr>
              <a:t>মতবাদ</a:t>
            </a:r>
            <a:endParaRPr kumimoji="0" lang="en-US" sz="40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OMJ" pitchFamily="2" charset="0"/>
              <a:ea typeface="+mj-ea"/>
              <a:cs typeface="SutonnyOMJ" pitchFamily="2" charset="0"/>
            </a:endParaRPr>
          </a:p>
        </p:txBody>
      </p:sp>
      <p:pic>
        <p:nvPicPr>
          <p:cNvPr id="6146" name="Picture 2" descr="C:\Users\Lotus\Desktop\New folder\gender-bias-design-aiga-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651920" cy="838200"/>
          </a:xfrm>
          <a:prstGeom prst="rect">
            <a:avLst/>
          </a:prstGeom>
          <a:noFill/>
        </p:spPr>
      </p:pic>
      <p:pic>
        <p:nvPicPr>
          <p:cNvPr id="6147" name="Picture 3" descr="C:\Users\Lotus\Desktop\New folder\gender_equality_5de658014490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7519" y="0"/>
            <a:ext cx="2804319" cy="838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838200"/>
            <a:ext cx="1216183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r>
              <a:rPr lang="en-US" sz="3200" b="1" u="sng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b="1" u="sng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স্বাধীনতার</a:t>
            </a:r>
            <a:r>
              <a:rPr lang="en-US" sz="3200" b="1" u="sng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পারস্পরিক</a:t>
            </a:r>
            <a:r>
              <a:rPr lang="en-US" sz="3200" b="1" u="sng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সম্পর্কের</a:t>
            </a:r>
            <a:r>
              <a:rPr lang="en-US" sz="3200" b="1" u="sng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ক্ষেত্রে</a:t>
            </a:r>
            <a:r>
              <a:rPr lang="en-US" sz="3200" b="1" u="sng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দুটি</a:t>
            </a:r>
            <a:r>
              <a:rPr lang="en-US" sz="3200" b="1" u="sng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পরস্পর</a:t>
            </a:r>
            <a:r>
              <a:rPr lang="en-US" sz="3200" b="1" u="sng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বিরোধী</a:t>
            </a:r>
            <a:r>
              <a:rPr lang="en-US" sz="3200" b="1" u="sng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মতবাদ</a:t>
            </a:r>
            <a:r>
              <a:rPr lang="en-US" sz="3200" b="1" u="sng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লক্ষ্য</a:t>
            </a:r>
            <a:r>
              <a:rPr lang="en-US" sz="3200" b="1" u="sng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b="1" u="sng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3200" b="1" u="sng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---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0519" y="1066800"/>
            <a:ext cx="9281319" cy="57912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endParaRPr lang="en-US" sz="3600" b="1" dirty="0" smtClean="0">
              <a:solidFill>
                <a:srgbClr val="0000FF"/>
              </a:solidFill>
              <a:latin typeface="SutonnyOMJ" pitchFamily="2" charset="0"/>
              <a:cs typeface="SutonnyOMJ" pitchFamily="2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r>
              <a:rPr lang="en-US" sz="3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স্বাধীনতার</a:t>
            </a:r>
            <a:r>
              <a:rPr lang="en-US" sz="3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পূর্বশর্ত</a:t>
            </a:r>
            <a:endParaRPr lang="en-US" sz="3600" b="1" dirty="0" smtClean="0">
              <a:solidFill>
                <a:srgbClr val="0000FF"/>
              </a:solidFill>
              <a:latin typeface="SutonnyOMJ" pitchFamily="2" charset="0"/>
              <a:cs typeface="SutonnyOMJ" pitchFamily="2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স্বাধীনতা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পরস্পর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সম্পুরক</a:t>
            </a:r>
            <a:endParaRPr lang="en-US" sz="36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r>
              <a:rPr lang="en-US" sz="3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স্বাধীনতা</a:t>
            </a:r>
            <a:r>
              <a:rPr lang="en-US" sz="3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গণতন্ত্রের</a:t>
            </a:r>
            <a:r>
              <a:rPr lang="en-US" sz="3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ভিত্তি</a:t>
            </a:r>
            <a:endParaRPr lang="en-US" sz="3600" b="1" dirty="0" smtClean="0">
              <a:solidFill>
                <a:srgbClr val="0000FF"/>
              </a:solidFill>
              <a:latin typeface="SutonnyOMJ" pitchFamily="2" charset="0"/>
              <a:cs typeface="SutonnyOMJ" pitchFamily="2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ব্যতীত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স্বাধীনতা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কল্পনাহীন</a:t>
            </a:r>
            <a:endParaRPr lang="en-US" sz="36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r>
              <a:rPr lang="en-US" sz="3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স্বাধীনতা</a:t>
            </a:r>
            <a:r>
              <a:rPr lang="en-US" sz="3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পরস্পরবিরোধী</a:t>
            </a:r>
            <a:endParaRPr lang="en-US" sz="36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ও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স্বাধীনতার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লক্ষ্য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অভিন্ন</a:t>
            </a:r>
            <a:endParaRPr lang="en-US" sz="36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সাম্যহীন</a:t>
            </a:r>
            <a:r>
              <a:rPr lang="en-US" sz="3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স্বাধীনতা</a:t>
            </a:r>
            <a:r>
              <a:rPr lang="en-US" sz="3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অর্থহীন</a:t>
            </a:r>
            <a:r>
              <a:rPr lang="en-US" sz="3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আবার</a:t>
            </a:r>
            <a:r>
              <a:rPr lang="en-US" sz="3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স্বাধীনতাহীন</a:t>
            </a:r>
            <a:r>
              <a:rPr lang="en-US" sz="3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r>
              <a:rPr lang="en-US" sz="36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অর্থহীন</a:t>
            </a:r>
            <a:endParaRPr lang="en-US" sz="3600" b="1" dirty="0" smtClean="0">
              <a:solidFill>
                <a:srgbClr val="0000FF"/>
              </a:solidFill>
              <a:latin typeface="SutonnyOMJ" pitchFamily="2" charset="0"/>
              <a:cs typeface="SutonnyOMJ" pitchFamily="2" charset="0"/>
            </a:endParaRPr>
          </a:p>
          <a:p>
            <a:pPr algn="l"/>
            <a:endParaRPr lang="en-US" sz="36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61838" cy="1066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200" b="1" dirty="0" err="1" smtClean="0">
                <a:solidFill>
                  <a:schemeClr val="bg1"/>
                </a:solidFill>
                <a:latin typeface="SutonnyOMJ" pitchFamily="2" charset="0"/>
                <a:ea typeface="+mj-ea"/>
                <a:cs typeface="SutonnyOMJ" pitchFamily="2" charset="0"/>
              </a:rPr>
              <a:t>সাম্য</a:t>
            </a:r>
            <a:r>
              <a:rPr lang="en-US" sz="7200" b="1" dirty="0" smtClean="0">
                <a:solidFill>
                  <a:schemeClr val="bg1"/>
                </a:solidFill>
                <a:latin typeface="SutonnyOMJ" pitchFamily="2" charset="0"/>
                <a:ea typeface="+mj-ea"/>
                <a:cs typeface="SutonnyOMJ" pitchFamily="2" charset="0"/>
              </a:rPr>
              <a:t> ও </a:t>
            </a:r>
            <a:r>
              <a:rPr lang="en-US" sz="7200" b="1" dirty="0" err="1" smtClean="0">
                <a:solidFill>
                  <a:schemeClr val="bg1"/>
                </a:solidFill>
                <a:latin typeface="SutonnyOMJ" pitchFamily="2" charset="0"/>
                <a:ea typeface="+mj-ea"/>
                <a:cs typeface="SutonnyOMJ" pitchFamily="2" charset="0"/>
              </a:rPr>
              <a:t>স্বাধীনতার</a:t>
            </a:r>
            <a:r>
              <a:rPr lang="en-US" sz="7200" b="1" dirty="0" smtClean="0">
                <a:solidFill>
                  <a:schemeClr val="bg1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SutonnyOMJ" pitchFamily="2" charset="0"/>
                <a:ea typeface="+mj-ea"/>
                <a:cs typeface="SutonnyOMJ" pitchFamily="2" charset="0"/>
              </a:rPr>
              <a:t>সম্পর্ক</a:t>
            </a:r>
            <a:endParaRPr kumimoji="0" lang="en-US" sz="72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OMJ" pitchFamily="2" charset="0"/>
              <a:ea typeface="+mj-ea"/>
              <a:cs typeface="SutonnyOMJ" pitchFamily="2" charset="0"/>
            </a:endParaRPr>
          </a:p>
        </p:txBody>
      </p:sp>
      <p:pic>
        <p:nvPicPr>
          <p:cNvPr id="8194" name="Picture 2" descr="C:\Users\Lotus\Desktop\New folder\Women-in-tech_best-practices-for-gender-equalit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6200"/>
            <a:ext cx="2880519" cy="2971800"/>
          </a:xfrm>
          <a:prstGeom prst="rect">
            <a:avLst/>
          </a:prstGeom>
          <a:noFill/>
        </p:spPr>
      </p:pic>
      <p:pic>
        <p:nvPicPr>
          <p:cNvPr id="8195" name="Picture 3" descr="C:\Users\Lotus\Desktop\New folder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2880519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1719" y="0"/>
            <a:ext cx="7300118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2" algn="l"/>
            <a:endParaRPr lang="en-US" sz="4800" b="1" u="sng" dirty="0" smtClean="0">
              <a:solidFill>
                <a:srgbClr val="0000FF"/>
              </a:solidFill>
              <a:latin typeface="SutonnyOMJ" pitchFamily="2" charset="0"/>
              <a:cs typeface="SutonnyOMJ" pitchFamily="2" charset="0"/>
            </a:endParaRPr>
          </a:p>
          <a:p>
            <a:pPr lvl="2" algn="l"/>
            <a:r>
              <a:rPr lang="en-US" sz="4800" b="1" u="sng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4800" b="1" u="sng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u="sng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ক্লাশে</a:t>
            </a:r>
            <a:r>
              <a:rPr lang="en-US" sz="4800" b="1" u="sng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u="sng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4800" b="1" u="sng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800" b="1" u="sng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pPr lvl="2" algn="l"/>
            <a:r>
              <a:rPr lang="en-US" sz="4800" b="1" u="sng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4800" b="1" u="sng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u="sng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শিখলাম</a:t>
            </a:r>
            <a:r>
              <a:rPr lang="en-US" sz="4800" b="1" u="sng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----</a:t>
            </a:r>
          </a:p>
          <a:p>
            <a:pPr lvl="2" algn="l">
              <a:buFont typeface="Symbol" pitchFamily="18" charset="2"/>
              <a:buChar char=""/>
            </a:pPr>
            <a:r>
              <a:rPr lang="en-US" sz="44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r>
              <a:rPr lang="en-US" sz="44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44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স্বীকৃত</a:t>
            </a:r>
            <a:r>
              <a:rPr lang="en-US" sz="44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sz="44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সংজ্ঞা</a:t>
            </a:r>
            <a:endParaRPr lang="en-US" sz="44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lvl="2" algn="l">
              <a:buFont typeface="Symbol" pitchFamily="18" charset="2"/>
              <a:buChar char=""/>
            </a:pPr>
            <a:r>
              <a:rPr lang="en-US" sz="44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সাম্যের</a:t>
            </a:r>
            <a:r>
              <a:rPr lang="en-US" sz="44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শ্রেণীবিভাগ</a:t>
            </a:r>
            <a:endParaRPr lang="en-US" sz="4400" b="1" dirty="0" smtClean="0">
              <a:solidFill>
                <a:srgbClr val="0000FF"/>
              </a:solidFill>
              <a:latin typeface="SutonnyOMJ" pitchFamily="2" charset="0"/>
              <a:cs typeface="SutonnyOMJ" pitchFamily="2" charset="0"/>
            </a:endParaRPr>
          </a:p>
          <a:p>
            <a:pPr lvl="2" algn="l">
              <a:buFont typeface="Symbol" pitchFamily="18" charset="2"/>
              <a:buChar char=""/>
            </a:pPr>
            <a:r>
              <a:rPr lang="en-US" sz="44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সাম্য</a:t>
            </a:r>
            <a:r>
              <a:rPr lang="en-US" sz="44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4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স্বাধীনতার</a:t>
            </a:r>
            <a:r>
              <a:rPr lang="en-US" sz="44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সম্পর্ক</a:t>
            </a:r>
            <a:endParaRPr lang="en-US" sz="44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170" name="Picture 2" descr="C:\Users\Lotus\Desktop\New folder\Screenshot-2019-12-09-at-15.42.54-800x4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61719" cy="3505200"/>
          </a:xfrm>
          <a:prstGeom prst="rect">
            <a:avLst/>
          </a:prstGeom>
          <a:noFill/>
        </p:spPr>
      </p:pic>
      <p:pic>
        <p:nvPicPr>
          <p:cNvPr id="7171" name="Picture 3" descr="C:\Users\Lotus\Desktop\New folder\Equality_1500x500_L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73450"/>
            <a:ext cx="4861719" cy="3384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</TotalTime>
  <Words>596</Words>
  <Application>Microsoft Office PowerPoint</Application>
  <PresentationFormat>Custom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এসো কিছু ছবি দেখি</vt:lpstr>
      <vt:lpstr>অধ্যায় ৩-সাম্য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mevB‡K ¯^vMZg</dc:title>
  <dc:creator>Jamirul</dc:creator>
  <cp:lastModifiedBy>Lotus</cp:lastModifiedBy>
  <cp:revision>707</cp:revision>
  <dcterms:created xsi:type="dcterms:W3CDTF">2006-08-16T00:00:00Z</dcterms:created>
  <dcterms:modified xsi:type="dcterms:W3CDTF">2020-11-21T05:23:03Z</dcterms:modified>
</cp:coreProperties>
</file>