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"/>
  </p:notesMasterIdLst>
  <p:handoutMasterIdLst>
    <p:handoutMasterId r:id="rId6"/>
  </p:handout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</p:sldIdLst>
  <p:sldSz type="screen16x9" cy="6858000" cx="12192000"/>
  <p:notesSz cx="7053263" cy="93091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/>
        </p:spPr>
        <p:txBody>
          <a:bodyPr bIns="46749" lIns="93497" rIns="93497" rtlCol="0" tIns="46749" vert="horz"/>
          <a:lstStyle>
            <a:lvl1pPr algn="l">
              <a:defRPr sz="1200"/>
            </a:lvl1pPr>
          </a:lstStyle>
          <a:p>
            <a:r>
              <a:rPr lang="bn-BD" smtClean="0"/>
              <a:t>অধায়-৪ </a:t>
            </a:r>
            <a:endParaRPr lang="en-US"/>
          </a:p>
        </p:txBody>
      </p:sp>
      <p:sp>
        <p:nvSpPr>
          <p:cNvPr id="1049034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/>
        </p:spPr>
        <p:txBody>
          <a:bodyPr bIns="46749" lIns="93497" rIns="93497" rtlCol="0" tIns="46749" vert="horz"/>
          <a:lstStyle>
            <a:lvl1pPr algn="r">
              <a:defRPr sz="1200"/>
            </a:lvl1pPr>
          </a:lstStyle>
          <a:p>
            <a:fld id="{43C4DFFD-1786-482B-B68B-54B32A564A1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9035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/>
        </p:spPr>
        <p:txBody>
          <a:bodyPr anchor="b" bIns="46749" lIns="93497" rIns="93497" rtlCol="0" tIns="46749" vert="horz"/>
          <a:lstStyle>
            <a:lvl1pPr algn="l">
              <a:defRPr sz="1200"/>
            </a:lvl1pPr>
          </a:lstStyle>
          <a:p>
            <a:r>
              <a:rPr lang="bn-BD" smtClean="0"/>
              <a:t>ক্লাস-১</a:t>
            </a:r>
            <a:endParaRPr lang="en-US"/>
          </a:p>
        </p:txBody>
      </p:sp>
      <p:sp>
        <p:nvSpPr>
          <p:cNvPr id="104903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/>
        </p:spPr>
        <p:txBody>
          <a:bodyPr anchor="b" bIns="46749" lIns="93497" rIns="93497" rtlCol="0" tIns="46749" vert="horz"/>
          <a:lstStyle>
            <a:lvl1pPr algn="r">
              <a:defRPr sz="1200"/>
            </a:lvl1pPr>
          </a:lstStyle>
          <a:p>
            <a:fld id="{149175AC-7CC2-4202-AC25-448A064F135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1" ftr="1" hdr="1" sldNum="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/>
        </p:spPr>
        <p:txBody>
          <a:bodyPr bIns="46749" lIns="93497" rIns="93497" rtlCol="0" tIns="46749" vert="horz"/>
          <a:lstStyle>
            <a:lvl1pPr algn="l">
              <a:defRPr sz="1200"/>
            </a:lvl1pPr>
          </a:lstStyle>
          <a:p>
            <a:r>
              <a:rPr lang="bn-BD" smtClean="0"/>
              <a:t>অধায়-৪ </a:t>
            </a:r>
            <a:endParaRPr lang="en-US"/>
          </a:p>
        </p:txBody>
      </p:sp>
      <p:sp>
        <p:nvSpPr>
          <p:cNvPr id="1049028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/>
        </p:spPr>
        <p:txBody>
          <a:bodyPr bIns="46749" lIns="93497" rIns="93497" rtlCol="0" tIns="46749" vert="horz"/>
          <a:lstStyle>
            <a:lvl1pPr algn="r">
              <a:defRPr sz="1200"/>
            </a:lvl1pPr>
          </a:lstStyle>
          <a:p>
            <a:fld id="{1431055A-7D78-4632-AA49-9DE0A0A28BB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902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6749" lIns="93497" rIns="93497" rtlCol="0" tIns="46749" vert="horz"/>
          <a:p>
            <a:endParaRPr lang="en-US"/>
          </a:p>
        </p:txBody>
      </p:sp>
      <p:sp>
        <p:nvSpPr>
          <p:cNvPr id="104903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/>
        </p:spPr>
        <p:txBody>
          <a:bodyPr bIns="46749" lIns="93497" rIns="93497" rtlCol="0" tIns="46749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3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/>
        </p:spPr>
        <p:txBody>
          <a:bodyPr anchor="b" bIns="46749" lIns="93497" rIns="93497" rtlCol="0" tIns="46749" vert="horz"/>
          <a:lstStyle>
            <a:lvl1pPr algn="l">
              <a:defRPr sz="1200"/>
            </a:lvl1pPr>
          </a:lstStyle>
          <a:p>
            <a:r>
              <a:rPr lang="bn-BD" smtClean="0"/>
              <a:t>ক্লাস-১</a:t>
            </a:r>
            <a:endParaRPr lang="en-US"/>
          </a:p>
        </p:txBody>
      </p:sp>
      <p:sp>
        <p:nvSpPr>
          <p:cNvPr id="104903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/>
        </p:spPr>
        <p:txBody>
          <a:bodyPr anchor="b" bIns="46749" lIns="93497" rIns="93497" rtlCol="0" tIns="46749" vert="horz"/>
          <a:lstStyle>
            <a:lvl1pPr algn="r">
              <a:defRPr sz="1200"/>
            </a:lvl1pPr>
          </a:lstStyle>
          <a:p>
            <a:fld id="{EBE83276-4DC3-46DD-B0D2-F4F90168E4F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1" ftr="1" hdr="1" sldNum="1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8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9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9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90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8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8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1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2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90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0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0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88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6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8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8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29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8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97526" y="1024368"/>
            <a:ext cx="10584873" cy="4992225"/>
          </a:xfrm>
          <a:prstGeom prst="rect"/>
        </p:spPr>
      </p:pic>
      <p:sp>
        <p:nvSpPr>
          <p:cNvPr id="1048584" name="TextBox 2"/>
          <p:cNvSpPr txBox="1"/>
          <p:nvPr/>
        </p:nvSpPr>
        <p:spPr>
          <a:xfrm>
            <a:off x="581890" y="355936"/>
            <a:ext cx="3782291" cy="769441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altLang="en-US" b="1" dirty="0" sz="4400" lang="en-GB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4400" lang="en-GB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্ব</a:t>
            </a:r>
            <a:r>
              <a:rPr altLang="en-US" b="1" dirty="0" sz="4400" lang="en-GB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400" lang="en-GB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altLang="en-US" b="1" dirty="0" sz="4400" lang="en-GB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r>
              <a:rPr altLang="en-US" b="1" dirty="0" sz="4400" lang="en-US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4400" lang="en-US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extBox 17"/>
          <p:cNvSpPr txBox="1"/>
          <p:nvPr/>
        </p:nvSpPr>
        <p:spPr>
          <a:xfrm>
            <a:off x="2390774" y="2402102"/>
            <a:ext cx="7896225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>
                <a:cs typeface="NikoshBAN" panose="02000000000000000000" pitchFamily="2" charset="0"/>
              </a:rPr>
              <a:t>ADP+ </a:t>
            </a:r>
            <a:r>
              <a:rPr dirty="0" sz="2800" lang="bn-BD" smtClean="0">
                <a:cs typeface="NikoshBAN" panose="02000000000000000000" pitchFamily="2" charset="0"/>
              </a:rPr>
              <a:t>P</a:t>
            </a:r>
            <a:r>
              <a:rPr dirty="0" sz="2800" lang="en-US" err="1" smtClean="0">
                <a:cs typeface="NikoshBAN" panose="02000000000000000000" pitchFamily="2" charset="0"/>
              </a:rPr>
              <a:t>i</a:t>
            </a:r>
            <a:r>
              <a:rPr dirty="0" sz="2800" lang="en-US" smtClean="0">
                <a:cs typeface="NikoshBAN" panose="02000000000000000000" pitchFamily="2" charset="0"/>
              </a:rPr>
              <a:t>                                                 ATP</a:t>
            </a:r>
            <a:endParaRPr dirty="0" sz="2800" lang="en-US">
              <a:cs typeface="NikoshBAN" panose="02000000000000000000" pitchFamily="2" charset="0"/>
            </a:endParaRPr>
          </a:p>
        </p:txBody>
      </p:sp>
      <p:cxnSp>
        <p:nvCxnSpPr>
          <p:cNvPr id="3145756" name="Straight Arrow Connector 18"/>
          <p:cNvCxnSpPr>
            <a:cxnSpLocks/>
          </p:cNvCxnSpPr>
          <p:nvPr/>
        </p:nvCxnSpPr>
        <p:spPr>
          <a:xfrm>
            <a:off x="4067175" y="2663712"/>
            <a:ext cx="3400425" cy="3288"/>
          </a:xfrm>
          <a:prstGeom prst="straightConnector1"/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80" name="TextBox 19"/>
          <p:cNvSpPr txBox="1"/>
          <p:nvPr/>
        </p:nvSpPr>
        <p:spPr>
          <a:xfrm>
            <a:off x="4523976" y="2124056"/>
            <a:ext cx="267732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7030A0"/>
                </a:solidFill>
                <a:cs typeface="NikoshBAN" panose="02000000000000000000" pitchFamily="2" charset="0"/>
              </a:rPr>
              <a:t>Solar energy</a:t>
            </a:r>
            <a:endParaRPr b="1" dirty="0" sz="2800" lang="en-US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  <p:sp>
        <p:nvSpPr>
          <p:cNvPr id="1048681" name="TextBox 20"/>
          <p:cNvSpPr txBox="1"/>
          <p:nvPr/>
        </p:nvSpPr>
        <p:spPr>
          <a:xfrm>
            <a:off x="4953569" y="2739039"/>
            <a:ext cx="1980631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/>
              <a:t>Chlorophyll</a:t>
            </a:r>
            <a:endParaRPr b="1" dirty="0" sz="2800" lang="en-US">
              <a:solidFill>
                <a:srgbClr val="006600"/>
              </a:solidFill>
              <a:cs typeface="NikoshBAN" panose="02000000000000000000" pitchFamily="2" charset="0"/>
            </a:endParaRPr>
          </a:p>
        </p:txBody>
      </p:sp>
      <p:sp>
        <p:nvSpPr>
          <p:cNvPr id="1048682" name="TextBox 21"/>
          <p:cNvSpPr txBox="1"/>
          <p:nvPr/>
        </p:nvSpPr>
        <p:spPr>
          <a:xfrm>
            <a:off x="242888" y="3308960"/>
            <a:ext cx="11353799" cy="1056640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smtClean="0">
                <a:cs typeface="NikoshBAN" panose="02000000000000000000" pitchFamily="2" charset="0"/>
              </a:rPr>
              <a:t>A</a:t>
            </a:r>
            <a:r>
              <a:rPr dirty="0" sz="3200" lang="en-US" smtClean="0">
                <a:cs typeface="NikoshBAN" panose="02000000000000000000" pitchFamily="2" charset="0"/>
              </a:rPr>
              <a:t>T</a:t>
            </a:r>
            <a:r>
              <a:rPr dirty="0" sz="3200" lang="en-US" smtClean="0">
                <a:cs typeface="NikoshBAN" panose="02000000000000000000" pitchFamily="2" charset="0"/>
              </a:rPr>
              <a:t>P</a:t>
            </a:r>
            <a:r>
              <a:rPr dirty="0" sz="3200" lang="en-US" smtClean="0">
                <a:cs typeface="NikoshBAN" panose="02000000000000000000" pitchFamily="2" charset="0"/>
              </a:rPr>
              <a:t>বিচ্ছিন্ন হয়ে গেলে বিপাক ক্রিয়াকলাপের জন্য শক্তি উত্পাদন করে।</a:t>
            </a:r>
            <a:endParaRPr dirty="0" sz="3200" lang="en-US">
              <a:cs typeface="NikoshBAN" panose="02000000000000000000" pitchFamily="2" charset="0"/>
            </a:endParaRPr>
          </a:p>
        </p:txBody>
      </p:sp>
      <p:sp>
        <p:nvSpPr>
          <p:cNvPr id="1048683" name="Rectangle 22"/>
          <p:cNvSpPr/>
          <p:nvPr/>
        </p:nvSpPr>
        <p:spPr>
          <a:xfrm>
            <a:off x="242888" y="543347"/>
            <a:ext cx="11491912" cy="584775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32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ফটোফোসফোরিলেশন </a:t>
            </a:r>
            <a:r>
              <a:rPr dirty="0" sz="32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A</a:t>
            </a:r>
            <a:r>
              <a:rPr dirty="0" sz="32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T</a:t>
            </a:r>
            <a:r>
              <a:rPr dirty="0" sz="32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P</a:t>
            </a:r>
            <a:r>
              <a:rPr dirty="0" sz="32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গঠন প্রক্রিয়া</a:t>
            </a:r>
            <a:endParaRPr dirty="0" sz="32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grpSp>
        <p:nvGrpSpPr>
          <p:cNvPr id="88" name="Group 23"/>
          <p:cNvGrpSpPr/>
          <p:nvPr/>
        </p:nvGrpSpPr>
        <p:grpSpPr>
          <a:xfrm>
            <a:off x="2962274" y="4633578"/>
            <a:ext cx="5800725" cy="685777"/>
            <a:chOff x="1714500" y="3649366"/>
            <a:chExt cx="5029200" cy="685777"/>
          </a:xfrm>
        </p:grpSpPr>
        <p:sp>
          <p:nvSpPr>
            <p:cNvPr id="1048684" name="TextBox 24"/>
            <p:cNvSpPr txBox="1"/>
            <p:nvPr/>
          </p:nvSpPr>
          <p:spPr>
            <a:xfrm>
              <a:off x="1714500" y="3750368"/>
              <a:ext cx="5029200" cy="584775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sz="3200" lang="en-US">
                  <a:cs typeface="NikoshBAN" panose="02000000000000000000" pitchFamily="2" charset="0"/>
                </a:rPr>
                <a:t>ATP                          ADP</a:t>
              </a:r>
            </a:p>
          </p:txBody>
        </p:sp>
        <p:sp>
          <p:nvSpPr>
            <p:cNvPr id="1048685" name="Rectangle 27"/>
            <p:cNvSpPr/>
            <p:nvPr/>
          </p:nvSpPr>
          <p:spPr>
            <a:xfrm>
              <a:off x="5710237" y="3649366"/>
              <a:ext cx="819206" cy="624840"/>
            </a:xfrm>
            <a:prstGeom prst="rect"/>
          </p:spPr>
          <p:txBody>
            <a:bodyPr wrap="none">
              <a:spAutoFit/>
            </a:bodyPr>
            <a:p>
              <a:r>
                <a:rPr dirty="0" sz="3600" lang="en-US">
                  <a:cs typeface="NikoshBAN" panose="02000000000000000000" pitchFamily="2" charset="0"/>
                </a:rPr>
                <a:t>+ </a:t>
              </a:r>
              <a:r>
                <a:rPr dirty="0" sz="3600" lang="bn-BD" smtClean="0">
                  <a:cs typeface="NikoshBAN" panose="02000000000000000000" pitchFamily="2" charset="0"/>
                </a:rPr>
                <a:t>P</a:t>
              </a:r>
              <a:r>
                <a:rPr dirty="0" sz="3200" lang="en-US" err="1" smtClean="0">
                  <a:cs typeface="NikoshBAN" panose="02000000000000000000" pitchFamily="2" charset="0"/>
                </a:rPr>
                <a:t>i</a:t>
              </a:r>
              <a:endParaRPr dirty="0" sz="3200" lang="en-US"/>
            </a:p>
          </p:txBody>
        </p:sp>
      </p:grpSp>
      <p:sp>
        <p:nvSpPr>
          <p:cNvPr id="1048686" name="Right Arrow 29"/>
          <p:cNvSpPr/>
          <p:nvPr/>
        </p:nvSpPr>
        <p:spPr>
          <a:xfrm>
            <a:off x="3886200" y="4536831"/>
            <a:ext cx="2362200" cy="949569"/>
          </a:xfrm>
          <a:prstGeom prst="rightArrow">
            <a:avLst>
              <a:gd name="adj1" fmla="val 50000"/>
              <a:gd name="adj2" fmla="val 40528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dirty="0" sz="2400" lang="en-US"/>
              <a:t>Power emitted</a:t>
            </a:r>
            <a:endParaRPr b="1" dirty="0" sz="2400" lang="en-US">
              <a:solidFill>
                <a:schemeClr val="tx1"/>
              </a:solidFill>
            </a:endParaRPr>
          </a:p>
        </p:txBody>
      </p:sp>
      <p:cxnSp>
        <p:nvCxnSpPr>
          <p:cNvPr id="3145757" name="Straight Arrow Connector 2"/>
          <p:cNvCxnSpPr>
            <a:cxnSpLocks/>
          </p:cNvCxnSpPr>
          <p:nvPr/>
        </p:nvCxnSpPr>
        <p:spPr>
          <a:xfrm flipV="1">
            <a:off x="4382069" y="5010473"/>
            <a:ext cx="1143000" cy="7395"/>
          </a:xfrm>
          <a:prstGeom prst="straightConnector1"/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87" name="Text Box 5"/>
          <p:cNvSpPr txBox="1">
            <a:spLocks noChangeArrowheads="1"/>
          </p:cNvSpPr>
          <p:nvPr/>
        </p:nvSpPr>
        <p:spPr bwMode="auto">
          <a:xfrm>
            <a:off x="250849" y="1359838"/>
            <a:ext cx="11483951" cy="574039"/>
          </a:xfrm>
          <a:prstGeom prst="rect"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A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T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P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এ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র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সাথ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ে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ফ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স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ফ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ে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য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ু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ক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্ত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হ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য়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ে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শ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ক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্ত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ি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উৎপাদন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ক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র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ে</a:t>
            </a:r>
            <a:r>
              <a:rPr altLang="en-US" dirty="0" sz="3200" lang="en-GB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।</a:t>
            </a:r>
            <a:r>
              <a:rPr altLang="en-US"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dirty="0" sz="20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6" nodeType="withEffect" presetClass="path" presetID="63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67904 -0.00486 " pathEditMode="relative" rAng="0" ptsTypes="AA">
                                      <p:cBhvr>
                                        <p:cTn dur="2000" fill="hold" id="27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314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 animBg="1"/>
      <p:bldP spid="1048683" grpId="0" animBg="1"/>
      <p:bldP spid="1048686" grpId="0" animBg="1"/>
      <p:bldP spid="1048686" grpId="1" animBg="1"/>
      <p:bldP spid="10486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extBox 1"/>
          <p:cNvSpPr txBox="1"/>
          <p:nvPr/>
        </p:nvSpPr>
        <p:spPr>
          <a:xfrm>
            <a:off x="2438400" y="343922"/>
            <a:ext cx="7391400" cy="646331"/>
          </a:xfrm>
          <a:prstGeom prst="rect"/>
          <a:solidFill>
            <a:srgbClr val="CCFECC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কিছু গুরুত্বপূর্ণ উপাদান: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9" name="TextBox 2"/>
          <p:cNvSpPr txBox="1"/>
          <p:nvPr/>
        </p:nvSpPr>
        <p:spPr>
          <a:xfrm>
            <a:off x="2438400" y="1142999"/>
            <a:ext cx="10668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ATP</a:t>
            </a:r>
          </a:p>
        </p:txBody>
      </p:sp>
      <p:sp>
        <p:nvSpPr>
          <p:cNvPr id="1048690" name="Right Arrow 3"/>
          <p:cNvSpPr/>
          <p:nvPr/>
        </p:nvSpPr>
        <p:spPr>
          <a:xfrm>
            <a:off x="3733800" y="1323726"/>
            <a:ext cx="228600" cy="130805"/>
          </a:xfrm>
          <a:prstGeom prst="rightArrow"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1" name="TextBox 4"/>
          <p:cNvSpPr txBox="1"/>
          <p:nvPr/>
        </p:nvSpPr>
        <p:spPr>
          <a:xfrm>
            <a:off x="4038600" y="1127517"/>
            <a:ext cx="20574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Adenosine</a:t>
            </a:r>
          </a:p>
        </p:txBody>
      </p:sp>
      <p:sp>
        <p:nvSpPr>
          <p:cNvPr id="1048692" name="TextBox 5"/>
          <p:cNvSpPr txBox="1"/>
          <p:nvPr/>
        </p:nvSpPr>
        <p:spPr>
          <a:xfrm>
            <a:off x="6386945" y="1098183"/>
            <a:ext cx="28194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Triphosphate</a:t>
            </a:r>
          </a:p>
        </p:txBody>
      </p:sp>
      <p:sp>
        <p:nvSpPr>
          <p:cNvPr id="1048693" name="TextBox 6"/>
          <p:cNvSpPr txBox="1"/>
          <p:nvPr/>
        </p:nvSpPr>
        <p:spPr>
          <a:xfrm>
            <a:off x="2438400" y="1991379"/>
            <a:ext cx="10668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ADP</a:t>
            </a:r>
          </a:p>
        </p:txBody>
      </p:sp>
      <p:sp>
        <p:nvSpPr>
          <p:cNvPr id="1048694" name="Right Arrow 7"/>
          <p:cNvSpPr/>
          <p:nvPr/>
        </p:nvSpPr>
        <p:spPr>
          <a:xfrm>
            <a:off x="3733800" y="2231395"/>
            <a:ext cx="228600" cy="130805"/>
          </a:xfrm>
          <a:prstGeom prst="rightArrow"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5" name="TextBox 8"/>
          <p:cNvSpPr txBox="1"/>
          <p:nvPr/>
        </p:nvSpPr>
        <p:spPr>
          <a:xfrm>
            <a:off x="4038600" y="1991379"/>
            <a:ext cx="20574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Adenosine</a:t>
            </a:r>
          </a:p>
        </p:txBody>
      </p:sp>
      <p:sp>
        <p:nvSpPr>
          <p:cNvPr id="1048696" name="TextBox 9"/>
          <p:cNvSpPr txBox="1"/>
          <p:nvPr/>
        </p:nvSpPr>
        <p:spPr>
          <a:xfrm>
            <a:off x="6553200" y="1981199"/>
            <a:ext cx="28194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 err="1">
                <a:latin typeface="NikoshBAN" pitchFamily="2" charset="0"/>
                <a:cs typeface="NikoshBAN" pitchFamily="2" charset="0"/>
              </a:rPr>
              <a:t>Diphosphate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TextBox 10"/>
          <p:cNvSpPr txBox="1"/>
          <p:nvPr/>
        </p:nvSpPr>
        <p:spPr>
          <a:xfrm>
            <a:off x="2438400" y="2829579"/>
            <a:ext cx="10668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AMP</a:t>
            </a:r>
          </a:p>
        </p:txBody>
      </p:sp>
      <p:sp>
        <p:nvSpPr>
          <p:cNvPr id="1048698" name="Right Arrow 11"/>
          <p:cNvSpPr/>
          <p:nvPr/>
        </p:nvSpPr>
        <p:spPr>
          <a:xfrm>
            <a:off x="3733800" y="3069595"/>
            <a:ext cx="228600" cy="130805"/>
          </a:xfrm>
          <a:prstGeom prst="rightArrow"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9" name="TextBox 12"/>
          <p:cNvSpPr txBox="1"/>
          <p:nvPr/>
        </p:nvSpPr>
        <p:spPr>
          <a:xfrm>
            <a:off x="4038600" y="2829579"/>
            <a:ext cx="20574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Adenosine</a:t>
            </a:r>
          </a:p>
        </p:txBody>
      </p:sp>
      <p:sp>
        <p:nvSpPr>
          <p:cNvPr id="1048700" name="TextBox 13"/>
          <p:cNvSpPr txBox="1"/>
          <p:nvPr/>
        </p:nvSpPr>
        <p:spPr>
          <a:xfrm>
            <a:off x="6373090" y="2829579"/>
            <a:ext cx="315191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Monophosphate</a:t>
            </a:r>
          </a:p>
        </p:txBody>
      </p:sp>
      <p:sp>
        <p:nvSpPr>
          <p:cNvPr id="1048701" name="TextBox 14"/>
          <p:cNvSpPr txBox="1"/>
          <p:nvPr/>
        </p:nvSpPr>
        <p:spPr>
          <a:xfrm>
            <a:off x="2286000" y="3820179"/>
            <a:ext cx="1336964" cy="523220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NADP</a:t>
            </a:r>
          </a:p>
        </p:txBody>
      </p:sp>
      <p:sp>
        <p:nvSpPr>
          <p:cNvPr id="1048702" name="Right Arrow 15"/>
          <p:cNvSpPr/>
          <p:nvPr/>
        </p:nvSpPr>
        <p:spPr>
          <a:xfrm>
            <a:off x="3733800" y="3983995"/>
            <a:ext cx="228600" cy="130805"/>
          </a:xfrm>
          <a:prstGeom prst="rightArrow"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3" name="TextBox 16"/>
          <p:cNvSpPr txBox="1"/>
          <p:nvPr/>
        </p:nvSpPr>
        <p:spPr>
          <a:xfrm>
            <a:off x="4038600" y="3743979"/>
            <a:ext cx="2743200" cy="523220"/>
          </a:xfrm>
          <a:prstGeom prst="rect"/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 err="1">
                <a:latin typeface="NikoshBAN" pitchFamily="2" charset="0"/>
                <a:cs typeface="NikoshBAN" pitchFamily="2" charset="0"/>
              </a:rPr>
              <a:t>Nicotinamide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TextBox 17"/>
          <p:cNvSpPr txBox="1"/>
          <p:nvPr/>
        </p:nvSpPr>
        <p:spPr>
          <a:xfrm>
            <a:off x="7315200" y="3733799"/>
            <a:ext cx="1752600" cy="523220"/>
          </a:xfrm>
          <a:prstGeom prst="rect"/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Adenine</a:t>
            </a:r>
          </a:p>
        </p:txBody>
      </p:sp>
      <p:sp>
        <p:nvSpPr>
          <p:cNvPr id="1048705" name="TextBox 18"/>
          <p:cNvSpPr txBox="1"/>
          <p:nvPr/>
        </p:nvSpPr>
        <p:spPr>
          <a:xfrm>
            <a:off x="4038600" y="4505979"/>
            <a:ext cx="2514600" cy="523220"/>
          </a:xfrm>
          <a:prstGeom prst="rect"/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 err="1">
                <a:latin typeface="NikoshBAN" pitchFamily="2" charset="0"/>
                <a:cs typeface="NikoshBAN" pitchFamily="2" charset="0"/>
              </a:rPr>
              <a:t>Dinucliotide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TextBox 19"/>
          <p:cNvSpPr txBox="1"/>
          <p:nvPr/>
        </p:nvSpPr>
        <p:spPr>
          <a:xfrm>
            <a:off x="7391400" y="4505979"/>
            <a:ext cx="2057400" cy="523220"/>
          </a:xfrm>
          <a:prstGeom prst="rect"/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Phosphate</a:t>
            </a:r>
          </a:p>
        </p:txBody>
      </p:sp>
      <p:sp>
        <p:nvSpPr>
          <p:cNvPr id="1048707" name="TextBox 20"/>
          <p:cNvSpPr txBox="1"/>
          <p:nvPr/>
        </p:nvSpPr>
        <p:spPr>
          <a:xfrm>
            <a:off x="2743200" y="5319723"/>
            <a:ext cx="609600" cy="523220"/>
          </a:xfrm>
          <a:prstGeom prst="rect"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Pi</a:t>
            </a:r>
          </a:p>
        </p:txBody>
      </p:sp>
      <p:sp>
        <p:nvSpPr>
          <p:cNvPr id="1048708" name="TextBox 23"/>
          <p:cNvSpPr txBox="1"/>
          <p:nvPr/>
        </p:nvSpPr>
        <p:spPr>
          <a:xfrm>
            <a:off x="4038600" y="5338457"/>
            <a:ext cx="2057400" cy="523220"/>
          </a:xfrm>
          <a:prstGeom prst="rect"/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Inorganic</a:t>
            </a:r>
          </a:p>
        </p:txBody>
      </p:sp>
      <p:sp>
        <p:nvSpPr>
          <p:cNvPr id="1048709" name="TextBox 25"/>
          <p:cNvSpPr txBox="1"/>
          <p:nvPr/>
        </p:nvSpPr>
        <p:spPr>
          <a:xfrm>
            <a:off x="6781800" y="5344179"/>
            <a:ext cx="2057400" cy="523220"/>
          </a:xfrm>
          <a:prstGeom prst="rect"/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Phosphate</a:t>
            </a:r>
          </a:p>
        </p:txBody>
      </p:sp>
      <p:sp>
        <p:nvSpPr>
          <p:cNvPr id="1048710" name="Right Arrow 26"/>
          <p:cNvSpPr/>
          <p:nvPr/>
        </p:nvSpPr>
        <p:spPr>
          <a:xfrm>
            <a:off x="3733800" y="5581334"/>
            <a:ext cx="228600" cy="130805"/>
          </a:xfrm>
          <a:prstGeom prst="rightArrow"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9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4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6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1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6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8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3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8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83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9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95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5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1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5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>
                      <p:stCondLst>
                        <p:cond delay="indefinite"/>
                      </p:stCondLst>
                      <p:childTnLst>
                        <p:par>
                          <p:cTn fill="hold" id="1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2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7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5" grpId="0" animBg="1"/>
      <p:bldP spid="1048696" grpId="0" animBg="1"/>
      <p:bldP spid="1048697" grpId="0" animBg="1"/>
      <p:bldP spid="1048698" grpId="0" animBg="1"/>
      <p:bldP spid="1048699" grpId="0" animBg="1"/>
      <p:bldP spid="1048700" grpId="0" animBg="1"/>
      <p:bldP spid="1048701" grpId="0" animBg="1"/>
      <p:bldP spid="1048702" grpId="0" animBg="1"/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 descr="C:\Users\PB\Downloads\photo1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04800" y="304800"/>
            <a:ext cx="5791200" cy="362627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11" name="Oval Callout 6"/>
          <p:cNvSpPr/>
          <p:nvPr/>
        </p:nvSpPr>
        <p:spPr>
          <a:xfrm>
            <a:off x="7696200" y="1311539"/>
            <a:ext cx="2971800" cy="2269861"/>
          </a:xfrm>
          <a:prstGeom prst="wedgeEllipseCallout">
            <a:avLst>
              <a:gd name="adj1" fmla="val -95210"/>
              <a:gd name="adj2" fmla="val -129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prstClr val="black"/>
                </a:solidFill>
                <a:cs typeface="NikoshBAN" pitchFamily="2" charset="0"/>
              </a:rPr>
              <a:t>সবুজ গাছপালা মধ্যে কি ঘটে?</a:t>
            </a:r>
            <a:endParaRPr dirty="0" sz="3200" lang="en-US">
              <a:solidFill>
                <a:prstClr val="white"/>
              </a:solidFill>
            </a:endParaRPr>
          </a:p>
        </p:txBody>
      </p:sp>
      <p:grpSp>
        <p:nvGrpSpPr>
          <p:cNvPr id="91" name="Group 13"/>
          <p:cNvGrpSpPr/>
          <p:nvPr/>
        </p:nvGrpSpPr>
        <p:grpSpPr>
          <a:xfrm>
            <a:off x="304800" y="4191000"/>
            <a:ext cx="8763000" cy="1180910"/>
            <a:chOff x="942814" y="4930451"/>
            <a:chExt cx="8582186" cy="1180910"/>
          </a:xfrm>
        </p:grpSpPr>
        <p:grpSp>
          <p:nvGrpSpPr>
            <p:cNvPr id="92" name="Group 2"/>
            <p:cNvGrpSpPr/>
            <p:nvPr/>
          </p:nvGrpSpPr>
          <p:grpSpPr>
            <a:xfrm>
              <a:off x="942814" y="4930451"/>
              <a:ext cx="8582186" cy="1180910"/>
              <a:chOff x="638326" y="5475764"/>
              <a:chExt cx="7825631" cy="908832"/>
            </a:xfrm>
          </p:grpSpPr>
          <p:sp>
            <p:nvSpPr>
              <p:cNvPr id="1048712" name="Rectangle 3"/>
              <p:cNvSpPr txBox="1">
                <a:spLocks noChangeArrowheads="1"/>
              </p:cNvSpPr>
              <p:nvPr/>
            </p:nvSpPr>
            <p:spPr>
              <a:xfrm>
                <a:off x="638326" y="5633444"/>
                <a:ext cx="7825631" cy="751152"/>
              </a:xfrm>
              <a:prstGeom prst="rect"/>
            </p:spPr>
            <p:txBody>
              <a:bodyPr bIns="44450" lIns="90488" rIns="90488" tIns="44450"/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b="1" dirty="0" lang="en-US">
                    <a:solidFill>
                      <a:prstClr val="black"/>
                    </a:solidFill>
                  </a:rPr>
                  <a:t>6CO</a:t>
                </a:r>
                <a:r>
                  <a:rPr baseline="-25000" b="1" dirty="0" lang="en-US">
                    <a:solidFill>
                      <a:prstClr val="black"/>
                    </a:solidFill>
                  </a:rPr>
                  <a:t>2</a:t>
                </a:r>
                <a:r>
                  <a:rPr b="1" dirty="0" lang="en-US">
                    <a:solidFill>
                      <a:prstClr val="black"/>
                    </a:solidFill>
                  </a:rPr>
                  <a:t> + 12H</a:t>
                </a:r>
                <a:r>
                  <a:rPr baseline="-25000" b="1" dirty="0" lang="en-US">
                    <a:solidFill>
                      <a:prstClr val="black"/>
                    </a:solidFill>
                  </a:rPr>
                  <a:t>2</a:t>
                </a:r>
                <a:r>
                  <a:rPr b="1" dirty="0" lang="en-US">
                    <a:solidFill>
                      <a:prstClr val="black"/>
                    </a:solidFill>
                  </a:rPr>
                  <a:t>O  </a:t>
                </a:r>
                <a:r>
                  <a:rPr b="1" dirty="0" sz="4400" lang="bn-IN" smtClean="0">
                    <a:solidFill>
                      <a:prstClr val="black"/>
                    </a:solidFill>
                  </a:rPr>
                  <a:t> </a:t>
                </a:r>
                <a:r>
                  <a:rPr b="1" dirty="0" sz="4400" lang="bn-BD" smtClean="0">
                    <a:solidFill>
                      <a:prstClr val="black"/>
                    </a:solidFill>
                  </a:rPr>
                  <a:t>      </a:t>
                </a:r>
                <a:r>
                  <a:rPr b="1" dirty="0" sz="4400" lang="en-US" smtClean="0">
                    <a:solidFill>
                      <a:prstClr val="black"/>
                    </a:solidFill>
                  </a:rPr>
                  <a:t>    </a:t>
                </a:r>
                <a:r>
                  <a:rPr b="1" dirty="0" lang="en-US" smtClean="0">
                    <a:solidFill>
                      <a:prstClr val="black"/>
                    </a:solidFill>
                  </a:rPr>
                  <a:t>C</a:t>
                </a:r>
                <a:r>
                  <a:rPr baseline="-25000" b="1" dirty="0" lang="en-US" smtClean="0">
                    <a:solidFill>
                      <a:prstClr val="black"/>
                    </a:solidFill>
                  </a:rPr>
                  <a:t>6</a:t>
                </a:r>
                <a:r>
                  <a:rPr b="1" dirty="0" lang="en-US" smtClean="0">
                    <a:solidFill>
                      <a:prstClr val="black"/>
                    </a:solidFill>
                  </a:rPr>
                  <a:t>H</a:t>
                </a:r>
                <a:r>
                  <a:rPr baseline="-25000" b="1" dirty="0" lang="en-US" smtClean="0">
                    <a:solidFill>
                      <a:prstClr val="black"/>
                    </a:solidFill>
                  </a:rPr>
                  <a:t>12</a:t>
                </a:r>
                <a:r>
                  <a:rPr b="1" dirty="0" lang="en-US" smtClean="0">
                    <a:solidFill>
                      <a:prstClr val="black"/>
                    </a:solidFill>
                  </a:rPr>
                  <a:t>O</a:t>
                </a:r>
                <a:r>
                  <a:rPr baseline="-25000" b="1" dirty="0" lang="en-US" smtClean="0">
                    <a:solidFill>
                      <a:prstClr val="black"/>
                    </a:solidFill>
                  </a:rPr>
                  <a:t>6</a:t>
                </a:r>
                <a:r>
                  <a:rPr b="1" dirty="0" lang="en-US" smtClean="0">
                    <a:solidFill>
                      <a:prstClr val="black"/>
                    </a:solidFill>
                  </a:rPr>
                  <a:t> </a:t>
                </a:r>
                <a:r>
                  <a:rPr b="1" dirty="0" lang="en-US">
                    <a:solidFill>
                      <a:prstClr val="black"/>
                    </a:solidFill>
                  </a:rPr>
                  <a:t>+6H</a:t>
                </a:r>
                <a:r>
                  <a:rPr baseline="-25000" b="1" dirty="0" lang="en-US">
                    <a:solidFill>
                      <a:prstClr val="black"/>
                    </a:solidFill>
                  </a:rPr>
                  <a:t>2</a:t>
                </a:r>
                <a:r>
                  <a:rPr b="1" dirty="0" lang="en-US">
                    <a:solidFill>
                      <a:prstClr val="black"/>
                    </a:solidFill>
                  </a:rPr>
                  <a:t>O + 6O</a:t>
                </a:r>
                <a:r>
                  <a:rPr baseline="-25000" b="1" dirty="0" lang="en-US">
                    <a:solidFill>
                      <a:prstClr val="black"/>
                    </a:solidFill>
                  </a:rPr>
                  <a:t>2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baseline="-25000" b="1" dirty="0"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8713" name="Rectangle 4"/>
              <p:cNvSpPr/>
              <p:nvPr/>
            </p:nvSpPr>
            <p:spPr>
              <a:xfrm>
                <a:off x="2969631" y="5475764"/>
                <a:ext cx="1275290" cy="450045"/>
              </a:xfrm>
              <a:prstGeom prst="rect"/>
            </p:spPr>
            <p:txBody>
              <a:bodyPr wrap="square">
                <a:spAutoFit/>
              </a:bodyPr>
              <a:p>
                <a:r>
                  <a:rPr b="1" dirty="0" sz="3200" lang="en-US" smtClean="0">
                    <a:solidFill>
                      <a:srgbClr val="7030A0"/>
                    </a:solidFill>
                    <a:cs typeface="NikoshBAN" pitchFamily="2" charset="0"/>
                  </a:rPr>
                  <a:t>Light</a:t>
                </a:r>
                <a:r>
                  <a:rPr b="1" dirty="0" sz="3200" lang="bn-IN" smtClean="0">
                    <a:solidFill>
                      <a:srgbClr val="7030A0"/>
                    </a:solidFill>
                    <a:cs typeface="NikoshBAN" pitchFamily="2" charset="0"/>
                  </a:rPr>
                  <a:t> </a:t>
                </a:r>
                <a:endParaRPr b="1" dirty="0" sz="3200"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048714" name="Rectangle 5"/>
              <p:cNvSpPr/>
              <p:nvPr/>
            </p:nvSpPr>
            <p:spPr>
              <a:xfrm>
                <a:off x="2696896" y="5903624"/>
                <a:ext cx="2092417" cy="402672"/>
              </a:xfrm>
              <a:prstGeom prst="rect"/>
            </p:spPr>
            <p:txBody>
              <a:bodyPr wrap="square">
                <a:spAutoFit/>
              </a:bodyPr>
              <a:p>
                <a:r>
                  <a:rPr b="1" dirty="0" sz="2800" lang="en-US" smtClean="0">
                    <a:solidFill>
                      <a:srgbClr val="008000"/>
                    </a:solidFill>
                    <a:cs typeface="NikoshBAN" pitchFamily="2" charset="0"/>
                  </a:rPr>
                  <a:t>Chlorophyll</a:t>
                </a:r>
                <a:r>
                  <a:rPr dirty="0" sz="2800" lang="bn-IN" smtClean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endParaRPr dirty="0" sz="2800"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145758" name="Straight Arrow Connector 11"/>
            <p:cNvCxnSpPr>
              <a:cxnSpLocks/>
            </p:cNvCxnSpPr>
            <p:nvPr/>
          </p:nvCxnSpPr>
          <p:spPr>
            <a:xfrm>
              <a:off x="3440489" y="5486400"/>
              <a:ext cx="1830732" cy="0"/>
            </a:xfrm>
            <a:prstGeom prst="straightConnector1"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15" name="Oval Callout 14"/>
          <p:cNvSpPr/>
          <p:nvPr/>
        </p:nvSpPr>
        <p:spPr>
          <a:xfrm>
            <a:off x="8501328" y="3810000"/>
            <a:ext cx="3081072" cy="2033685"/>
          </a:xfrm>
          <a:prstGeom prst="wedgeEllipseCallout">
            <a:avLst>
              <a:gd name="adj1" fmla="val -125825"/>
              <a:gd name="adj2" fmla="val -84980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smtClean="0">
                <a:solidFill>
                  <a:prstClr val="black"/>
                </a:solidFill>
                <a:cs typeface="NikoshBAN" panose="02000000000000000000" pitchFamily="2" charset="0"/>
              </a:rPr>
              <a:t>এই প্রক্রিয়াটির নাম বলতে পার</a:t>
            </a:r>
            <a:r>
              <a:rPr altLang="en-US" dirty="0" sz="2800" lang="en-GB" smtClean="0">
                <a:solidFill>
                  <a:prstClr val="black"/>
                </a:solidFill>
                <a:cs typeface="NikoshBAN" panose="02000000000000000000" pitchFamily="2" charset="0"/>
              </a:rPr>
              <a:t>ব</a:t>
            </a:r>
            <a:r>
              <a:rPr altLang="en-US" dirty="0" sz="2800" lang="en-GB" smtClean="0">
                <a:solidFill>
                  <a:prstClr val="black"/>
                </a:solidFill>
                <a:cs typeface="NikoshBAN" panose="02000000000000000000" pitchFamily="2" charset="0"/>
              </a:rPr>
              <a:t>া</a:t>
            </a:r>
            <a:r>
              <a:rPr altLang="en-US" dirty="0" sz="2800" lang="en-US" smtClean="0">
                <a:solidFill>
                  <a:prstClr val="black"/>
                </a:solidFill>
                <a:cs typeface="NikoshBAN" panose="02000000000000000000" pitchFamily="2" charset="0"/>
              </a:rPr>
              <a:t>? </a:t>
            </a:r>
            <a:endParaRPr dirty="0" sz="2800" lang="bn-BD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048716" name="TextBox 17"/>
          <p:cNvSpPr txBox="1"/>
          <p:nvPr/>
        </p:nvSpPr>
        <p:spPr>
          <a:xfrm>
            <a:off x="7315200" y="253437"/>
            <a:ext cx="3733800" cy="646331"/>
          </a:xfrm>
          <a:prstGeom prst="rect"/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3700" lang="en-US">
                <a:solidFill>
                  <a:srgbClr val="C00000"/>
                </a:solidFill>
                <a:cs typeface="NikoshBAN" pitchFamily="2" charset="0"/>
              </a:rPr>
              <a:t>Photosynthesis</a:t>
            </a:r>
            <a:endParaRPr b="1" dirty="0" sz="3700" lang="en-US">
              <a:solidFill>
                <a:srgbClr val="C00000"/>
              </a:solidFill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animBg="1"/>
      <p:bldP spid="1048715" grpId="0" animBg="1"/>
      <p:bldP spid="10487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Rectangle 1034"/>
          <p:cNvSpPr/>
          <p:nvPr/>
        </p:nvSpPr>
        <p:spPr>
          <a:xfrm>
            <a:off x="152400" y="152401"/>
            <a:ext cx="12039600" cy="6553201"/>
          </a:xfrm>
          <a:prstGeom prst="rect"/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800"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8" name="TextBox 12"/>
          <p:cNvSpPr txBox="1"/>
          <p:nvPr/>
        </p:nvSpPr>
        <p:spPr>
          <a:xfrm>
            <a:off x="381000" y="1360944"/>
            <a:ext cx="10820400" cy="15392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en-US">
                <a:solidFill>
                  <a:srgbClr val="008000"/>
                </a:solidFill>
                <a:cs typeface="NikoshBAN" pitchFamily="2" charset="0"/>
              </a:rPr>
              <a:t>সালোকসংশ্লেষণ, এমন প্রক্রিয়া যার মাধ্যমে সবুজ গাছপালা এবং অন্যান্য কিছু জীব আলোক শক্তিকে রাসায়নিক শক্তিতে রূপান্তরিত করে।</a:t>
            </a:r>
            <a:endParaRPr dirty="0" sz="3200" lang="en-US">
              <a:solidFill>
                <a:srgbClr val="008000"/>
              </a:solidFill>
              <a:cs typeface="NikoshBAN" pitchFamily="2" charset="0"/>
            </a:endParaRPr>
          </a:p>
        </p:txBody>
      </p:sp>
      <p:sp>
        <p:nvSpPr>
          <p:cNvPr id="1048719" name="TextBox 5"/>
          <p:cNvSpPr txBox="1"/>
          <p:nvPr/>
        </p:nvSpPr>
        <p:spPr>
          <a:xfrm>
            <a:off x="428170" y="3493890"/>
            <a:ext cx="6201229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সালোকসংশ্লেষণের সমীকরণটি হ'ল:</a:t>
            </a:r>
            <a:endParaRPr b="1"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0" name="TextBox 7"/>
          <p:cNvSpPr txBox="1"/>
          <p:nvPr/>
        </p:nvSpPr>
        <p:spPr>
          <a:xfrm>
            <a:off x="5297922" y="4760036"/>
            <a:ext cx="1121926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light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59" name="Straight Arrow Connector 1031"/>
          <p:cNvCxnSpPr>
            <a:cxnSpLocks/>
          </p:cNvCxnSpPr>
          <p:nvPr/>
        </p:nvCxnSpPr>
        <p:spPr>
          <a:xfrm flipV="1">
            <a:off x="5029200" y="5185900"/>
            <a:ext cx="1600200" cy="14786"/>
          </a:xfrm>
          <a:prstGeom prst="straightConnector1"/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721" name="TextBox 1033"/>
          <p:cNvSpPr txBox="1"/>
          <p:nvPr/>
        </p:nvSpPr>
        <p:spPr>
          <a:xfrm>
            <a:off x="4935972" y="5276120"/>
            <a:ext cx="1845828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/>
              <a:t>Chlorophyll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2" name="TextBox 1"/>
          <p:cNvSpPr txBox="1"/>
          <p:nvPr/>
        </p:nvSpPr>
        <p:spPr>
          <a:xfrm>
            <a:off x="381000" y="381000"/>
            <a:ext cx="48006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>
                <a:solidFill>
                  <a:srgbClr val="008000"/>
                </a:solidFill>
                <a:cs typeface="NikoshBAN" pitchFamily="2" charset="0"/>
              </a:rPr>
              <a:t>সালোকসংশ্লেষণ</a:t>
            </a:r>
            <a:endParaRPr b="1" dirty="0" sz="4400" lang="en-US">
              <a:solidFill>
                <a:srgbClr val="008000"/>
              </a:solidFill>
              <a:cs typeface="NikoshBAN" pitchFamily="2" charset="0"/>
            </a:endParaRPr>
          </a:p>
        </p:txBody>
      </p:sp>
      <p:sp>
        <p:nvSpPr>
          <p:cNvPr id="1048723" name="TextBox 3"/>
          <p:cNvSpPr txBox="1"/>
          <p:nvPr/>
        </p:nvSpPr>
        <p:spPr>
          <a:xfrm>
            <a:off x="118330" y="5452600"/>
            <a:ext cx="289713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/>
              <a:t>Carbon dioxide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TextBox 8"/>
          <p:cNvSpPr txBox="1"/>
          <p:nvPr/>
        </p:nvSpPr>
        <p:spPr>
          <a:xfrm>
            <a:off x="3430530" y="5449779"/>
            <a:ext cx="143601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water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5" name="TextBox 9"/>
          <p:cNvSpPr txBox="1"/>
          <p:nvPr/>
        </p:nvSpPr>
        <p:spPr>
          <a:xfrm>
            <a:off x="6419848" y="5501945"/>
            <a:ext cx="274027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carbohydrate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6" name="TextBox 10"/>
          <p:cNvSpPr txBox="1"/>
          <p:nvPr/>
        </p:nvSpPr>
        <p:spPr>
          <a:xfrm>
            <a:off x="9990258" y="5501945"/>
            <a:ext cx="1668341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Oxygen </a:t>
            </a:r>
            <a:endParaRPr dirty="0" sz="2800"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7" name="Rounded Rectangle 11"/>
          <p:cNvSpPr/>
          <p:nvPr/>
        </p:nvSpPr>
        <p:spPr>
          <a:xfrm>
            <a:off x="603644" y="4858733"/>
            <a:ext cx="1639209" cy="533400"/>
          </a:xfrm>
          <a:prstGeom prst="roundRect"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baseline="-25000" dirty="0" sz="32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8728" name="Rounded Rectangle 19"/>
          <p:cNvSpPr/>
          <p:nvPr/>
        </p:nvSpPr>
        <p:spPr>
          <a:xfrm>
            <a:off x="6781800" y="4946642"/>
            <a:ext cx="1905000" cy="525812"/>
          </a:xfrm>
          <a:prstGeom prst="roundRect"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dirty="0" sz="32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baseline="-25000"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baseline="-25000"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48729" name="Rounded Rectangle 20"/>
          <p:cNvSpPr/>
          <p:nvPr/>
        </p:nvSpPr>
        <p:spPr>
          <a:xfrm>
            <a:off x="3270089" y="4919200"/>
            <a:ext cx="1447801" cy="533400"/>
          </a:xfrm>
          <a:prstGeom prst="roundRect"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baseline="-25000"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1048730" name="Rounded Rectangle 21"/>
          <p:cNvSpPr/>
          <p:nvPr/>
        </p:nvSpPr>
        <p:spPr>
          <a:xfrm>
            <a:off x="9968847" y="4946642"/>
            <a:ext cx="1295400" cy="533400"/>
          </a:xfrm>
          <a:prstGeom prst="roundRect"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dirty="0" sz="28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baseline="-25000" dirty="0" sz="2800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8731" name="TextBox 18"/>
          <p:cNvSpPr txBox="1"/>
          <p:nvPr/>
        </p:nvSpPr>
        <p:spPr>
          <a:xfrm>
            <a:off x="2627437" y="4858733"/>
            <a:ext cx="473318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048732" name="TextBox 27"/>
          <p:cNvSpPr txBox="1"/>
          <p:nvPr/>
        </p:nvSpPr>
        <p:spPr>
          <a:xfrm>
            <a:off x="9133577" y="4908298"/>
            <a:ext cx="473318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C:\Users\PB\Desktop\Bioenergetics\qg1618ill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00200" y="1011237"/>
            <a:ext cx="3352800" cy="3789363"/>
          </a:xfrm>
          <a:prstGeom prst="rect"/>
          <a:noFill/>
        </p:spPr>
      </p:pic>
      <p:cxnSp>
        <p:nvCxnSpPr>
          <p:cNvPr id="3145760" name="Straight Connector 2"/>
          <p:cNvCxnSpPr>
            <a:cxnSpLocks/>
          </p:cNvCxnSpPr>
          <p:nvPr/>
        </p:nvCxnSpPr>
        <p:spPr>
          <a:xfrm>
            <a:off x="1785042" y="1124947"/>
            <a:ext cx="285750" cy="1915180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Straight Connector 3"/>
          <p:cNvCxnSpPr>
            <a:cxnSpLocks/>
          </p:cNvCxnSpPr>
          <p:nvPr/>
        </p:nvCxnSpPr>
        <p:spPr>
          <a:xfrm>
            <a:off x="2070792" y="1101168"/>
            <a:ext cx="1466850" cy="714272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2" name="Straight Connector 4"/>
          <p:cNvCxnSpPr>
            <a:cxnSpLocks/>
          </p:cNvCxnSpPr>
          <p:nvPr/>
        </p:nvCxnSpPr>
        <p:spPr>
          <a:xfrm>
            <a:off x="1937443" y="1048746"/>
            <a:ext cx="1981199" cy="1533389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Straight Connector 5"/>
          <p:cNvCxnSpPr>
            <a:cxnSpLocks/>
          </p:cNvCxnSpPr>
          <p:nvPr/>
        </p:nvCxnSpPr>
        <p:spPr>
          <a:xfrm>
            <a:off x="1937443" y="1124942"/>
            <a:ext cx="1219199" cy="1381785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Straight Connector 6"/>
          <p:cNvCxnSpPr>
            <a:cxnSpLocks/>
          </p:cNvCxnSpPr>
          <p:nvPr/>
        </p:nvCxnSpPr>
        <p:spPr>
          <a:xfrm>
            <a:off x="1861243" y="1201146"/>
            <a:ext cx="419099" cy="1305581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3" name="Picture 2" descr="C:\Users\Doel-1612i3\Downloads\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480242" y="657566"/>
            <a:ext cx="662020" cy="662021"/>
          </a:xfrm>
          <a:prstGeom prst="rect"/>
          <a:noFill/>
        </p:spPr>
      </p:pic>
      <p:sp>
        <p:nvSpPr>
          <p:cNvPr id="1048733" name="Oval 8"/>
          <p:cNvSpPr/>
          <p:nvPr/>
        </p:nvSpPr>
        <p:spPr>
          <a:xfrm flipH="1">
            <a:off x="3432867" y="4401546"/>
            <a:ext cx="104775" cy="128587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4" name="Oval 9"/>
          <p:cNvSpPr/>
          <p:nvPr/>
        </p:nvSpPr>
        <p:spPr>
          <a:xfrm>
            <a:off x="3080442" y="4346776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5" name="Oval 10"/>
          <p:cNvSpPr/>
          <p:nvPr/>
        </p:nvSpPr>
        <p:spPr>
          <a:xfrm>
            <a:off x="3309042" y="4299151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6" name="Oval 11"/>
          <p:cNvSpPr/>
          <p:nvPr/>
        </p:nvSpPr>
        <p:spPr>
          <a:xfrm>
            <a:off x="2689917" y="4313439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7" name="Rectangle 12"/>
          <p:cNvSpPr/>
          <p:nvPr/>
        </p:nvSpPr>
        <p:spPr>
          <a:xfrm>
            <a:off x="6936258" y="1146335"/>
            <a:ext cx="1456261" cy="52322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Cuticle </a:t>
            </a:r>
            <a:endParaRPr dirty="0" sz="2800" lang="en-US"/>
          </a:p>
        </p:txBody>
      </p:sp>
      <p:sp>
        <p:nvSpPr>
          <p:cNvPr id="1048738" name="Rectangle 13"/>
          <p:cNvSpPr/>
          <p:nvPr/>
        </p:nvSpPr>
        <p:spPr>
          <a:xfrm>
            <a:off x="4729261" y="4661376"/>
            <a:ext cx="5867400" cy="58477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200" lang="en-US" smtClean="0">
                <a:solidFill>
                  <a:srgbClr val="7030A0"/>
                </a:solidFill>
                <a:cs typeface="NikoshBAN" pitchFamily="2" charset="0"/>
              </a:rPr>
              <a:t>পাতার ট্রান্সভার্স অধ্যায়</a:t>
            </a:r>
            <a:endParaRPr b="1" dirty="0" sz="3200" lang="en-US">
              <a:solidFill>
                <a:srgbClr val="7030A0"/>
              </a:solidFill>
            </a:endParaRPr>
          </a:p>
        </p:txBody>
      </p:sp>
      <p:sp>
        <p:nvSpPr>
          <p:cNvPr id="1048739" name="Rectangle 14"/>
          <p:cNvSpPr/>
          <p:nvPr/>
        </p:nvSpPr>
        <p:spPr>
          <a:xfrm>
            <a:off x="4149948" y="2006813"/>
            <a:ext cx="474979" cy="396240"/>
          </a:xfrm>
          <a:prstGeom prst="rect"/>
        </p:spPr>
        <p:txBody>
          <a:bodyPr wrap="none">
            <a:spAutoFit/>
          </a:bodyPr>
          <a:p>
            <a:pPr algn="ctr"/>
            <a:r>
              <a:rPr dirty="0" sz="2000" lang="en-US">
                <a:solidFill>
                  <a:schemeClr val="bg1"/>
                </a:solidFill>
                <a:cs typeface="NikoshBAN" pitchFamily="2" charset="0"/>
              </a:rPr>
              <a:t>O</a:t>
            </a:r>
            <a:r>
              <a:rPr baseline="-25000" dirty="0" sz="2000" lang="en-US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8740" name="Rectangle 15"/>
          <p:cNvSpPr/>
          <p:nvPr/>
        </p:nvSpPr>
        <p:spPr>
          <a:xfrm>
            <a:off x="1240560" y="2397469"/>
            <a:ext cx="589280" cy="358140"/>
          </a:xfrm>
          <a:prstGeom prst="rect"/>
        </p:spPr>
        <p:txBody>
          <a:bodyPr wrap="none">
            <a:spAutoFit/>
          </a:bodyPr>
          <a:p>
            <a:pPr algn="ctr"/>
            <a:r>
              <a:rPr dirty="0" lang="en-US">
                <a:solidFill>
                  <a:prstClr val="white"/>
                </a:solidFill>
                <a:cs typeface="NikoshBAN" pitchFamily="2" charset="0"/>
              </a:rPr>
              <a:t>CO</a:t>
            </a:r>
            <a:r>
              <a:rPr baseline="-25000" dirty="0" lang="en-US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97164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061642" y="1710227"/>
            <a:ext cx="3564200" cy="2708791"/>
          </a:xfrm>
          <a:prstGeom prst="rect"/>
        </p:spPr>
      </p:pic>
      <p:sp>
        <p:nvSpPr>
          <p:cNvPr id="1048741" name="Rectangle 17"/>
          <p:cNvSpPr/>
          <p:nvPr/>
        </p:nvSpPr>
        <p:spPr>
          <a:xfrm>
            <a:off x="8504452" y="1878305"/>
            <a:ext cx="3077947" cy="954107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palisade</a:t>
            </a:r>
            <a:r>
              <a:rPr dirty="0" sz="2800" lang="bn-IN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parenchyma</a:t>
            </a:r>
            <a:endParaRPr dirty="0" sz="2800" lang="en-US"/>
          </a:p>
        </p:txBody>
      </p:sp>
      <p:sp>
        <p:nvSpPr>
          <p:cNvPr id="1048742" name="Rectangle 18"/>
          <p:cNvSpPr/>
          <p:nvPr/>
        </p:nvSpPr>
        <p:spPr>
          <a:xfrm>
            <a:off x="8517778" y="3144290"/>
            <a:ext cx="3369422" cy="9296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en-US"/>
              <a:t>Spongy parenchyma</a:t>
            </a:r>
          </a:p>
        </p:txBody>
      </p:sp>
      <p:sp>
        <p:nvSpPr>
          <p:cNvPr id="1048743" name="Rectangle 19"/>
          <p:cNvSpPr/>
          <p:nvPr/>
        </p:nvSpPr>
        <p:spPr>
          <a:xfrm>
            <a:off x="7467602" y="4226322"/>
            <a:ext cx="1523998" cy="52322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stoma</a:t>
            </a:r>
            <a:endParaRPr dirty="0" sz="2800" lang="en-US"/>
          </a:p>
        </p:txBody>
      </p:sp>
      <p:cxnSp>
        <p:nvCxnSpPr>
          <p:cNvPr id="3145765" name="Straight Arrow Connector 20"/>
          <p:cNvCxnSpPr>
            <a:cxnSpLocks/>
          </p:cNvCxnSpPr>
          <p:nvPr/>
        </p:nvCxnSpPr>
        <p:spPr>
          <a:xfrm flipH="1">
            <a:off x="7467602" y="1548637"/>
            <a:ext cx="195359" cy="414509"/>
          </a:xfrm>
          <a:prstGeom prst="straightConnector1"/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66" name="Straight Arrow Connector 21"/>
          <p:cNvCxnSpPr>
            <a:cxnSpLocks/>
            <a:stCxn id="1048744" idx="1"/>
          </p:cNvCxnSpPr>
          <p:nvPr/>
        </p:nvCxnSpPr>
        <p:spPr>
          <a:xfrm flipH="1">
            <a:off x="7662962" y="1515719"/>
            <a:ext cx="793906" cy="514986"/>
          </a:xfrm>
          <a:prstGeom prst="straightConnector1"/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744" name="Rectangle 22"/>
          <p:cNvSpPr/>
          <p:nvPr/>
        </p:nvSpPr>
        <p:spPr>
          <a:xfrm>
            <a:off x="8456868" y="1254109"/>
            <a:ext cx="3582732" cy="52322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Upper epidermis</a:t>
            </a:r>
            <a:endParaRPr dirty="0" sz="2800" lang="en-US"/>
          </a:p>
        </p:txBody>
      </p:sp>
      <p:sp>
        <p:nvSpPr>
          <p:cNvPr id="1048745" name="Rectangle 23"/>
          <p:cNvSpPr/>
          <p:nvPr/>
        </p:nvSpPr>
        <p:spPr>
          <a:xfrm>
            <a:off x="3813248" y="76200"/>
            <a:ext cx="7464351" cy="707886"/>
          </a:xfrm>
          <a:prstGeom prst="rect"/>
          <a:noFill/>
        </p:spPr>
        <p:txBody>
          <a:bodyPr wrap="square">
            <a:spAutoFit/>
          </a:bodyPr>
          <a:p>
            <a:pPr algn="ctr"/>
            <a:r>
              <a:rPr b="1" dirty="0" sz="4000" lang="en-US">
                <a:solidFill>
                  <a:srgbClr val="006600"/>
                </a:solidFill>
                <a:cs typeface="NikoshBAN" panose="02000000000000000000" pitchFamily="2" charset="0"/>
              </a:rPr>
              <a:t>প্রয়োজনীয় উপকরণগুলি কী কী?</a:t>
            </a:r>
            <a:endParaRPr b="1" dirty="0" sz="4000" lang="en-US">
              <a:solidFill>
                <a:srgbClr val="006600"/>
              </a:solidFill>
              <a:cs typeface="NikoshBAN" panose="02000000000000000000" pitchFamily="2" charset="0"/>
            </a:endParaRPr>
          </a:p>
        </p:txBody>
      </p:sp>
      <p:sp>
        <p:nvSpPr>
          <p:cNvPr id="1048746" name="Rectangle 24"/>
          <p:cNvSpPr/>
          <p:nvPr/>
        </p:nvSpPr>
        <p:spPr>
          <a:xfrm>
            <a:off x="76200" y="5181600"/>
            <a:ext cx="11963400" cy="1310640"/>
          </a:xfrm>
          <a:prstGeom prst="rect"/>
        </p:spPr>
        <p:txBody>
          <a:bodyPr wrap="square">
            <a:spAutoFit/>
          </a:bodyPr>
          <a:p>
            <a:pPr algn="ctr"/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ন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ি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ও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কার্ব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ন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ডাই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অক্সাইড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ত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র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ম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ো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ফ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ি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ল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ট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ি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্য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ু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র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মাধ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্য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ম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ক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্ল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ো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র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ো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প্লা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্ট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পৌছ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য়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য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ল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ো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ক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সংশ্লেষণ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এ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র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প্রধ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ন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উ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প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দ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ন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হ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ি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স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ব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ক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া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জ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ক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র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ে</a:t>
            </a:r>
            <a:r>
              <a:rPr altLang="en-US" baseline="-25000" b="1" dirty="0" sz="3800" lang="en-GB">
                <a:solidFill>
                  <a:srgbClr val="800000"/>
                </a:solidFill>
                <a:cs typeface="NikoshBAN" panose="02000000000000000000" pitchFamily="2" charset="0"/>
              </a:rPr>
              <a:t>।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r>
              <a:rPr altLang="en-US" baseline="-25000" b="1" dirty="0" sz="3800" lang="en-US">
                <a:solidFill>
                  <a:srgbClr val="800000"/>
                </a:solidFill>
                <a:cs typeface="NikoshBAN" panose="02000000000000000000" pitchFamily="2" charset="0"/>
              </a:rPr>
              <a:t> </a:t>
            </a:r>
            <a:endParaRPr baseline="-25000" b="1" dirty="0" sz="3800" lang="en-US">
              <a:solidFill>
                <a:srgbClr val="800000"/>
              </a:solidFill>
              <a:cs typeface="NikoshBAN" panose="02000000000000000000" pitchFamily="2" charset="0"/>
            </a:endParaRPr>
          </a:p>
        </p:txBody>
      </p:sp>
      <p:cxnSp>
        <p:nvCxnSpPr>
          <p:cNvPr id="3145767" name="Straight Connector 25"/>
          <p:cNvCxnSpPr>
            <a:cxnSpLocks/>
          </p:cNvCxnSpPr>
          <p:nvPr/>
        </p:nvCxnSpPr>
        <p:spPr>
          <a:xfrm>
            <a:off x="1785042" y="1142419"/>
            <a:ext cx="285750" cy="1915180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8" name="Straight Connector 26"/>
          <p:cNvCxnSpPr>
            <a:cxnSpLocks/>
          </p:cNvCxnSpPr>
          <p:nvPr/>
        </p:nvCxnSpPr>
        <p:spPr>
          <a:xfrm>
            <a:off x="2070792" y="1118640"/>
            <a:ext cx="1466850" cy="714272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Straight Connector 27"/>
          <p:cNvCxnSpPr>
            <a:cxnSpLocks/>
          </p:cNvCxnSpPr>
          <p:nvPr/>
        </p:nvCxnSpPr>
        <p:spPr>
          <a:xfrm>
            <a:off x="1937443" y="1066218"/>
            <a:ext cx="1981199" cy="1533389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0" name="Straight Connector 28"/>
          <p:cNvCxnSpPr>
            <a:cxnSpLocks/>
          </p:cNvCxnSpPr>
          <p:nvPr/>
        </p:nvCxnSpPr>
        <p:spPr>
          <a:xfrm>
            <a:off x="1937443" y="1142414"/>
            <a:ext cx="1219199" cy="1381785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1" name="Straight Connector 29"/>
          <p:cNvCxnSpPr>
            <a:cxnSpLocks/>
          </p:cNvCxnSpPr>
          <p:nvPr/>
        </p:nvCxnSpPr>
        <p:spPr>
          <a:xfrm>
            <a:off x="1861243" y="1218618"/>
            <a:ext cx="419099" cy="1305581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5" name="Picture 2" descr="C:\Users\Doel-1612i3\Downloads\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480242" y="675038"/>
            <a:ext cx="662020" cy="662021"/>
          </a:xfrm>
          <a:prstGeom prst="rect"/>
          <a:noFill/>
        </p:spPr>
      </p:pic>
      <p:sp>
        <p:nvSpPr>
          <p:cNvPr id="1048747" name="Oval 31"/>
          <p:cNvSpPr/>
          <p:nvPr/>
        </p:nvSpPr>
        <p:spPr>
          <a:xfrm flipH="1">
            <a:off x="3432867" y="4419018"/>
            <a:ext cx="104775" cy="128587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8" name="Oval 32"/>
          <p:cNvSpPr/>
          <p:nvPr/>
        </p:nvSpPr>
        <p:spPr>
          <a:xfrm>
            <a:off x="3080442" y="4364248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9" name="Oval 33"/>
          <p:cNvSpPr/>
          <p:nvPr/>
        </p:nvSpPr>
        <p:spPr>
          <a:xfrm>
            <a:off x="3309042" y="4316623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50" name="Oval 34"/>
          <p:cNvSpPr/>
          <p:nvPr/>
        </p:nvSpPr>
        <p:spPr>
          <a:xfrm>
            <a:off x="2689917" y="4330911"/>
            <a:ext cx="76200" cy="152400"/>
          </a:xfrm>
          <a:prstGeom prst="ellipse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51" name="Rectangle 35"/>
          <p:cNvSpPr/>
          <p:nvPr/>
        </p:nvSpPr>
        <p:spPr>
          <a:xfrm>
            <a:off x="4149948" y="2024285"/>
            <a:ext cx="474979" cy="396240"/>
          </a:xfrm>
          <a:prstGeom prst="rect"/>
        </p:spPr>
        <p:txBody>
          <a:bodyPr wrap="none">
            <a:spAutoFit/>
          </a:bodyPr>
          <a:p>
            <a:pPr algn="ctr"/>
            <a:r>
              <a:rPr dirty="0" sz="2000" lang="en-US">
                <a:solidFill>
                  <a:schemeClr val="bg1"/>
                </a:solidFill>
                <a:cs typeface="NikoshBAN" pitchFamily="2" charset="0"/>
              </a:rPr>
              <a:t>O</a:t>
            </a:r>
            <a:r>
              <a:rPr baseline="-25000" dirty="0" sz="2000" lang="en-US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8752" name="Rectangle 36"/>
          <p:cNvSpPr/>
          <p:nvPr/>
        </p:nvSpPr>
        <p:spPr>
          <a:xfrm>
            <a:off x="2438400" y="451050"/>
            <a:ext cx="741679" cy="4470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2400" lang="en-US">
                <a:solidFill>
                  <a:srgbClr val="FF0000"/>
                </a:solidFill>
                <a:cs typeface="NikoshBAN" pitchFamily="2" charset="0"/>
              </a:rPr>
              <a:t>CO</a:t>
            </a:r>
            <a:r>
              <a:rPr baseline="-25000" b="1" dirty="0" sz="2400" lang="en-US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8753" name="Curved Left Arrow 37"/>
          <p:cNvSpPr/>
          <p:nvPr/>
        </p:nvSpPr>
        <p:spPr>
          <a:xfrm rot="19117270" flipH="1">
            <a:off x="4181605" y="2976117"/>
            <a:ext cx="506139" cy="1305629"/>
          </a:xfrm>
          <a:prstGeom prst="curvedLef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54" name="Rectangle 39"/>
          <p:cNvSpPr/>
          <p:nvPr/>
        </p:nvSpPr>
        <p:spPr>
          <a:xfrm>
            <a:off x="2057400" y="2889450"/>
            <a:ext cx="538480" cy="4470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2400" lang="en-US">
                <a:cs typeface="NikoshBAN" pitchFamily="2" charset="0"/>
              </a:rPr>
              <a:t>O</a:t>
            </a:r>
            <a:r>
              <a:rPr baseline="-25000" b="1" dirty="0" sz="2400" lang="en-US"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10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0"/>
                                        <p:tgtEl>
                                          <p:spTgt spid="31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3"/>
                                        <p:tgtEl>
                                          <p:spTgt spid="31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6"/>
                                        <p:tgtEl>
                                          <p:spTgt spid="31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9"/>
                                        <p:tgtEl>
                                          <p:spTgt spid="31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2"/>
                                        <p:tgtEl>
                                          <p:spTgt spid="31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2.70833E-6 0.00024 C -0.00417 -0.0037 -0.00886 -0.00625 -0.0125 -0.01064 C -0.01393 -0.01203 -0.01341 -0.01481 -0.0142 -0.01689 C -0.01602 -0.02106 -0.01836 -0.02523 -0.02045 -0.02939 C -0.02722 -0.04305 -0.01927 -0.02777 -0.02813 -0.04189 C -0.03112 -0.04629 -0.03347 -0.05139 -0.03607 -0.05648 C -0.03646 -0.10092 -0.03659 -0.1456 -0.0375 -0.18981 C -0.03763 -0.19537 -0.03893 -0.20092 -0.0392 -0.20648 C -0.04284 -0.31134 -0.03841 -0.24583 -0.04219 -0.29814 C -0.04128 -0.31551 -0.04167 -0.3331 -0.0392 -0.35023 C -0.03841 -0.35509 -0.03503 -0.35856 -0.03295 -0.36273 L -0.02982 -0.36898 C -0.02643 -0.38657 -0.03086 -0.36875 -0.02357 -0.38356 C -0.02253 -0.38541 -0.02279 -0.38773 -0.02188 -0.38981 C -0.01979 -0.39537 -0.01836 -0.39745 -0.0142 -0.40023 C -0.01367 -0.40046 -0.01315 -0.40023 -0.0125 -0.40023 L -0.0125 -0.4 " pathEditMode="relative" rAng="0" ptsTypes="AAAAAAAAAAAAAAAAAA">
                                      <p:cBhvr>
                                        <p:cTn dur="2000" fill="hold" id="24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2002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7.40741E-7 L 8.33333E-7 0.00023 C -0.00208 -0.00556 -0.00417 -0.01111 -0.00625 -0.01667 C -0.00677 -0.01875 -0.00716 -0.02107 -0.00781 -0.02292 C -0.00872 -0.02593 -0.0099 -0.02847 -0.01094 -0.03125 C -0.01146 -0.03611 -0.01159 -0.0412 -0.0125 -0.04583 C -0.01393 -0.05625 -0.01367 -0.04838 -0.01719 -0.05833 C -0.01836 -0.0625 -0.01927 -0.06667 -0.02031 -0.07083 C -0.01979 -0.08889 -0.01992 -0.10718 -0.01875 -0.125 C -0.01836 -0.1294 -0.01628 -0.13333 -0.01563 -0.1375 C -0.01354 -0.14815 -0.01458 -0.14329 -0.0125 -0.15208 C -0.01302 -0.16667 -0.01289 -0.18148 -0.01406 -0.19583 C -0.01445 -0.20162 -0.01654 -0.20695 -0.01719 -0.2125 C -0.01771 -0.21736 -0.01823 -0.22222 -0.01875 -0.22708 C -0.01979 -0.23958 -0.02175 -0.26458 -0.02175 -0.26435 C -0.02083 -0.29028 -0.02018 -0.3162 -0.01875 -0.34167 C -0.01862 -0.34398 -0.0181 -0.3463 -0.01719 -0.34792 C -0.01367 -0.35486 -0.01198 -0.3537 -0.00781 -0.35833 C 8.33333E-7 -0.36713 -0.00664 -0.3632 0.00156 -0.36667 C 0.00417 -0.36945 0.00664 -0.37292 0.00937 -0.375 C 0.01237 -0.37732 0.01562 -0.37778 0.01875 -0.37917 C 0.02396 -0.38148 0.02344 -0.37917 0.02344 -0.38333 L 0.02344 -0.3831 " pathEditMode="relative" rAng="0" ptsTypes="AAAAAAAAAAAAAAAAAAAAAAA">
                                      <p:cBhvr>
                                        <p:cTn dur="2000" fill="hold" id="26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916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 -0.00995 C 0.00156 -0.01342 0.00664 -0.01551 0.0099 -0.02037 C 0.01159 -0.02314 0.01133 -0.02731 0.01133 -0.03078 C 0.01133 -0.06435 0.0125 -0.05717 0.00677 -0.07662 C 0.00469 -0.11481 0.00378 -0.11713 0.00677 -0.16412 C 0.00716 -0.1699 0.0099 -0.18078 0.0099 -0.18055 C 0.00885 -0.20231 0.00716 -0.22384 0.00677 -0.24537 C 0.00664 -0.24838 0.00664 -0.25185 0.0082 -0.2537 C 0.01081 -0.25671 0.01758 -0.25787 0.01758 -0.25764 C 0.01927 -0.25926 0.02044 -0.26203 0.0224 -0.26203 C 0.05664 -0.26458 0.03685 -0.26088 0.0582 -0.25578 C 0.06341 -0.25463 0.06875 -0.25463 0.07383 -0.2537 C 0.07708 -0.25324 0.08008 -0.25231 0.0832 -0.25162 C 0.08685 -0.25092 0.09049 -0.25023 0.09427 -0.24953 C 0.10794 -0.24351 0.10039 -0.24537 0.11771 -0.24537 L 0.11615 -0.24537 " pathEditMode="relative" rAng="0" ptsTypes="AAAAAAAAAAAAAAAAAA">
                                      <p:cBhvr>
                                        <p:cTn dur="2000" fill="hold" id="28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33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00023 C 0.00625 -0.00416 0.01302 -0.0074 0.01875 -0.0125 C 0.02044 -0.01389 0.02174 -0.01597 0.02357 -0.01666 C 0.02604 -0.01805 0.02877 -0.01805 0.03125 -0.01875 C 0.03229 -0.02083 0.03333 -0.02315 0.03437 -0.025 C 0.03594 -0.02801 0.03789 -0.03032 0.03919 -0.03333 C 0.0401 -0.03565 0.04206 -0.04653 0.04232 -0.04791 C 0.04336 -0.05555 0.04414 -0.06342 0.04544 -0.07083 C 0.0457 -0.07315 0.04648 -0.075 0.04687 -0.07708 C 0.04752 -0.07986 0.04791 -0.08264 0.04857 -0.08541 C 0.04896 -0.09305 0.04948 -0.10092 0.05 -0.10833 C 0.05065 -0.11481 0.05221 -0.12477 0.05325 -0.13125 C 0.05247 -0.15463 0.05377 -0.17153 0.05 -0.19166 C 0.04961 -0.19398 0.04909 -0.19606 0.04857 -0.19791 C 0.04752 -0.20092 0.04648 -0.20347 0.04544 -0.20625 C 0.04258 -0.22963 0.04622 -0.21041 0.04062 -0.225 C 0.03763 -0.2331 0.04062 -0.23032 0.0375 -0.23958 C 0.03554 -0.24583 0.03138 -0.2493 0.02812 -0.25416 C 0.02018 -0.26643 0.02773 -0.26041 0.01562 -0.26666 C 0.00833 -0.27639 0.01393 -0.2699 0.00625 -0.27708 C 0.00416 -0.27916 0.00247 -0.28171 2.08333E-6 -0.28333 C -0.00586 -0.28796 -0.01237 -0.2875 -0.01706 -0.29583 C -0.02201 -0.30486 -0.01914 -0.30416 -0.02331 -0.30416 L -0.02331 -0.30208 " pathEditMode="relative" rAng="0" ptsTypes="AAAAAAAAAAAAAAAAAAAAAAAAA">
                                      <p:cBhvr>
                                        <p:cTn dur="2000" fill="hold" id="30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-1520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4.44444E-6 C -0.01055 0.0125 -0.01185 0.02777 -0.01562 0.03935 C -0.0207 0.05439 -0.02799 0.06458 -0.03177 0.08078 C -0.03333 0.0875 -0.0431 0.09814 -0.04648 0.10486 C -0.04883 0.10879 -0.04961 0.11435 -0.05195 0.11851 C -0.05417 0.12245 -0.05768 0.12453 -0.06003 0.12847 C -0.06667 0.13935 -0.0694 0.15347 -0.07617 0.16388 C -0.07825 0.17314 -0.07969 0.18194 -0.08138 0.19143 C -0.08229 0.19537 -0.08424 0.20324 -0.08424 0.20347 C -0.08867 0.24629 -0.08555 0.27152 -0.07083 0.30416 C -0.06758 0.31134 -0.06367 0.32129 -0.05872 0.32592 C -0.05273 0.33125 -0.04362 0.33356 -0.03711 0.33564 C -0.03711 0.33611 -0.03594 0.35069 -0.03177 0.34768 C -0.03021 0.34652 -0.03125 0.34236 -0.0306 0.33981 C -0.02865 0.33333 -0.02565 0.33379 -0.02917 0.33379 " pathEditMode="relative" rAng="0" ptsTypes="AAAAAAAAAAAAAAA">
                                      <p:cBhvr>
                                        <p:cTn dur="2000" fill="hold" id="32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1738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00508 -0.00139 0.01029 -0.00162 0.01498 -0.00417 C 0.01823 -0.00555 0.02045 -0.01088 0.02396 -0.0118 C 0.0267 -0.01296 0.03165 -0.01458 0.03438 -0.01597 C 0.0405 -0.01967 0.04584 -0.02592 0.05222 -0.02778 C 0.05678 -0.0294 0.06133 -0.03032 0.06563 -0.03171 C 0.06719 -0.03217 0.06862 -0.03333 0.07019 -0.0338 C 0.07761 -0.0368 0.08503 -0.03889 0.09258 -0.0419 C 0.09649 -0.04305 0.10456 -0.04606 0.10456 -0.04583 C 0.11159 -0.05231 0.12032 -0.0544 0.12852 -0.05764 C 0.13334 -0.06204 0.13816 -0.06389 0.14323 -0.06759 C 0.15014 -0.07292 0.15157 -0.07731 0.15977 -0.08148 C 0.16706 -0.0912 0.17644 -0.09768 0.18373 -0.10741 C 0.1905 -0.1162 0.19493 -0.12639 0.20157 -0.13518 C 0.2056 -0.15185 0.19987 -0.13102 0.20612 -0.14491 C 0.21055 -0.15463 0.21146 -0.16412 0.21784 -0.17292 C 0.22123 -0.18518 0.22487 -0.19606 0.22696 -0.2088 C 0.22644 -0.23194 0.2267 -0.25509 0.2254 -0.27824 C 0.22501 -0.2838 0.21368 -0.2919 0.21042 -0.29421 C 0.20769 -0.29606 0.20157 -0.29815 0.20157 -0.29792 " pathEditMode="relative" rAng="0" ptsTypes="AAAAAAAAAAAAAAAAAAAA">
                                      <p:cBhvr>
                                        <p:cTn dur="2000" fill="hold" id="34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9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2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47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5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31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56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9"/>
                                        <p:tgtEl>
                                          <p:spTgt spid="31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64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67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72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7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/>
      <p:bldP spid="1048738" grpId="0"/>
      <p:bldP spid="1048741" grpId="0"/>
      <p:bldP spid="1048742" grpId="0"/>
      <p:bldP spid="1048743" grpId="0"/>
      <p:bldP spid="1048744" grpId="0"/>
      <p:bldP spid="1048746" grpId="0"/>
      <p:bldP spid="1048747" grpId="0" animBg="1"/>
      <p:bldP spid="1048748" grpId="0" animBg="1"/>
      <p:bldP spid="1048749" grpId="0" animBg="1"/>
      <p:bldP spid="1048750" grpId="0" animBg="1"/>
      <p:bldP spid="1048752" grpId="0"/>
      <p:bldP spid="1048753" grpId="0" animBg="1"/>
      <p:bldP spid="10487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943599" y="2329955"/>
            <a:ext cx="3696936" cy="2111446"/>
          </a:xfrm>
          <a:prstGeom prst="rect"/>
        </p:spPr>
      </p:pic>
      <p:pic>
        <p:nvPicPr>
          <p:cNvPr id="2097167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r="56818"/>
          <a:stretch>
            <a:fillRect/>
          </a:stretch>
        </p:blipFill>
        <p:spPr>
          <a:xfrm>
            <a:off x="3598865" y="3897302"/>
            <a:ext cx="1447800" cy="1695450"/>
          </a:xfrm>
          <a:prstGeom prst="rect"/>
        </p:spPr>
      </p:pic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722391" y="1459810"/>
            <a:ext cx="3751703" cy="2280908"/>
          </a:xfrm>
          <a:prstGeom prst="rect"/>
        </p:spPr>
      </p:pic>
      <p:pic>
        <p:nvPicPr>
          <p:cNvPr id="2097169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 cstate="print"/>
          <a:srcRect l="63706"/>
          <a:stretch>
            <a:fillRect/>
          </a:stretch>
        </p:blipFill>
        <p:spPr>
          <a:xfrm>
            <a:off x="1947932" y="3902643"/>
            <a:ext cx="1189915" cy="1695450"/>
          </a:xfrm>
          <a:prstGeom prst="rect"/>
        </p:spPr>
      </p:pic>
      <p:sp>
        <p:nvSpPr>
          <p:cNvPr id="1048755" name="Curved Left Arrow 5"/>
          <p:cNvSpPr/>
          <p:nvPr/>
        </p:nvSpPr>
        <p:spPr>
          <a:xfrm rot="17513554">
            <a:off x="5558085" y="665873"/>
            <a:ext cx="583935" cy="2305938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56" name="Down Arrow 6"/>
          <p:cNvSpPr/>
          <p:nvPr/>
        </p:nvSpPr>
        <p:spPr>
          <a:xfrm>
            <a:off x="4537782" y="3487166"/>
            <a:ext cx="339018" cy="428106"/>
          </a:xfrm>
          <a:prstGeom prst="downArrow"/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57" name="Rectangle 7"/>
          <p:cNvSpPr/>
          <p:nvPr/>
        </p:nvSpPr>
        <p:spPr>
          <a:xfrm>
            <a:off x="565157" y="5565199"/>
            <a:ext cx="3003630" cy="523220"/>
          </a:xfrm>
          <a:prstGeom prst="rect"/>
        </p:spPr>
        <p:txBody>
          <a:bodyPr wrap="square">
            <a:spAutoFit/>
          </a:bodyPr>
          <a:p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বন্ধ</a:t>
            </a:r>
            <a:r>
              <a:rPr altLang="en-US" dirty="0" sz="28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স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্ট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ো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ম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altLang="en-US" dirty="0" sz="28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dirty="0" sz="2800" lang="en-US"/>
          </a:p>
        </p:txBody>
      </p:sp>
      <p:sp>
        <p:nvSpPr>
          <p:cNvPr id="1048758" name="Rectangle 8"/>
          <p:cNvSpPr/>
          <p:nvPr/>
        </p:nvSpPr>
        <p:spPr>
          <a:xfrm>
            <a:off x="4408580" y="5541288"/>
            <a:ext cx="3211420" cy="523220"/>
          </a:xfrm>
          <a:prstGeom prst="rect"/>
        </p:spPr>
        <p:txBody>
          <a:bodyPr wrap="square">
            <a:spAutoFit/>
          </a:bodyPr>
          <a:p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স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্ট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ো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ম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altLang="en-US" dirty="0" sz="28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খ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ো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ল</a:t>
            </a:r>
            <a:r>
              <a:rPr altLang="en-US" dirty="0" sz="28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dirty="0" sz="2800" lang="en-US"/>
          </a:p>
        </p:txBody>
      </p:sp>
      <p:sp>
        <p:nvSpPr>
          <p:cNvPr id="1048759" name="Rectangle 9"/>
          <p:cNvSpPr/>
          <p:nvPr/>
        </p:nvSpPr>
        <p:spPr>
          <a:xfrm>
            <a:off x="151656" y="179850"/>
            <a:ext cx="7023603" cy="574040"/>
          </a:xfrm>
          <a:prstGeom prst="rect"/>
          <a:noFill/>
        </p:spPr>
        <p:txBody>
          <a:bodyPr wrap="square">
            <a:spAutoFit/>
          </a:bodyPr>
          <a:p>
            <a:pPr algn="ctr"/>
            <a:r>
              <a:rPr b="1" dirty="0" sz="3200" lang="en-US">
                <a:solidFill>
                  <a:srgbClr val="006600"/>
                </a:solidFill>
                <a:cs typeface="NikoshBAN" panose="02000000000000000000" pitchFamily="2" charset="0"/>
              </a:rPr>
              <a:t>সালোকসংশ্লেষণ প্রক্রিয়াটি কোথায় ঘটে?</a:t>
            </a:r>
            <a:endParaRPr b="1" dirty="0" sz="3200" lang="en-US">
              <a:solidFill>
                <a:srgbClr val="006600"/>
              </a:solidFill>
              <a:cs typeface="NikoshBAN" panose="02000000000000000000" pitchFamily="2" charset="0"/>
            </a:endParaRPr>
          </a:p>
        </p:txBody>
      </p:sp>
      <p:sp>
        <p:nvSpPr>
          <p:cNvPr id="1048760" name="Rectangle 10"/>
          <p:cNvSpPr/>
          <p:nvPr/>
        </p:nvSpPr>
        <p:spPr>
          <a:xfrm>
            <a:off x="9458179" y="2435240"/>
            <a:ext cx="2130288" cy="954107"/>
          </a:xfrm>
          <a:prstGeom prst="rect"/>
        </p:spPr>
        <p:txBody>
          <a:bodyPr wrap="square">
            <a:spAutoFit/>
          </a:bodyPr>
          <a:p>
            <a:r>
              <a:rPr dirty="0" sz="2800" lang="en-US" smtClean="0">
                <a:solidFill>
                  <a:prstClr val="black"/>
                </a:solidFill>
                <a:cs typeface="NikoshBAN" pitchFamily="2" charset="0"/>
              </a:rPr>
              <a:t>Inner membrane</a:t>
            </a:r>
            <a:endParaRPr dirty="0" sz="2800" lang="en-US"/>
          </a:p>
        </p:txBody>
      </p:sp>
      <p:sp>
        <p:nvSpPr>
          <p:cNvPr id="1048761" name="Rectangle 11"/>
          <p:cNvSpPr/>
          <p:nvPr/>
        </p:nvSpPr>
        <p:spPr>
          <a:xfrm>
            <a:off x="8079583" y="3586965"/>
            <a:ext cx="1456261" cy="523220"/>
          </a:xfrm>
          <a:prstGeom prst="rect"/>
        </p:spPr>
        <p:txBody>
          <a:bodyPr wrap="square">
            <a:spAutoFit/>
          </a:bodyPr>
          <a:p>
            <a:r>
              <a:rPr dirty="0" sz="2800" lang="en-US" err="1"/>
              <a:t>Stroma</a:t>
            </a:r>
            <a:r>
              <a:rPr dirty="0" sz="2800" lang="bn-IN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dirty="0" sz="2800" lang="en-US"/>
          </a:p>
        </p:txBody>
      </p:sp>
      <p:sp>
        <p:nvSpPr>
          <p:cNvPr id="1048762" name="Rectangle 12"/>
          <p:cNvSpPr/>
          <p:nvPr/>
        </p:nvSpPr>
        <p:spPr>
          <a:xfrm>
            <a:off x="5891760" y="4179791"/>
            <a:ext cx="1728239" cy="523220"/>
          </a:xfrm>
          <a:prstGeom prst="rect"/>
        </p:spPr>
        <p:txBody>
          <a:bodyPr wrap="square">
            <a:spAutoFit/>
          </a:bodyPr>
          <a:p>
            <a:r>
              <a:rPr dirty="0" sz="2800" lang="en-US" err="1" smtClean="0">
                <a:solidFill>
                  <a:prstClr val="black"/>
                </a:solidFill>
                <a:cs typeface="NikoshBAN" pitchFamily="2" charset="0"/>
              </a:rPr>
              <a:t>Granam</a:t>
            </a:r>
            <a:endParaRPr dirty="0" sz="2800" lang="en-US"/>
          </a:p>
        </p:txBody>
      </p:sp>
      <p:sp>
        <p:nvSpPr>
          <p:cNvPr id="1048763" name="Rectangular Callout 13"/>
          <p:cNvSpPr/>
          <p:nvPr/>
        </p:nvSpPr>
        <p:spPr>
          <a:xfrm>
            <a:off x="6781800" y="4750368"/>
            <a:ext cx="2676379" cy="936195"/>
          </a:xfrm>
          <a:prstGeom prst="wedgeRectCallout">
            <a:avLst>
              <a:gd name="adj1" fmla="val 274"/>
              <a:gd name="adj2" fmla="val -21272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2800" lang="en-US" err="1"/>
              <a:t>Stroma</a:t>
            </a:r>
            <a:r>
              <a:rPr dirty="0" sz="2800" lang="en-US"/>
              <a:t> lamellae</a:t>
            </a:r>
          </a:p>
        </p:txBody>
      </p:sp>
      <p:cxnSp>
        <p:nvCxnSpPr>
          <p:cNvPr id="3145772" name="Straight Arrow Connector 14"/>
          <p:cNvCxnSpPr>
            <a:cxnSpLocks/>
          </p:cNvCxnSpPr>
          <p:nvPr/>
        </p:nvCxnSpPr>
        <p:spPr>
          <a:xfrm flipH="1">
            <a:off x="6944685" y="3205460"/>
            <a:ext cx="836593" cy="904725"/>
          </a:xfrm>
          <a:prstGeom prst="straightConnector1"/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Group 15"/>
          <p:cNvGrpSpPr/>
          <p:nvPr/>
        </p:nvGrpSpPr>
        <p:grpSpPr>
          <a:xfrm>
            <a:off x="3390904" y="5017433"/>
            <a:ext cx="1115292" cy="1009392"/>
            <a:chOff x="1977322" y="5042407"/>
            <a:chExt cx="1115292" cy="1009392"/>
          </a:xfrm>
        </p:grpSpPr>
        <p:sp>
          <p:nvSpPr>
            <p:cNvPr id="1048764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533399"/>
            </a:xfrm>
            <a:prstGeom prst="rect"/>
            <a:noFill/>
            <a:ln>
              <a:noFill/>
            </a:ln>
          </p:spPr>
          <p:txBody>
            <a:bodyPr bIns="44450" lIns="90488" rIns="90488" tIns="44450"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altLang="en-US" dirty="0" sz="2400" lang="en-US">
                  <a:solidFill>
                    <a:schemeClr val="tx1"/>
                  </a:solidFill>
                  <a:latin typeface="+mn-lt"/>
                </a:rPr>
                <a:t>  CO</a:t>
              </a:r>
              <a:r>
                <a:rPr altLang="en-US" baseline="-25000" dirty="0" sz="2400" lang="en-US">
                  <a:solidFill>
                    <a:schemeClr val="tx1"/>
                  </a:solidFill>
                  <a:latin typeface="+mn-lt"/>
                </a:rPr>
                <a:t>2</a:t>
              </a:r>
              <a:endParaRPr altLang="en-US" dirty="0" sz="2400"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48765" name="Freeform 14"/>
            <p:cNvSpPr/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Group 18"/>
          <p:cNvGrpSpPr/>
          <p:nvPr/>
        </p:nvGrpSpPr>
        <p:grpSpPr bwMode="auto">
          <a:xfrm>
            <a:off x="4445629" y="3989822"/>
            <a:ext cx="1245748" cy="833482"/>
            <a:chOff x="3120" y="2151"/>
            <a:chExt cx="2514" cy="1233"/>
          </a:xfrm>
        </p:grpSpPr>
        <p:sp>
          <p:nvSpPr>
            <p:cNvPr id="1048766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3" cy="658"/>
            </a:xfrm>
            <a:prstGeom prst="rect"/>
            <a:noFill/>
            <a:ln>
              <a:noFill/>
            </a:ln>
          </p:spPr>
          <p:txBody>
            <a:bodyPr bIns="44450" lIns="90488" rIns="90488" tIns="44450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altLang="en-US" dirty="0" sz="2400" lang="en-US">
                  <a:solidFill>
                    <a:schemeClr val="tx1"/>
                  </a:solidFill>
                  <a:latin typeface="+mn-lt"/>
                </a:rPr>
                <a:t>O</a:t>
              </a:r>
              <a:r>
                <a:rPr altLang="en-US" baseline="-25000" dirty="0" sz="2400" lang="en-US">
                  <a:solidFill>
                    <a:schemeClr val="tx1"/>
                  </a:solidFill>
                  <a:latin typeface="+mn-lt"/>
                </a:rPr>
                <a:t>2</a:t>
              </a:r>
              <a:endParaRPr altLang="en-US" dirty="0" sz="2400"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48767" name="Freeform 16"/>
            <p:cNvSpPr/>
            <p:nvPr/>
          </p:nvSpPr>
          <p:spPr bwMode="auto">
            <a:xfrm>
              <a:off x="3120" y="2880"/>
              <a:ext cx="1952" cy="504"/>
            </a:xfrm>
            <a:custGeom>
              <a:av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8768" name="Rectangle 21"/>
          <p:cNvSpPr/>
          <p:nvPr/>
        </p:nvSpPr>
        <p:spPr>
          <a:xfrm>
            <a:off x="7029158" y="212387"/>
            <a:ext cx="4858042" cy="624840"/>
          </a:xfrm>
          <a:prstGeom prst="rect"/>
          <a:noFill/>
        </p:spPr>
        <p:txBody>
          <a:bodyPr wrap="square">
            <a:spAutoFit/>
          </a:bodyPr>
          <a:p>
            <a:r>
              <a:rPr altLang="en-US" dirty="0" sz="3600" lang="en-GB" smtClean="0">
                <a:cs typeface="NikoshBAN" panose="02000000000000000000" pitchFamily="2" charset="0"/>
              </a:rPr>
              <a:t>ক</a:t>
            </a:r>
            <a:r>
              <a:rPr altLang="en-US" dirty="0" sz="3600" lang="en-GB" smtClean="0">
                <a:cs typeface="NikoshBAN" panose="02000000000000000000" pitchFamily="2" charset="0"/>
              </a:rPr>
              <a:t>্ল</a:t>
            </a:r>
            <a:r>
              <a:rPr altLang="en-US" dirty="0" sz="3600" lang="en-GB" smtClean="0">
                <a:cs typeface="NikoshBAN" panose="02000000000000000000" pitchFamily="2" charset="0"/>
              </a:rPr>
              <a:t>ো</a:t>
            </a:r>
            <a:r>
              <a:rPr altLang="en-US" dirty="0" sz="3600" lang="en-GB" smtClean="0">
                <a:cs typeface="NikoshBAN" panose="02000000000000000000" pitchFamily="2" charset="0"/>
              </a:rPr>
              <a:t>র</a:t>
            </a:r>
            <a:r>
              <a:rPr altLang="en-US" dirty="0" sz="3600" lang="en-GB" smtClean="0">
                <a:cs typeface="NikoshBAN" panose="02000000000000000000" pitchFamily="2" charset="0"/>
              </a:rPr>
              <a:t>োপ্লাস্ট</a:t>
            </a:r>
            <a:r>
              <a:rPr altLang="en-US" dirty="0" sz="3600" lang="en-GB" smtClean="0">
                <a:cs typeface="NikoshBAN" panose="02000000000000000000" pitchFamily="2" charset="0"/>
              </a:rPr>
              <a:t>এর</a:t>
            </a:r>
            <a:r>
              <a:rPr altLang="en-US" dirty="0" sz="3600" lang="en-US" smtClean="0">
                <a:cs typeface="NikoshBAN" panose="02000000000000000000" pitchFamily="2" charset="0"/>
              </a:rPr>
              <a:t> </a:t>
            </a:r>
            <a:r>
              <a:rPr altLang="en-US" dirty="0" sz="3600" lang="en-GB" smtClean="0">
                <a:cs typeface="NikoshBAN" panose="02000000000000000000" pitchFamily="2" charset="0"/>
              </a:rPr>
              <a:t>গ</a:t>
            </a:r>
            <a:r>
              <a:rPr altLang="en-US" dirty="0" sz="3600" lang="en-GB" smtClean="0">
                <a:cs typeface="NikoshBAN" panose="02000000000000000000" pitchFamily="2" charset="0"/>
              </a:rPr>
              <a:t>ঠন</a:t>
            </a:r>
            <a:r>
              <a:rPr altLang="en-US" dirty="0" sz="3600" lang="en-US" smtClean="0">
                <a:cs typeface="NikoshBAN" panose="02000000000000000000" pitchFamily="2" charset="0"/>
              </a:rPr>
              <a:t> </a:t>
            </a:r>
            <a:r>
              <a:rPr altLang="en-US" dirty="0" sz="3600" lang="en-US" smtClean="0">
                <a:cs typeface="NikoshBAN" panose="02000000000000000000" pitchFamily="2" charset="0"/>
              </a:rPr>
              <a:t> </a:t>
            </a:r>
            <a:r>
              <a:rPr altLang="en-US" dirty="0" sz="3600" lang="en-US" smtClean="0">
                <a:cs typeface="NikoshBAN" panose="02000000000000000000" pitchFamily="2" charset="0"/>
              </a:rPr>
              <a:t> </a:t>
            </a:r>
            <a:endParaRPr dirty="0" sz="3600" lang="en-US">
              <a:cs typeface="NikoshBAN" panose="02000000000000000000" pitchFamily="2" charset="0"/>
            </a:endParaRPr>
          </a:p>
        </p:txBody>
      </p:sp>
      <p:sp>
        <p:nvSpPr>
          <p:cNvPr id="1048769" name="Rectangle 22"/>
          <p:cNvSpPr/>
          <p:nvPr/>
        </p:nvSpPr>
        <p:spPr>
          <a:xfrm>
            <a:off x="5735991" y="817189"/>
            <a:ext cx="6456009" cy="1285240"/>
          </a:xfrm>
          <a:prstGeom prst="rect"/>
        </p:spPr>
        <p:txBody>
          <a:bodyPr wrap="square">
            <a:spAutoFit/>
          </a:bodyPr>
          <a:p>
            <a:r>
              <a:rPr baseline="-25000" b="1" dirty="0" sz="3700" lang="en-US">
                <a:solidFill>
                  <a:srgbClr val="008000"/>
                </a:solidFill>
                <a:cs typeface="NikoshBAN" panose="02000000000000000000" pitchFamily="2" charset="0"/>
              </a:rPr>
              <a:t>সালোকসংশ্লেষণের প্রধান স্থান হ'ল ক্লোরোপ্লাস্টের মেসোফিল টিস্যু।</a:t>
            </a:r>
            <a:endParaRPr baseline="-25000" b="1" dirty="0" sz="3700" lang="en-US">
              <a:solidFill>
                <a:srgbClr val="008000"/>
              </a:solidFill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8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1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23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3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38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43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48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1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6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61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64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6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72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77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5" grpId="0" animBg="1"/>
      <p:bldP spid="1048756" grpId="0" animBg="1"/>
      <p:bldP spid="1048757" grpId="0"/>
      <p:bldP spid="1048758" grpId="0"/>
      <p:bldP spid="1048759" grpId="0"/>
      <p:bldP spid="1048759" grpId="1"/>
      <p:bldP spid="1048760" grpId="0"/>
      <p:bldP spid="1048761" grpId="0"/>
      <p:bldP spid="1048762" grpId="0"/>
      <p:bldP spid="1048763" grpId="0" animBg="1"/>
      <p:bldP spid="1048768" grpId="0"/>
      <p:bldP spid="1048769" grpId="0"/>
      <p:bldP spid="10487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4"/>
          <p:cNvGrpSpPr/>
          <p:nvPr/>
        </p:nvGrpSpPr>
        <p:grpSpPr bwMode="auto">
          <a:xfrm>
            <a:off x="2057400" y="2896500"/>
            <a:ext cx="8145464" cy="1069976"/>
            <a:chOff x="423" y="2766"/>
            <a:chExt cx="5131" cy="674"/>
          </a:xfrm>
        </p:grpSpPr>
        <p:sp>
          <p:nvSpPr>
            <p:cNvPr id="1048770" name="Rectangle 2"/>
            <p:cNvSpPr>
              <a:spLocks noChangeArrowheads="1"/>
            </p:cNvSpPr>
            <p:nvPr/>
          </p:nvSpPr>
          <p:spPr bwMode="auto">
            <a:xfrm>
              <a:off x="2967" y="3159"/>
              <a:ext cx="1243" cy="281"/>
            </a:xfrm>
            <a:prstGeom prst="rect"/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bIns="44450" lIns="90488" rIns="90488" tIns="44450" wrap="none">
              <a:spAutoFit/>
            </a:bodyPr>
            <a:p>
              <a:r>
                <a:rPr b="1" dirty="0" sz="2400" lang="en-US" smtClean="0">
                  <a:latin typeface="NikoshBAN" panose="02000000000000000000" pitchFamily="2" charset="0"/>
                  <a:cs typeface="NikoshBAN" panose="02000000000000000000" pitchFamily="2" charset="0"/>
                </a:rPr>
                <a:t>carbohydrate</a:t>
              </a:r>
              <a:endParaRPr b="1" dirty="0" sz="240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771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/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772" name="Rectangle 8"/>
            <p:cNvSpPr>
              <a:spLocks noChangeArrowheads="1"/>
            </p:cNvSpPr>
            <p:nvPr/>
          </p:nvSpPr>
          <p:spPr bwMode="auto">
            <a:xfrm>
              <a:off x="423" y="2766"/>
              <a:ext cx="5131" cy="360"/>
            </a:xfrm>
            <a:prstGeom prst="rect"/>
            <a:noFill/>
            <a:ln>
              <a:noFill/>
            </a:ln>
          </p:spPr>
          <p:txBody>
            <a:bodyPr bIns="44450" lIns="90488" rIns="90488" tIns="44450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6CO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  + 12H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O  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    C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  +  6O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altLang="en-US" baseline="-25000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altLang="en-US" dirty="0" lang="en-US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altLang="en-US" baseline="-25000" dirty="0" 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15"/>
          <p:cNvGrpSpPr/>
          <p:nvPr/>
        </p:nvGrpSpPr>
        <p:grpSpPr bwMode="auto">
          <a:xfrm>
            <a:off x="4343400" y="2058300"/>
            <a:ext cx="5715483" cy="836612"/>
            <a:chOff x="1952" y="2247"/>
            <a:chExt cx="2731" cy="527"/>
          </a:xfrm>
        </p:grpSpPr>
        <p:sp>
          <p:nvSpPr>
            <p:cNvPr id="1048773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/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774" name="Rectangle 7"/>
            <p:cNvSpPr>
              <a:spLocks noChangeArrowheads="1"/>
            </p:cNvSpPr>
            <p:nvPr/>
          </p:nvSpPr>
          <p:spPr bwMode="auto">
            <a:xfrm>
              <a:off x="2679" y="2247"/>
              <a:ext cx="1446" cy="321"/>
            </a:xfrm>
            <a:prstGeom prst="rect"/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bIns="44450" lIns="90488" rIns="90488" tIns="44450" wrap="none">
              <a:spAutoFit/>
            </a:bodyPr>
            <a:p>
              <a:r>
                <a:rPr b="1" dirty="0" sz="2800" lang="en-US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has been oxidized</a:t>
              </a:r>
              <a:endParaRPr b="1" dirty="0" sz="2800" lang="en-US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775" name="Line 10"/>
            <p:cNvSpPr>
              <a:spLocks noChangeShapeType="1"/>
            </p:cNvSpPr>
            <p:nvPr/>
          </p:nvSpPr>
          <p:spPr bwMode="auto">
            <a:xfrm>
              <a:off x="4289" y="2400"/>
              <a:ext cx="394" cy="0"/>
            </a:xfrm>
            <a:prstGeom prst="line"/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776" name="Line 11"/>
            <p:cNvSpPr>
              <a:spLocks noChangeShapeType="1"/>
            </p:cNvSpPr>
            <p:nvPr/>
          </p:nvSpPr>
          <p:spPr bwMode="auto">
            <a:xfrm>
              <a:off x="4683" y="2416"/>
              <a:ext cx="0" cy="352"/>
            </a:xfrm>
            <a:prstGeom prst="line"/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777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/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778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/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eaLnBrk="1" hangingPunct="1"/>
              <a:endParaRPr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8779" name="Rectangle 9"/>
          <p:cNvSpPr>
            <a:spLocks noChangeArrowheads="1"/>
          </p:cNvSpPr>
          <p:nvPr/>
        </p:nvSpPr>
        <p:spPr bwMode="auto">
          <a:xfrm rot="10800000" flipV="1">
            <a:off x="2817372" y="3907244"/>
            <a:ext cx="3317877" cy="508001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bIns="44450" lIns="90488" rIns="90488" tIns="44450" wrap="none">
            <a:spAutoFit/>
          </a:bodyPr>
          <a:p>
            <a:r>
              <a:rPr b="1" dirty="0" sz="28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 been </a:t>
            </a:r>
            <a:r>
              <a:rPr b="1" dirty="0" sz="2800" lang="en-US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reductase</a:t>
            </a:r>
            <a:endParaRPr b="1" dirty="0" sz="28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80" name="Line 10"/>
          <p:cNvSpPr>
            <a:spLocks noChangeShapeType="1"/>
          </p:cNvSpPr>
          <p:nvPr/>
        </p:nvSpPr>
        <p:spPr bwMode="auto">
          <a:xfrm>
            <a:off x="6520310" y="4239391"/>
            <a:ext cx="464691" cy="27809"/>
          </a:xfrm>
          <a:prstGeom prst="line"/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wrap="none"/>
          <a:p>
            <a:pPr eaLnBrk="1" hangingPunct="1"/>
            <a:endParaRPr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81" name="Line 11"/>
          <p:cNvSpPr>
            <a:spLocks noChangeShapeType="1"/>
          </p:cNvSpPr>
          <p:nvPr/>
        </p:nvSpPr>
        <p:spPr bwMode="auto">
          <a:xfrm flipV="1">
            <a:off x="6959600" y="4013253"/>
            <a:ext cx="25400" cy="253947"/>
          </a:xfrm>
          <a:prstGeom prst="line"/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wrap="none"/>
          <a:p>
            <a:pPr eaLnBrk="1" hangingPunct="1"/>
            <a:endParaRPr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82" name="Line 12"/>
          <p:cNvSpPr>
            <a:spLocks noChangeShapeType="1"/>
          </p:cNvSpPr>
          <p:nvPr/>
        </p:nvSpPr>
        <p:spPr bwMode="auto">
          <a:xfrm flipH="1">
            <a:off x="2667000" y="4074425"/>
            <a:ext cx="228600" cy="3944"/>
          </a:xfrm>
          <a:prstGeom prst="line"/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wrap="none"/>
          <a:p>
            <a:pPr eaLnBrk="1" hangingPunct="1"/>
            <a:endParaRPr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83" name="Line 13"/>
          <p:cNvSpPr>
            <a:spLocks noChangeShapeType="1"/>
          </p:cNvSpPr>
          <p:nvPr/>
        </p:nvSpPr>
        <p:spPr bwMode="auto">
          <a:xfrm flipV="1">
            <a:off x="2692400" y="3438745"/>
            <a:ext cx="0" cy="611815"/>
          </a:xfrm>
          <a:prstGeom prst="line"/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wrap="none"/>
          <a:p>
            <a:pPr eaLnBrk="1" hangingPunct="1"/>
            <a:endParaRPr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84" name="Rectangle 17"/>
          <p:cNvSpPr/>
          <p:nvPr/>
        </p:nvSpPr>
        <p:spPr>
          <a:xfrm>
            <a:off x="1447800" y="782756"/>
            <a:ext cx="9601200" cy="751840"/>
          </a:xfrm>
          <a:prstGeom prst="rect"/>
          <a:noFill/>
        </p:spPr>
        <p:txBody>
          <a:bodyPr wrap="square">
            <a:spAutoFit/>
          </a:bodyPr>
          <a:p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altLang="en-US" b="1"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altLang="en-US" b="1" dirty="0" sz="44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extBox 2"/>
          <p:cNvSpPr txBox="1"/>
          <p:nvPr/>
        </p:nvSpPr>
        <p:spPr>
          <a:xfrm>
            <a:off x="979498" y="685800"/>
            <a:ext cx="52578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4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r>
              <a:rPr altLang="en-US" b="1" dirty="0" sz="4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altLang="en-US" b="1" dirty="0" sz="4000" lang="en-GB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0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86" name="Rectangle 1"/>
          <p:cNvSpPr/>
          <p:nvPr/>
        </p:nvSpPr>
        <p:spPr>
          <a:xfrm>
            <a:off x="1295400" y="2514600"/>
            <a:ext cx="10596880" cy="624840"/>
          </a:xfrm>
          <a:prstGeom prst="rect"/>
        </p:spPr>
        <p:txBody>
          <a:bodyPr wrap="none">
            <a:spAutoFit/>
          </a:bodyPr>
          <a:p>
            <a:r>
              <a:rPr dirty="0" sz="3600" lang="en-US"/>
              <a:t>https://www.youtube.com/watch?v=NN5Y57NbnrU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Rectangle 1"/>
          <p:cNvSpPr/>
          <p:nvPr/>
        </p:nvSpPr>
        <p:spPr>
          <a:xfrm>
            <a:off x="0" y="857881"/>
            <a:ext cx="5943600" cy="621253"/>
          </a:xfrm>
          <a:prstGeom prst="rect"/>
          <a:noFill/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4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4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44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44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373149" y="304800"/>
            <a:ext cx="2947122" cy="2062848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796" name="Rectangle 2"/>
          <p:cNvSpPr/>
          <p:nvPr/>
        </p:nvSpPr>
        <p:spPr>
          <a:xfrm>
            <a:off x="2133600" y="2590800"/>
            <a:ext cx="4932680" cy="624840"/>
          </a:xfrm>
          <a:prstGeom prst="rect"/>
        </p:spPr>
        <p:txBody>
          <a:bodyPr wrap="none">
            <a:spAutoFit/>
          </a:bodyPr>
          <a:p>
            <a:pPr algn="just" indent="-571500" marL="571500">
              <a:buFont typeface="Arial" panose="020B0604020202020204" pitchFamily="34" charset="0"/>
              <a:buChar char="•"/>
            </a:pPr>
            <a:r>
              <a:rPr dirty="0" sz="3600" lang="en-US">
                <a:latin typeface="NikoshBAN" pitchFamily="2" charset="0"/>
                <a:cs typeface="NikoshBAN" pitchFamily="2" charset="0"/>
              </a:rPr>
              <a:t>A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T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P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ভ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তৈ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হ</a:t>
            </a:r>
            <a:r>
              <a:rPr altLang="en-US" dirty="0" sz="3600" lang="en-GB">
                <a:latin typeface="NikoshBAN" pitchFamily="2" charset="0"/>
                <a:cs typeface="NikoshBAN" pitchFamily="2" charset="0"/>
              </a:rPr>
              <a:t>য়</a:t>
            </a:r>
            <a:r>
              <a:rPr altLang="en-US" dirty="0" sz="3600" lang="en-US">
                <a:latin typeface="NikoshBAN" pitchFamily="2" charset="0"/>
                <a:cs typeface="NikoshBAN" pitchFamily="2" charset="0"/>
              </a:rPr>
              <a:t>?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 txBox="1"/>
          <p:nvPr/>
        </p:nvSpPr>
        <p:spPr>
          <a:xfrm>
            <a:off x="762000" y="533400"/>
            <a:ext cx="5780083" cy="1980326"/>
          </a:xfrm>
          <a:prstGeom prst="rect"/>
          <a:noFill/>
          <a:ln w="9525" cap="flat" cmpd="sng" algn="ctr">
            <a:noFill/>
            <a:prstDash val="solid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9100" lang="en-GB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য়ন</a:t>
            </a:r>
            <a:r>
              <a:rPr altLang="en-US" b="1" dirty="0" sz="91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91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6" name="TextBox 2"/>
          <p:cNvSpPr txBox="1"/>
          <p:nvPr/>
        </p:nvSpPr>
        <p:spPr>
          <a:xfrm>
            <a:off x="568038" y="2918193"/>
            <a:ext cx="10439400" cy="2491740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5400" lang="bn-BD">
                <a:cs typeface="NikoshBAN" panose="02000000000000000000" pitchFamily="2" charset="0"/>
              </a:rPr>
              <a:t>এটিপি, এডিপি কী?</a:t>
            </a:r>
            <a:endParaRPr b="1" dirty="0" sz="5400" lang="bn-BD">
              <a:cs typeface="NikoshBAN" panose="02000000000000000000" pitchFamily="2" charset="0"/>
            </a:endParaRP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5400" lang="bn-BD">
                <a:cs typeface="NikoshBAN" panose="02000000000000000000" pitchFamily="2" charset="0"/>
              </a:rPr>
              <a:t>কেন এটিপিকে জৈব মুদ্রা বলা হয়?</a:t>
            </a:r>
            <a:endParaRPr b="1" dirty="0" sz="5400" lang="bn-BD">
              <a:cs typeface="NikoshBAN" panose="02000000000000000000" pitchFamily="2" charset="0"/>
            </a:endParaRP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5400" lang="bn-BD">
                <a:cs typeface="NikoshBAN" panose="02000000000000000000" pitchFamily="2" charset="0"/>
              </a:rPr>
              <a:t>সালোকসংশ্লেষণ বলতে কী বোঝ</a:t>
            </a:r>
            <a:endParaRPr b="1" dirty="0" sz="5400" lang="bn-BD"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extBox 1"/>
          <p:cNvSpPr txBox="1"/>
          <p:nvPr/>
        </p:nvSpPr>
        <p:spPr>
          <a:xfrm>
            <a:off x="839337" y="609600"/>
            <a:ext cx="6407233" cy="2783840"/>
          </a:xfrm>
          <a:prstGeom prst="rect"/>
          <a:noFill/>
          <a:ln w="28575">
            <a:solidFill>
              <a:schemeClr val="tx1"/>
            </a:solidFill>
            <a:prstDash val="sysDash"/>
          </a:ln>
        </p:spPr>
        <p:txBody>
          <a:bodyPr rtlCol="0" wrap="square">
            <a:spAutoFit/>
          </a:bodyPr>
          <a:p>
            <a:pPr algn="ctr"/>
            <a:r>
              <a:rPr b="1" dirty="0" sz="45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আ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জ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দ</a:t>
            </a:r>
            <a:r>
              <a:rPr altLang="en-US" b="1" dirty="0" sz="45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ম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ি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য়</a:t>
            </a:r>
            <a:r>
              <a:rPr altLang="en-US" b="1" dirty="0" sz="45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altLang="en-US" b="1" dirty="0" sz="45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altLang="en-US" b="1" sz="4500" lang="zh-CN"/>
          </a:p>
          <a:p>
            <a:pPr algn="ctr"/>
            <a:r>
              <a:rPr altLang="en-US" b="1" sz="4500" lang="en-GB"/>
              <a:t>স</a:t>
            </a:r>
            <a:r>
              <a:rPr altLang="en-US" b="1" sz="4500" lang="en-GB"/>
              <a:t>হ</a:t>
            </a:r>
            <a:r>
              <a:rPr altLang="en-US" b="1" sz="4500" lang="en-GB"/>
              <a:t>ক</a:t>
            </a:r>
            <a:r>
              <a:rPr altLang="en-US" b="1" sz="4500" lang="en-GB"/>
              <a:t>া</a:t>
            </a:r>
            <a:r>
              <a:rPr altLang="en-US" b="1" sz="4500" lang="en-GB"/>
              <a:t>রী</a:t>
            </a:r>
            <a:r>
              <a:rPr altLang="en-US" b="1" sz="4500" lang="en-US"/>
              <a:t> </a:t>
            </a:r>
            <a:r>
              <a:rPr altLang="en-US" b="1" sz="4500" lang="en-GB"/>
              <a:t>শিক্ষক</a:t>
            </a:r>
            <a:r>
              <a:rPr altLang="en-US" b="1" sz="4500" lang="en-US"/>
              <a:t> </a:t>
            </a:r>
            <a:endParaRPr altLang="en-US" b="1" sz="4500" lang="zh-CN"/>
          </a:p>
          <a:p>
            <a:pPr algn="ctr"/>
            <a:r>
              <a:rPr altLang="en-US" b="1" sz="4500" lang="en-GB"/>
              <a:t>আ</a:t>
            </a:r>
            <a:r>
              <a:rPr altLang="en-US" b="1" sz="4500" lang="en-GB"/>
              <a:t>ন</a:t>
            </a:r>
            <a:r>
              <a:rPr altLang="en-US" b="1" sz="4500" lang="en-GB"/>
              <a:t>োয়ারপুর</a:t>
            </a:r>
            <a:r>
              <a:rPr altLang="en-US" b="1" sz="4500" lang="en-US"/>
              <a:t> </a:t>
            </a:r>
            <a:r>
              <a:rPr altLang="en-US" b="1" sz="4500" lang="en-GB"/>
              <a:t>উচ্চ</a:t>
            </a:r>
            <a:r>
              <a:rPr altLang="en-US" b="1" sz="4500" lang="en-US"/>
              <a:t> </a:t>
            </a:r>
            <a:r>
              <a:rPr altLang="en-US" b="1" sz="4500" lang="en-GB"/>
              <a:t>বিদ্যালয়</a:t>
            </a:r>
            <a:endParaRPr altLang="en-US" b="1" sz="4500" lang="zh-CN"/>
          </a:p>
          <a:p>
            <a:pPr algn="ctr"/>
            <a:r>
              <a:rPr altLang="en-US" b="1" sz="4500" lang="en-GB"/>
              <a:t>ত</a:t>
            </a:r>
            <a:r>
              <a:rPr altLang="en-US" b="1" sz="4500" lang="en-GB"/>
              <a:t>া</a:t>
            </a:r>
            <a:r>
              <a:rPr altLang="en-US" b="1" sz="4500" lang="en-GB"/>
              <a:t>হ</a:t>
            </a:r>
            <a:r>
              <a:rPr altLang="en-US" b="1" sz="4500" lang="en-GB"/>
              <a:t>ি</a:t>
            </a:r>
            <a:r>
              <a:rPr altLang="en-US" b="1" sz="4500" lang="en-GB"/>
              <a:t>রপুর</a:t>
            </a:r>
            <a:r>
              <a:rPr altLang="en-US" b="1" sz="4500" lang="en-US"/>
              <a:t> </a:t>
            </a:r>
            <a:r>
              <a:rPr altLang="en-US" b="1" sz="4500" lang="en-US"/>
              <a:t>, </a:t>
            </a:r>
            <a:r>
              <a:rPr altLang="en-US" b="1" sz="4500" lang="en-GB"/>
              <a:t>স</a:t>
            </a:r>
            <a:r>
              <a:rPr altLang="en-US" b="1" sz="4500" lang="en-GB"/>
              <a:t>ু</a:t>
            </a:r>
            <a:r>
              <a:rPr altLang="en-US" b="1" sz="4500" lang="en-GB"/>
              <a:t>ন</a:t>
            </a:r>
            <a:r>
              <a:rPr altLang="en-US" b="1" sz="4500" lang="en-GB"/>
              <a:t>া</a:t>
            </a:r>
            <a:r>
              <a:rPr altLang="en-US" b="1" sz="4500" lang="en-GB"/>
              <a:t>ম</a:t>
            </a:r>
            <a:r>
              <a:rPr altLang="en-US" b="1" sz="4500" lang="en-GB"/>
              <a:t>গঞ্জ</a:t>
            </a:r>
            <a:r>
              <a:rPr altLang="en-US" b="1" sz="4500" lang="en-GB"/>
              <a:t>।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r>
              <a:rPr altLang="en-US" b="1" sz="4500" lang="en-US"/>
              <a:t> </a:t>
            </a:r>
            <a:endParaRPr altLang="en-US" b="1" sz="4500" lang="zh-CN"/>
          </a:p>
        </p:txBody>
      </p:sp>
      <p:sp>
        <p:nvSpPr>
          <p:cNvPr id="1048586" name="TextBox 2"/>
          <p:cNvSpPr txBox="1"/>
          <p:nvPr/>
        </p:nvSpPr>
        <p:spPr>
          <a:xfrm>
            <a:off x="838200" y="3848642"/>
            <a:ext cx="6407233" cy="3393440"/>
          </a:xfrm>
          <a:prstGeom prst="rect"/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শ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্র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ে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ণ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ি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ঃ</a:t>
            </a:r>
            <a:r>
              <a:rPr altLang="en-US"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ন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ব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ম</a:t>
            </a:r>
            <a:endParaRPr altLang="en-US" b="1" sz="4400" lang="zh-CN"/>
          </a:p>
          <a:p>
            <a:pPr algn="ctr"/>
            <a:r>
              <a:rPr altLang="en-US" b="1" sz="4400" lang="en-GB"/>
              <a:t>বিষ</a:t>
            </a:r>
            <a:r>
              <a:rPr altLang="en-US" b="1" sz="4400" lang="en-GB"/>
              <a:t>য়</a:t>
            </a:r>
            <a:r>
              <a:rPr altLang="en-US" b="1" sz="4400" lang="en-GB"/>
              <a:t>ঃ</a:t>
            </a:r>
            <a:r>
              <a:rPr altLang="en-US" b="1" sz="4400" lang="en-US"/>
              <a:t> </a:t>
            </a:r>
            <a:r>
              <a:rPr altLang="en-US" b="1" sz="4400" lang="en-GB"/>
              <a:t>জ</a:t>
            </a:r>
            <a:r>
              <a:rPr altLang="en-US" b="1" sz="4400" lang="en-GB"/>
              <a:t>ীব</a:t>
            </a:r>
            <a:r>
              <a:rPr altLang="en-US" b="1" sz="4400" lang="en-GB"/>
              <a:t>বিজ্ঞান</a:t>
            </a:r>
            <a:r>
              <a:rPr altLang="en-US" b="1" sz="4400" lang="en-US"/>
              <a:t> </a:t>
            </a:r>
            <a:r>
              <a:rPr altLang="en-US" b="1" sz="4400" lang="en-US"/>
              <a:t> </a:t>
            </a:r>
            <a:r>
              <a:rPr altLang="en-US" b="1" sz="4400" lang="en-US"/>
              <a:t> </a:t>
            </a:r>
            <a:endParaRPr altLang="en-US" b="1" sz="4400" lang="zh-CN"/>
          </a:p>
          <a:p>
            <a:pPr algn="ctr"/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অধ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্য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া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য়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ঃ</a:t>
            </a:r>
            <a:r>
              <a:rPr altLang="en-US"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৪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র্থ</a:t>
            </a:r>
            <a:r>
              <a:rPr altLang="en-US"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altLang="en-US" b="1" sz="4400" lang="zh-CN"/>
          </a:p>
          <a:p>
            <a:pPr algn="ctr"/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জীবনীশ</a:t>
            </a:r>
            <a:r>
              <a:rPr altLang="en-US" b="1" dirty="0" sz="4400" lang="en-GB" smtClean="0">
                <a:solidFill>
                  <a:prstClr val="black"/>
                </a:solidFill>
                <a:cs typeface="NikoshBAN" pitchFamily="2" charset="0"/>
              </a:rPr>
              <a:t>ক্তি</a:t>
            </a:r>
            <a:endParaRPr altLang="en-US" b="1" sz="4400" lang="zh-CN"/>
          </a:p>
          <a:p>
            <a:pPr algn="ctr"/>
            <a:r>
              <a:rPr altLang="en-US"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altLang="en-US"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b="1" dirty="0" sz="4400" lang="en-US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b="1" dirty="0" sz="4400" lang="bn-BD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altLang="en-US" b="1" sz="4400" lang="zh-CN"/>
          </a:p>
        </p:txBody>
      </p:sp>
      <p:pic>
        <p:nvPicPr>
          <p:cNvPr id="209715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43800" y="609600"/>
            <a:ext cx="3657600" cy="5301145"/>
          </a:xfrm>
          <a:prstGeom prst="rect"/>
          <a:ln w="28575">
            <a:solidFill>
              <a:schemeClr val="tx1"/>
            </a:solidFill>
            <a:prstDash val="sysDash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2"/>
          <a:stretch>
            <a:fillRect/>
          </a:stretch>
        </p:blipFill>
        <p:spPr>
          <a:xfrm>
            <a:off x="0" y="304800"/>
            <a:ext cx="3920490" cy="2490906"/>
          </a:xfrm>
          <a:prstGeom prst="rect"/>
        </p:spPr>
      </p:pic>
      <p:sp>
        <p:nvSpPr>
          <p:cNvPr id="1048809" name="Title 1"/>
          <p:cNvSpPr txBox="1"/>
          <p:nvPr/>
        </p:nvSpPr>
        <p:spPr>
          <a:xfrm>
            <a:off x="3276600" y="838200"/>
            <a:ext cx="4114800" cy="609600"/>
          </a:xfrm>
          <a:prstGeom prst="rect"/>
          <a:noFill/>
          <a:ln w="9525" cap="flat" cmpd="sng" algn="ctr">
            <a:noFill/>
            <a:prstDash val="solid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lang="en-GB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াজ</a:t>
            </a:r>
            <a:r>
              <a:rPr altLang="en-US" dirty="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0" name="Rectangle 1"/>
          <p:cNvSpPr/>
          <p:nvPr/>
        </p:nvSpPr>
        <p:spPr>
          <a:xfrm>
            <a:off x="472515" y="4192368"/>
            <a:ext cx="10820400" cy="624840"/>
          </a:xfrm>
          <a:prstGeom prst="rect"/>
        </p:spPr>
        <p:txBody>
          <a:bodyPr wrap="square">
            <a:spAutoFit/>
          </a:bodyPr>
          <a:p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3600" lang="en-GB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6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600" lang="bn-BD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/>
        </p:spPr>
      </p:pic>
      <p:sp>
        <p:nvSpPr>
          <p:cNvPr id="1048811" name="Title 1"/>
          <p:cNvSpPr txBox="1"/>
          <p:nvPr/>
        </p:nvSpPr>
        <p:spPr>
          <a:xfrm>
            <a:off x="6324600" y="609600"/>
            <a:ext cx="5029200" cy="609600"/>
          </a:xfrm>
          <a:prstGeom prst="rect"/>
          <a:noFill/>
          <a:ln w="9525" cap="flat" cmpd="sng" algn="ctr">
            <a:noFill/>
            <a:prstDash val="solid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cap="all" dirty="0" sz="4000" lang="en-GB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altLang="en-US" b="1" cap="all" dirty="0" sz="4000" lang="en-US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bn-BD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cap="all" dirty="0" sz="4000" lang="en-US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C:\Users\PB\Downloads\Ric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57199" y="4060436"/>
            <a:ext cx="2895600" cy="264572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87" name="TextBox 2"/>
          <p:cNvSpPr txBox="1"/>
          <p:nvPr/>
        </p:nvSpPr>
        <p:spPr>
          <a:xfrm>
            <a:off x="1067594" y="110198"/>
            <a:ext cx="10980761" cy="1209040"/>
          </a:xfrm>
          <a:prstGeom prst="rect"/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মাধ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্ত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7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্ত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ৎস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700" lang="en-GB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700" lang="en-US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7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Connector 3"/>
          <p:cNvCxnSpPr>
            <a:cxnSpLocks/>
          </p:cNvCxnSpPr>
          <p:nvPr/>
        </p:nvCxnSpPr>
        <p:spPr>
          <a:xfrm rot="5400000">
            <a:off x="-419100" y="2009122"/>
            <a:ext cx="2438402" cy="228598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4"/>
          <p:cNvCxnSpPr>
            <a:cxnSpLocks/>
          </p:cNvCxnSpPr>
          <p:nvPr/>
        </p:nvCxnSpPr>
        <p:spPr>
          <a:xfrm rot="16200000" flipH="1">
            <a:off x="610394" y="1362212"/>
            <a:ext cx="2285207" cy="1370805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5"/>
          <p:cNvCxnSpPr>
            <a:cxnSpLocks/>
          </p:cNvCxnSpPr>
          <p:nvPr/>
        </p:nvCxnSpPr>
        <p:spPr>
          <a:xfrm rot="16200000" flipH="1">
            <a:off x="266702" y="1628118"/>
            <a:ext cx="2514599" cy="914402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6"/>
          <p:cNvCxnSpPr>
            <a:cxnSpLocks/>
          </p:cNvCxnSpPr>
          <p:nvPr/>
        </p:nvCxnSpPr>
        <p:spPr>
          <a:xfrm rot="16200000" flipH="1">
            <a:off x="228599" y="1742417"/>
            <a:ext cx="2209803" cy="533399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7"/>
          <p:cNvCxnSpPr>
            <a:cxnSpLocks/>
          </p:cNvCxnSpPr>
          <p:nvPr/>
        </p:nvCxnSpPr>
        <p:spPr>
          <a:xfrm rot="16200000" flipH="1">
            <a:off x="-38098" y="2009118"/>
            <a:ext cx="2209797" cy="152400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5" name="Picture 2" descr="C:\Users\Doel-1612i3\Downloads\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/>
          <a:noFill/>
        </p:spPr>
      </p:pic>
      <p:sp>
        <p:nvSpPr>
          <p:cNvPr id="1048588" name="Rectangle 9"/>
          <p:cNvSpPr/>
          <p:nvPr/>
        </p:nvSpPr>
        <p:spPr>
          <a:xfrm>
            <a:off x="2991492" y="886187"/>
            <a:ext cx="8971908" cy="584775"/>
          </a:xfrm>
          <a:prstGeom prst="rect"/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endParaRPr b="1" dirty="0" sz="3200" lang="en-US">
              <a:solidFill>
                <a:prstClr val="black"/>
              </a:solidFill>
            </a:endParaRPr>
          </a:p>
        </p:txBody>
      </p:sp>
      <p:pic>
        <p:nvPicPr>
          <p:cNvPr id="2097156" name="Picture 4" descr="C:\Users\PB\Downloads\7086550359_869dd8f27e_z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297417" y="4702683"/>
            <a:ext cx="2180028" cy="2155316"/>
          </a:xfrm>
          <a:prstGeom prst="ellipse"/>
          <a:ln w="38100" cap="sq">
            <a:noFill/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89" name="Right Arrow 11"/>
          <p:cNvSpPr/>
          <p:nvPr/>
        </p:nvSpPr>
        <p:spPr>
          <a:xfrm rot="10800000">
            <a:off x="3707436" y="5373125"/>
            <a:ext cx="1453543" cy="515991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90" name="Rectangle 12"/>
          <p:cNvSpPr/>
          <p:nvPr/>
        </p:nvSpPr>
        <p:spPr>
          <a:xfrm>
            <a:off x="3628687" y="2529242"/>
            <a:ext cx="8500810" cy="584775"/>
          </a:xfrm>
          <a:prstGeom prst="rect"/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p>
            <a:r>
              <a:rPr altLang="en-US" b="1" dirty="0" sz="3200" lang="en-GB">
                <a:solidFill>
                  <a:srgbClr val="65FF65"/>
                </a:solidFill>
              </a:rPr>
              <a:t>স</a:t>
            </a:r>
            <a:r>
              <a:rPr altLang="en-US" b="1" dirty="0" sz="3200" lang="en-GB">
                <a:solidFill>
                  <a:srgbClr val="65FF65"/>
                </a:solidFill>
              </a:rPr>
              <a:t>ু</a:t>
            </a:r>
            <a:r>
              <a:rPr altLang="en-US" b="1" dirty="0" sz="3200" lang="en-GB">
                <a:solidFill>
                  <a:srgbClr val="65FF65"/>
                </a:solidFill>
              </a:rPr>
              <a:t>ত</a:t>
            </a:r>
            <a:r>
              <a:rPr altLang="en-US" b="1" dirty="0" sz="3200" lang="en-GB">
                <a:solidFill>
                  <a:srgbClr val="65FF65"/>
                </a:solidFill>
              </a:rPr>
              <a:t>রাং</a:t>
            </a:r>
            <a:r>
              <a:rPr altLang="en-US" b="1" dirty="0" sz="3200" lang="en-US">
                <a:solidFill>
                  <a:srgbClr val="65FF65"/>
                </a:solidFill>
              </a:rPr>
              <a:t>, 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আ</a:t>
            </a:r>
            <a:r>
              <a:rPr altLang="en-US" b="1" dirty="0" sz="3200" lang="en-GB">
                <a:solidFill>
                  <a:srgbClr val="65FF65"/>
                </a:solidFill>
              </a:rPr>
              <a:t>ম</a:t>
            </a:r>
            <a:r>
              <a:rPr altLang="en-US" b="1" dirty="0" sz="3200" lang="en-GB">
                <a:solidFill>
                  <a:srgbClr val="65FF65"/>
                </a:solidFill>
              </a:rPr>
              <a:t>া</a:t>
            </a:r>
            <a:r>
              <a:rPr altLang="en-US" b="1" dirty="0" sz="3200" lang="en-GB">
                <a:solidFill>
                  <a:srgbClr val="65FF65"/>
                </a:solidFill>
              </a:rPr>
              <a:t>দ</a:t>
            </a:r>
            <a:r>
              <a:rPr altLang="en-US" b="1" dirty="0" sz="3200" lang="en-GB">
                <a:solidFill>
                  <a:srgbClr val="65FF65"/>
                </a:solidFill>
              </a:rPr>
              <a:t>ে</a:t>
            </a:r>
            <a:r>
              <a:rPr altLang="en-US" b="1" dirty="0" sz="3200" lang="en-GB">
                <a:solidFill>
                  <a:srgbClr val="65FF65"/>
                </a:solidFill>
              </a:rPr>
              <a:t>র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উ</a:t>
            </a:r>
            <a:r>
              <a:rPr altLang="en-US" b="1" dirty="0" sz="3200" lang="en-GB">
                <a:solidFill>
                  <a:srgbClr val="65FF65"/>
                </a:solidFill>
              </a:rPr>
              <a:t>চ</a:t>
            </a:r>
            <a:r>
              <a:rPr altLang="en-US" b="1" dirty="0" sz="3200" lang="en-GB">
                <a:solidFill>
                  <a:srgbClr val="65FF65"/>
                </a:solidFill>
              </a:rPr>
              <a:t>্চ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ব</a:t>
            </a:r>
            <a:r>
              <a:rPr altLang="en-US" b="1" dirty="0" sz="3200" lang="en-GB">
                <a:solidFill>
                  <a:srgbClr val="65FF65"/>
                </a:solidFill>
              </a:rPr>
              <a:t>া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ন</a:t>
            </a:r>
            <a:r>
              <a:rPr altLang="en-US" b="1" dirty="0" sz="3200" lang="en-GB">
                <a:solidFill>
                  <a:srgbClr val="65FF65"/>
                </a:solidFill>
              </a:rPr>
              <a:t>ি</a:t>
            </a:r>
            <a:r>
              <a:rPr altLang="en-US" b="1" dirty="0" sz="3200" lang="en-GB">
                <a:solidFill>
                  <a:srgbClr val="65FF65"/>
                </a:solidFill>
              </a:rPr>
              <a:t>ম</a:t>
            </a:r>
            <a:r>
              <a:rPr altLang="en-US" b="1" dirty="0" sz="3200" lang="en-GB">
                <a:solidFill>
                  <a:srgbClr val="65FF65"/>
                </a:solidFill>
              </a:rPr>
              <a:t>্ন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গ</a:t>
            </a:r>
            <a:r>
              <a:rPr altLang="en-US" b="1" dirty="0" sz="3200" lang="en-GB">
                <a:solidFill>
                  <a:srgbClr val="65FF65"/>
                </a:solidFill>
              </a:rPr>
              <a:t>ত</a:t>
            </a:r>
            <a:r>
              <a:rPr altLang="en-US" b="1" dirty="0" sz="3200" lang="en-GB">
                <a:solidFill>
                  <a:srgbClr val="65FF65"/>
                </a:solidFill>
              </a:rPr>
              <a:t>ি</a:t>
            </a:r>
            <a:r>
              <a:rPr altLang="en-US" b="1" dirty="0" sz="3200" lang="en-GB">
                <a:solidFill>
                  <a:srgbClr val="65FF65"/>
                </a:solidFill>
              </a:rPr>
              <a:t>র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শ</a:t>
            </a:r>
            <a:r>
              <a:rPr altLang="en-US" b="1" dirty="0" sz="3200" lang="en-GB">
                <a:solidFill>
                  <a:srgbClr val="65FF65"/>
                </a:solidFill>
              </a:rPr>
              <a:t>ক</a:t>
            </a:r>
            <a:r>
              <a:rPr altLang="en-US" b="1" dirty="0" sz="3200" lang="en-GB">
                <a:solidFill>
                  <a:srgbClr val="65FF65"/>
                </a:solidFill>
              </a:rPr>
              <a:t>্তি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GB">
                <a:solidFill>
                  <a:srgbClr val="65FF65"/>
                </a:solidFill>
              </a:rPr>
              <a:t>প</a:t>
            </a:r>
            <a:r>
              <a:rPr altLang="en-US" b="1" dirty="0" sz="3200" lang="en-GB">
                <a:solidFill>
                  <a:srgbClr val="65FF65"/>
                </a:solidFill>
              </a:rPr>
              <a:t>্র</a:t>
            </a:r>
            <a:r>
              <a:rPr altLang="en-US" b="1" dirty="0" sz="3200" lang="en-GB">
                <a:solidFill>
                  <a:srgbClr val="65FF65"/>
                </a:solidFill>
              </a:rPr>
              <a:t>য়</a:t>
            </a:r>
            <a:r>
              <a:rPr altLang="en-US" b="1" dirty="0" sz="3200" lang="en-GB">
                <a:solidFill>
                  <a:srgbClr val="65FF65"/>
                </a:solidFill>
              </a:rPr>
              <a:t>োজ</a:t>
            </a:r>
            <a:r>
              <a:rPr altLang="en-US" b="1" dirty="0" sz="3200" lang="en-GB">
                <a:solidFill>
                  <a:srgbClr val="65FF65"/>
                </a:solidFill>
              </a:rPr>
              <a:t>। 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r>
              <a:rPr altLang="en-US" b="1" dirty="0" sz="3200" lang="en-US">
                <a:solidFill>
                  <a:srgbClr val="65FF65"/>
                </a:solidFill>
              </a:rPr>
              <a:t> </a:t>
            </a:r>
            <a:endParaRPr b="1" dirty="0" sz="3200" lang="en-US">
              <a:solidFill>
                <a:srgbClr val="65FF65"/>
              </a:solidFill>
            </a:endParaRPr>
          </a:p>
        </p:txBody>
      </p:sp>
      <p:sp>
        <p:nvSpPr>
          <p:cNvPr id="1048591" name="Rectangle 13"/>
          <p:cNvSpPr/>
          <p:nvPr/>
        </p:nvSpPr>
        <p:spPr>
          <a:xfrm>
            <a:off x="3566185" y="3625870"/>
            <a:ext cx="8625815" cy="1056640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r>
              <a:rPr altLang="en-US" b="1" dirty="0" sz="3200" lang="en-GB">
                <a:solidFill>
                  <a:srgbClr val="008000"/>
                </a:solidFill>
              </a:rPr>
              <a:t>য</a:t>
            </a:r>
            <a:r>
              <a:rPr altLang="en-US" b="1" dirty="0" sz="3200" lang="en-GB">
                <a:solidFill>
                  <a:srgbClr val="008000"/>
                </a:solidFill>
              </a:rPr>
              <a:t>ে</a:t>
            </a:r>
            <a:r>
              <a:rPr altLang="en-US" b="1" dirty="0" sz="3200" lang="en-GB">
                <a:solidFill>
                  <a:srgbClr val="008000"/>
                </a:solidFill>
              </a:rPr>
              <a:t>ক</a:t>
            </a:r>
            <a:r>
              <a:rPr altLang="en-US" b="1" dirty="0" sz="3200" lang="en-GB">
                <a:solidFill>
                  <a:srgbClr val="008000"/>
                </a:solidFill>
              </a:rPr>
              <a:t>োনো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জ</a:t>
            </a:r>
            <a:r>
              <a:rPr altLang="en-US" b="1" dirty="0" sz="3200" lang="en-GB">
                <a:solidFill>
                  <a:srgbClr val="008000"/>
                </a:solidFill>
              </a:rPr>
              <a:t>ী</a:t>
            </a:r>
            <a:r>
              <a:rPr altLang="en-US" b="1" dirty="0" sz="3200" lang="en-GB">
                <a:solidFill>
                  <a:srgbClr val="008000"/>
                </a:solidFill>
              </a:rPr>
              <a:t>ব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ত</a:t>
            </a:r>
            <a:r>
              <a:rPr altLang="en-US" b="1" dirty="0" sz="3200" lang="en-GB">
                <a:solidFill>
                  <a:srgbClr val="008000"/>
                </a:solidFill>
              </a:rPr>
              <a:t>া</a:t>
            </a:r>
            <a:r>
              <a:rPr altLang="en-US" b="1" dirty="0" sz="3200" lang="en-GB">
                <a:solidFill>
                  <a:srgbClr val="008000"/>
                </a:solidFill>
              </a:rPr>
              <a:t>র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দ</a:t>
            </a:r>
            <a:r>
              <a:rPr altLang="en-US" b="1" dirty="0" sz="3200" lang="en-GB">
                <a:solidFill>
                  <a:srgbClr val="008000"/>
                </a:solidFill>
              </a:rPr>
              <a:t>ে</a:t>
            </a:r>
            <a:r>
              <a:rPr altLang="en-US" b="1" dirty="0" sz="3200" lang="en-GB">
                <a:solidFill>
                  <a:srgbClr val="008000"/>
                </a:solidFill>
              </a:rPr>
              <a:t>হ</a:t>
            </a:r>
            <a:r>
              <a:rPr altLang="en-US" b="1" dirty="0" sz="3200" lang="en-GB">
                <a:solidFill>
                  <a:srgbClr val="008000"/>
                </a:solidFill>
              </a:rPr>
              <a:t>ে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শ</a:t>
            </a:r>
            <a:r>
              <a:rPr altLang="en-US" b="1" dirty="0" sz="3200" lang="en-GB">
                <a:solidFill>
                  <a:srgbClr val="008000"/>
                </a:solidFill>
              </a:rPr>
              <a:t>ক</a:t>
            </a:r>
            <a:r>
              <a:rPr altLang="en-US" b="1" dirty="0" sz="3200" lang="en-GB">
                <a:solidFill>
                  <a:srgbClr val="008000"/>
                </a:solidFill>
              </a:rPr>
              <a:t>্ত</a:t>
            </a:r>
            <a:r>
              <a:rPr altLang="en-US" b="1" dirty="0" sz="3200" lang="en-GB">
                <a:solidFill>
                  <a:srgbClr val="008000"/>
                </a:solidFill>
              </a:rPr>
              <a:t>ি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উৎপা</a:t>
            </a:r>
            <a:r>
              <a:rPr altLang="en-US" b="1" dirty="0" sz="3200" lang="en-GB">
                <a:solidFill>
                  <a:srgbClr val="008000"/>
                </a:solidFill>
              </a:rPr>
              <a:t>দ</a:t>
            </a:r>
            <a:r>
              <a:rPr altLang="en-US" b="1" dirty="0" sz="3200" lang="en-GB">
                <a:solidFill>
                  <a:srgbClr val="008000"/>
                </a:solidFill>
              </a:rPr>
              <a:t>ন</a:t>
            </a:r>
            <a:r>
              <a:rPr altLang="en-US" b="1" dirty="0" sz="3200" lang="en-GB">
                <a:solidFill>
                  <a:srgbClr val="008000"/>
                </a:solidFill>
              </a:rPr>
              <a:t>ে</a:t>
            </a:r>
            <a:r>
              <a:rPr altLang="en-US" b="1" dirty="0" sz="3200" lang="en-GB">
                <a:solidFill>
                  <a:srgbClr val="008000"/>
                </a:solidFill>
              </a:rPr>
              <a:t>র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জ</a:t>
            </a:r>
            <a:r>
              <a:rPr altLang="en-US" b="1" dirty="0" sz="3200" lang="en-GB">
                <a:solidFill>
                  <a:srgbClr val="008000"/>
                </a:solidFill>
              </a:rPr>
              <a:t>ন</a:t>
            </a:r>
            <a:r>
              <a:rPr altLang="en-US" b="1" dirty="0" sz="3200" lang="en-GB">
                <a:solidFill>
                  <a:srgbClr val="008000"/>
                </a:solidFill>
              </a:rPr>
              <a:t>্য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ব</a:t>
            </a:r>
            <a:r>
              <a:rPr altLang="en-US" b="1" dirty="0" sz="3200" lang="en-GB">
                <a:solidFill>
                  <a:srgbClr val="008000"/>
                </a:solidFill>
              </a:rPr>
              <a:t>ি</a:t>
            </a:r>
            <a:r>
              <a:rPr altLang="en-US" b="1" dirty="0" sz="3200" lang="en-GB">
                <a:solidFill>
                  <a:srgbClr val="008000"/>
                </a:solidFill>
              </a:rPr>
              <a:t>ভ</a:t>
            </a:r>
            <a:r>
              <a:rPr altLang="en-US" b="1" dirty="0" sz="3200" lang="en-GB">
                <a:solidFill>
                  <a:srgbClr val="008000"/>
                </a:solidFill>
              </a:rPr>
              <a:t>ি</a:t>
            </a:r>
            <a:r>
              <a:rPr altLang="en-US" b="1" dirty="0" sz="3200" lang="en-GB">
                <a:solidFill>
                  <a:srgbClr val="008000"/>
                </a:solidFill>
              </a:rPr>
              <a:t>ন্ন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কৌ</a:t>
            </a:r>
            <a:r>
              <a:rPr altLang="en-US" b="1" dirty="0" sz="3200" lang="en-GB">
                <a:solidFill>
                  <a:srgbClr val="008000"/>
                </a:solidFill>
              </a:rPr>
              <a:t>শল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অ</a:t>
            </a:r>
            <a:r>
              <a:rPr altLang="en-US" b="1" dirty="0" sz="3200" lang="en-GB">
                <a:solidFill>
                  <a:srgbClr val="008000"/>
                </a:solidFill>
              </a:rPr>
              <a:t>ব</a:t>
            </a:r>
            <a:r>
              <a:rPr altLang="en-US" b="1" dirty="0" sz="3200" lang="en-GB">
                <a:solidFill>
                  <a:srgbClr val="008000"/>
                </a:solidFill>
              </a:rPr>
              <a:t>ল</a:t>
            </a:r>
            <a:r>
              <a:rPr altLang="en-US" b="1" dirty="0" sz="3200" lang="en-GB">
                <a:solidFill>
                  <a:srgbClr val="008000"/>
                </a:solidFill>
              </a:rPr>
              <a:t>ম্বন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GB">
                <a:solidFill>
                  <a:srgbClr val="008000"/>
                </a:solidFill>
              </a:rPr>
              <a:t>ক</a:t>
            </a:r>
            <a:r>
              <a:rPr altLang="en-US" b="1" dirty="0" sz="3200" lang="en-GB">
                <a:solidFill>
                  <a:srgbClr val="008000"/>
                </a:solidFill>
              </a:rPr>
              <a:t>র</a:t>
            </a:r>
            <a:r>
              <a:rPr altLang="en-US" b="1" dirty="0" sz="3200" lang="en-GB">
                <a:solidFill>
                  <a:srgbClr val="008000"/>
                </a:solidFill>
              </a:rPr>
              <a:t>ে</a:t>
            </a:r>
            <a:r>
              <a:rPr altLang="en-US" b="1" dirty="0" sz="3200" lang="en-GB">
                <a:solidFill>
                  <a:srgbClr val="008000"/>
                </a:solidFill>
              </a:rPr>
              <a:t>।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r>
              <a:rPr altLang="en-US" b="1" dirty="0" sz="3200" lang="en-US">
                <a:solidFill>
                  <a:srgbClr val="008000"/>
                </a:solidFill>
              </a:rPr>
              <a:t> </a:t>
            </a:r>
            <a:endParaRPr b="1" dirty="0" sz="3200" lang="en-US">
              <a:solidFill>
                <a:srgbClr val="008000"/>
              </a:solidFill>
            </a:endParaRPr>
          </a:p>
        </p:txBody>
      </p:sp>
      <p:sp>
        <p:nvSpPr>
          <p:cNvPr id="1049037" name=""/>
          <p:cNvSpPr txBox="1"/>
          <p:nvPr/>
        </p:nvSpPr>
        <p:spPr>
          <a:xfrm>
            <a:off x="2707172" y="1319237"/>
            <a:ext cx="8987456" cy="1082039"/>
          </a:xfrm>
          <a:prstGeom prst="rect"/>
        </p:spPr>
        <p:txBody>
          <a:bodyPr rtlCol="0" wrap="square">
            <a:spAutoFit/>
          </a:bodyPr>
          <a:p>
            <a:r>
              <a:rPr altLang="en-US" b="1" sz="3300" lang="en-GB">
                <a:solidFill>
                  <a:srgbClr val="00B050"/>
                </a:solidFill>
              </a:rPr>
              <a:t>ধ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GB">
                <a:solidFill>
                  <a:srgbClr val="00B050"/>
                </a:solidFill>
              </a:rPr>
              <a:t>ন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থ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GB">
                <a:solidFill>
                  <a:srgbClr val="00B050"/>
                </a:solidFill>
              </a:rPr>
              <a:t>ক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আ</a:t>
            </a:r>
            <a:r>
              <a:rPr altLang="en-US" b="1" sz="3300" lang="en-GB">
                <a:solidFill>
                  <a:srgbClr val="00B050"/>
                </a:solidFill>
              </a:rPr>
              <a:t>ম</a:t>
            </a:r>
            <a:r>
              <a:rPr altLang="en-US" b="1" sz="3300" lang="en-GB">
                <a:solidFill>
                  <a:srgbClr val="00B050"/>
                </a:solidFill>
              </a:rPr>
              <a:t>র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চ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GB">
                <a:solidFill>
                  <a:srgbClr val="00B050"/>
                </a:solidFill>
              </a:rPr>
              <a:t>ল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এবং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চ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GB">
                <a:solidFill>
                  <a:srgbClr val="00B050"/>
                </a:solidFill>
              </a:rPr>
              <a:t>ল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থ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GB">
                <a:solidFill>
                  <a:srgbClr val="00B050"/>
                </a:solidFill>
              </a:rPr>
              <a:t>ক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ক</a:t>
            </a:r>
            <a:r>
              <a:rPr altLang="en-US" b="1" sz="3300" lang="en-GB">
                <a:solidFill>
                  <a:srgbClr val="00B050"/>
                </a:solidFill>
              </a:rPr>
              <a:t>ি</a:t>
            </a:r>
            <a:r>
              <a:rPr altLang="en-US" b="1" sz="3300" lang="en-GB">
                <a:solidFill>
                  <a:srgbClr val="00B050"/>
                </a:solidFill>
              </a:rPr>
              <a:t>ভ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GB">
                <a:solidFill>
                  <a:srgbClr val="00B050"/>
                </a:solidFill>
              </a:rPr>
              <a:t>ব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আ</a:t>
            </a:r>
            <a:r>
              <a:rPr altLang="en-US" b="1" sz="3300" lang="en-GB">
                <a:solidFill>
                  <a:srgbClr val="00B050"/>
                </a:solidFill>
              </a:rPr>
              <a:t>ম</a:t>
            </a:r>
            <a:r>
              <a:rPr altLang="en-US" b="1" sz="3300" lang="en-GB">
                <a:solidFill>
                  <a:srgbClr val="00B050"/>
                </a:solidFill>
              </a:rPr>
              <a:t>র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শ</a:t>
            </a:r>
            <a:r>
              <a:rPr altLang="en-US" b="1" sz="3300" lang="en-GB">
                <a:solidFill>
                  <a:srgbClr val="00B050"/>
                </a:solidFill>
              </a:rPr>
              <a:t>ক</a:t>
            </a:r>
            <a:r>
              <a:rPr altLang="en-US" b="1" sz="3300" lang="en-GB">
                <a:solidFill>
                  <a:srgbClr val="00B050"/>
                </a:solidFill>
              </a:rPr>
              <a:t>্ত</a:t>
            </a:r>
            <a:r>
              <a:rPr altLang="en-US" b="1" sz="3300" lang="en-GB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প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GB">
                <a:solidFill>
                  <a:srgbClr val="00B050"/>
                </a:solidFill>
              </a:rPr>
              <a:t>ত</a:t>
            </a:r>
            <a:r>
              <a:rPr altLang="en-US" b="1" sz="3300" lang="en-GB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GB">
                <a:solidFill>
                  <a:srgbClr val="00B050"/>
                </a:solidFill>
              </a:rPr>
              <a:t>প</a:t>
            </a:r>
            <a:r>
              <a:rPr altLang="en-US" b="1" sz="3300" lang="en-GB">
                <a:solidFill>
                  <a:srgbClr val="00B050"/>
                </a:solidFill>
              </a:rPr>
              <a:t>া</a:t>
            </a:r>
            <a:r>
              <a:rPr altLang="en-US" b="1" sz="3300" lang="en-GB">
                <a:solidFill>
                  <a:srgbClr val="00B050"/>
                </a:solidFill>
              </a:rPr>
              <a:t>র</a:t>
            </a:r>
            <a:r>
              <a:rPr altLang="en-US" b="1" sz="3300" lang="en-GB">
                <a:solidFill>
                  <a:srgbClr val="00B050"/>
                </a:solidFill>
              </a:rPr>
              <a:t>ি</a:t>
            </a:r>
            <a:r>
              <a:rPr altLang="en-US" b="1" sz="3300" lang="en-GB">
                <a:solidFill>
                  <a:srgbClr val="00B050"/>
                </a:solidFill>
              </a:rPr>
              <a:t>।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endParaRPr b="1" sz="3300" lang="en-GB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7461 -0.01273 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64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4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1000" id="2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8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31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34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37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4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3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dur="500" id="44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8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3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8" grpId="1"/>
      <p:bldP spid="1048589" grpId="0" animBg="1"/>
      <p:bldP spid="1048590" grpId="0"/>
      <p:bldP spid="10485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traight Connector 3"/>
          <p:cNvCxnSpPr>
            <a:cxnSpLocks/>
          </p:cNvCxnSpPr>
          <p:nvPr/>
        </p:nvCxnSpPr>
        <p:spPr>
          <a:xfrm>
            <a:off x="685800" y="1300969"/>
            <a:ext cx="1600200" cy="2432831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5"/>
          <p:cNvCxnSpPr>
            <a:cxnSpLocks/>
          </p:cNvCxnSpPr>
          <p:nvPr/>
        </p:nvCxnSpPr>
        <p:spPr>
          <a:xfrm>
            <a:off x="609600" y="1277189"/>
            <a:ext cx="2768815" cy="1466011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6"/>
          <p:cNvCxnSpPr>
            <a:cxnSpLocks/>
          </p:cNvCxnSpPr>
          <p:nvPr/>
        </p:nvCxnSpPr>
        <p:spPr>
          <a:xfrm>
            <a:off x="838200" y="1371600"/>
            <a:ext cx="2082692" cy="1676400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7" name="Picture 2" descr="C:\Users\Doel-1612i3\Downloads\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0990" y="836915"/>
            <a:ext cx="662020" cy="662021"/>
          </a:xfrm>
          <a:prstGeom prst="rect"/>
          <a:noFill/>
        </p:spPr>
      </p:pic>
      <p:cxnSp>
        <p:nvCxnSpPr>
          <p:cNvPr id="3145736" name="Straight Connector 8"/>
          <p:cNvCxnSpPr>
            <a:cxnSpLocks/>
          </p:cNvCxnSpPr>
          <p:nvPr/>
        </p:nvCxnSpPr>
        <p:spPr>
          <a:xfrm>
            <a:off x="870642" y="1453369"/>
            <a:ext cx="1796358" cy="2128031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28" r="13580"/>
          <a:stretch>
            <a:fillRect/>
          </a:stretch>
        </p:blipFill>
        <p:spPr>
          <a:xfrm>
            <a:off x="3279034" y="1300969"/>
            <a:ext cx="4245213" cy="4457475"/>
          </a:xfrm>
          <a:prstGeom prst="rect"/>
        </p:spPr>
      </p:pic>
      <p:sp>
        <p:nvSpPr>
          <p:cNvPr id="1049038" name=""/>
          <p:cNvSpPr txBox="1"/>
          <p:nvPr/>
        </p:nvSpPr>
        <p:spPr>
          <a:xfrm>
            <a:off x="4326261" y="162545"/>
            <a:ext cx="8513084" cy="1348741"/>
          </a:xfrm>
          <a:prstGeom prst="rect"/>
        </p:spPr>
        <p:txBody>
          <a:bodyPr rtlCol="0" wrap="square">
            <a:spAutoFit/>
          </a:bodyPr>
          <a:p>
            <a:r>
              <a:rPr altLang="en-US" sz="8400" lang="en-GB">
                <a:solidFill>
                  <a:srgbClr val="000000"/>
                </a:solidFill>
              </a:rPr>
              <a:t>জীবনি</a:t>
            </a:r>
            <a:r>
              <a:rPr altLang="en-US" sz="8400" lang="en-GB">
                <a:solidFill>
                  <a:srgbClr val="000000"/>
                </a:solidFill>
              </a:rPr>
              <a:t>শ</a:t>
            </a:r>
            <a:r>
              <a:rPr altLang="en-US" sz="8400" lang="en-GB">
                <a:solidFill>
                  <a:srgbClr val="000000"/>
                </a:solidFill>
              </a:rPr>
              <a:t>ক</a:t>
            </a:r>
            <a:r>
              <a:rPr altLang="en-US" sz="8400" lang="en-GB">
                <a:solidFill>
                  <a:srgbClr val="000000"/>
                </a:solidFill>
              </a:rPr>
              <a:t>্ত</a:t>
            </a:r>
            <a:r>
              <a:rPr altLang="en-US" sz="8400" lang="en-GB">
                <a:solidFill>
                  <a:srgbClr val="000000"/>
                </a:solidFill>
              </a:rPr>
              <a:t>ি</a:t>
            </a:r>
            <a:r>
              <a:rPr altLang="en-US" sz="8400" lang="en-US">
                <a:solidFill>
                  <a:srgbClr val="000000"/>
                </a:solidFill>
              </a:rPr>
              <a:t> </a:t>
            </a:r>
            <a:endParaRPr sz="84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1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3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6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9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3680" y="338289"/>
            <a:ext cx="2705099" cy="1449580"/>
          </a:xfrm>
          <a:prstGeom prst="rect"/>
        </p:spPr>
      </p:pic>
      <p:sp>
        <p:nvSpPr>
          <p:cNvPr id="1049039" name=""/>
          <p:cNvSpPr txBox="1"/>
          <p:nvPr/>
        </p:nvSpPr>
        <p:spPr>
          <a:xfrm>
            <a:off x="363254" y="509359"/>
            <a:ext cx="4000000" cy="1107440"/>
          </a:xfrm>
          <a:prstGeom prst="rect"/>
        </p:spPr>
        <p:txBody>
          <a:bodyPr rtlCol="0" wrap="square">
            <a:spAutoFit/>
          </a:bodyPr>
          <a:p>
            <a:r>
              <a:rPr altLang="en-US" b="1" sz="6800" lang="en-GB">
                <a:solidFill>
                  <a:srgbClr val="000000"/>
                </a:solidFill>
              </a:rPr>
              <a:t>শিখ</a:t>
            </a:r>
            <a:r>
              <a:rPr altLang="en-US" b="1" sz="6800" lang="en-GB">
                <a:solidFill>
                  <a:srgbClr val="000000"/>
                </a:solidFill>
              </a:rPr>
              <a:t>ন</a:t>
            </a:r>
            <a:r>
              <a:rPr altLang="en-US" b="1" sz="6800" lang="en-GB">
                <a:solidFill>
                  <a:srgbClr val="000000"/>
                </a:solidFill>
              </a:rPr>
              <a:t>ফ</a:t>
            </a:r>
            <a:r>
              <a:rPr altLang="en-US" b="1" sz="6800" lang="en-GB">
                <a:solidFill>
                  <a:srgbClr val="000000"/>
                </a:solidFill>
              </a:rPr>
              <a:t>ল</a:t>
            </a:r>
            <a:r>
              <a:rPr altLang="en-US" b="1" sz="6800" lang="en-US">
                <a:solidFill>
                  <a:srgbClr val="000000"/>
                </a:solidFill>
              </a:rPr>
              <a:t> </a:t>
            </a:r>
            <a:endParaRPr b="1" sz="6800" lang="en-GB">
              <a:solidFill>
                <a:srgbClr val="000000"/>
              </a:solidFill>
            </a:endParaRPr>
          </a:p>
        </p:txBody>
      </p:sp>
      <p:sp>
        <p:nvSpPr>
          <p:cNvPr id="1049040" name=""/>
          <p:cNvSpPr txBox="1"/>
          <p:nvPr/>
        </p:nvSpPr>
        <p:spPr>
          <a:xfrm>
            <a:off x="363254" y="1787868"/>
            <a:ext cx="6423481" cy="751840"/>
          </a:xfrm>
          <a:prstGeom prst="rect"/>
        </p:spPr>
        <p:txBody>
          <a:bodyPr rtlCol="0" wrap="square">
            <a:spAutoFit/>
          </a:bodyPr>
          <a:p>
            <a:r>
              <a:rPr altLang="en-US" b="1" sz="4500" lang="en-GB">
                <a:solidFill>
                  <a:srgbClr val="008000"/>
                </a:solidFill>
              </a:rPr>
              <a:t>এ</a:t>
            </a:r>
            <a:r>
              <a:rPr altLang="en-US" b="1" sz="4500" lang="en-GB">
                <a:solidFill>
                  <a:srgbClr val="008000"/>
                </a:solidFill>
              </a:rPr>
              <a:t>ই</a:t>
            </a:r>
            <a:r>
              <a:rPr altLang="en-US" b="1" sz="4500" lang="en-US">
                <a:solidFill>
                  <a:srgbClr val="008000"/>
                </a:solidFill>
              </a:rPr>
              <a:t> </a:t>
            </a:r>
            <a:r>
              <a:rPr altLang="en-US" b="1" sz="4500" lang="en-GB">
                <a:solidFill>
                  <a:srgbClr val="008000"/>
                </a:solidFill>
              </a:rPr>
              <a:t>পাঠ</a:t>
            </a:r>
            <a:r>
              <a:rPr altLang="en-US" b="1" sz="4500" lang="en-US">
                <a:solidFill>
                  <a:srgbClr val="008000"/>
                </a:solidFill>
              </a:rPr>
              <a:t> </a:t>
            </a:r>
            <a:r>
              <a:rPr altLang="en-US" b="1" sz="4500" lang="en-GB">
                <a:solidFill>
                  <a:srgbClr val="008000"/>
                </a:solidFill>
              </a:rPr>
              <a:t>শ</a:t>
            </a:r>
            <a:r>
              <a:rPr altLang="en-US" b="1" sz="4500" lang="en-GB">
                <a:solidFill>
                  <a:srgbClr val="008000"/>
                </a:solidFill>
              </a:rPr>
              <a:t>ে</a:t>
            </a:r>
            <a:r>
              <a:rPr altLang="en-US" b="1" sz="4500" lang="en-GB">
                <a:solidFill>
                  <a:srgbClr val="008000"/>
                </a:solidFill>
              </a:rPr>
              <a:t>ষে</a:t>
            </a:r>
            <a:r>
              <a:rPr altLang="en-US" b="1" sz="4500" lang="en-US">
                <a:solidFill>
                  <a:srgbClr val="008000"/>
                </a:solidFill>
              </a:rPr>
              <a:t> </a:t>
            </a:r>
            <a:r>
              <a:rPr altLang="en-US" b="1" sz="4500" lang="en-GB">
                <a:solidFill>
                  <a:srgbClr val="008000"/>
                </a:solidFill>
              </a:rPr>
              <a:t>শিক্ষার্থীরা</a:t>
            </a:r>
            <a:r>
              <a:rPr altLang="en-US" b="1" sz="4500" lang="en-US">
                <a:solidFill>
                  <a:srgbClr val="008000"/>
                </a:solidFill>
              </a:rPr>
              <a:t> </a:t>
            </a:r>
            <a:r>
              <a:rPr altLang="en-US" b="1" sz="4500" lang="en-US">
                <a:solidFill>
                  <a:srgbClr val="008000"/>
                </a:solidFill>
              </a:rPr>
              <a:t> </a:t>
            </a:r>
            <a:endParaRPr b="1" sz="4500" lang="en-GB">
              <a:solidFill>
                <a:srgbClr val="008000"/>
              </a:solidFill>
            </a:endParaRPr>
          </a:p>
        </p:txBody>
      </p:sp>
      <p:sp>
        <p:nvSpPr>
          <p:cNvPr id="1049041" name=""/>
          <p:cNvSpPr txBox="1"/>
          <p:nvPr/>
        </p:nvSpPr>
        <p:spPr>
          <a:xfrm>
            <a:off x="363253" y="2539707"/>
            <a:ext cx="11134300" cy="3012440"/>
          </a:xfrm>
          <a:prstGeom prst="rect"/>
        </p:spPr>
        <p:txBody>
          <a:bodyPr rtlCol="0" wrap="square">
            <a:spAutoFit/>
          </a:bodyPr>
          <a:p>
            <a:r>
              <a:rPr altLang="en-US" b="1" sz="3900" lang="en-GB">
                <a:solidFill>
                  <a:srgbClr val="FF6600"/>
                </a:solidFill>
              </a:rPr>
              <a:t>স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GB">
                <a:solidFill>
                  <a:srgbClr val="FF6600"/>
                </a:solidFill>
              </a:rPr>
              <a:t>ল</a:t>
            </a:r>
            <a:r>
              <a:rPr altLang="en-US" b="1" sz="3900" lang="en-GB">
                <a:solidFill>
                  <a:srgbClr val="FF6600"/>
                </a:solidFill>
              </a:rPr>
              <a:t>ো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সংশ্লেষণ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ী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তা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বলতে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পারবে</a:t>
            </a:r>
            <a:endParaRPr b="1" sz="3900" lang="en-GB">
              <a:solidFill>
                <a:srgbClr val="FF6600"/>
              </a:solidFill>
            </a:endParaRPr>
          </a:p>
          <a:p>
            <a:r>
              <a:rPr altLang="en-US" b="1" sz="3900" lang="en-GB">
                <a:solidFill>
                  <a:srgbClr val="FF6600"/>
                </a:solidFill>
              </a:rPr>
              <a:t>স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GB">
                <a:solidFill>
                  <a:srgbClr val="FF6600"/>
                </a:solidFill>
              </a:rPr>
              <a:t>ল</a:t>
            </a:r>
            <a:r>
              <a:rPr altLang="en-US" b="1" sz="3900" lang="en-GB">
                <a:solidFill>
                  <a:srgbClr val="FF6600"/>
                </a:solidFill>
              </a:rPr>
              <a:t>ো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সংশ্লেষণ</a:t>
            </a:r>
            <a:r>
              <a:rPr altLang="en-US" b="1" sz="3900" lang="en-GB">
                <a:solidFill>
                  <a:srgbClr val="FF6600"/>
                </a:solidFill>
              </a:rPr>
              <a:t>এ</a:t>
            </a:r>
            <a:r>
              <a:rPr altLang="en-US" b="1" sz="3900" lang="en-GB">
                <a:solidFill>
                  <a:srgbClr val="FF6600"/>
                </a:solidFill>
              </a:rPr>
              <a:t>র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মাধ</a:t>
            </a:r>
            <a:r>
              <a:rPr altLang="en-US" b="1" sz="3900" lang="en-GB">
                <a:solidFill>
                  <a:srgbClr val="FF6600"/>
                </a:solidFill>
              </a:rPr>
              <a:t>্য</a:t>
            </a:r>
            <a:r>
              <a:rPr altLang="en-US" b="1" sz="3900" lang="en-GB">
                <a:solidFill>
                  <a:srgbClr val="FF6600"/>
                </a:solidFill>
              </a:rPr>
              <a:t>মে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ি</a:t>
            </a:r>
            <a:r>
              <a:rPr altLang="en-US" b="1" sz="3900" lang="en-GB">
                <a:solidFill>
                  <a:srgbClr val="FF6600"/>
                </a:solidFill>
              </a:rPr>
              <a:t>ভ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GB">
                <a:solidFill>
                  <a:srgbClr val="FF6600"/>
                </a:solidFill>
              </a:rPr>
              <a:t>ব</a:t>
            </a:r>
            <a:r>
              <a:rPr altLang="en-US" b="1" sz="3900" lang="en-GB">
                <a:solidFill>
                  <a:srgbClr val="FF6600"/>
                </a:solidFill>
              </a:rPr>
              <a:t>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শ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্ত</a:t>
            </a:r>
            <a:r>
              <a:rPr altLang="en-US" b="1" sz="3900" lang="en-GB">
                <a:solidFill>
                  <a:srgbClr val="FF6600"/>
                </a:solidFill>
              </a:rPr>
              <a:t>ি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উ</a:t>
            </a:r>
            <a:r>
              <a:rPr altLang="en-US" b="1" sz="3900" lang="en-GB">
                <a:solidFill>
                  <a:srgbClr val="FF6600"/>
                </a:solidFill>
              </a:rPr>
              <a:t>ৎপ</a:t>
            </a:r>
            <a:r>
              <a:rPr altLang="en-US" b="1" sz="3900" lang="en-GB">
                <a:solidFill>
                  <a:srgbClr val="FF6600"/>
                </a:solidFill>
              </a:rPr>
              <a:t>ন</a:t>
            </a:r>
            <a:r>
              <a:rPr altLang="en-US" b="1" sz="3900" lang="en-GB">
                <a:solidFill>
                  <a:srgbClr val="FF6600"/>
                </a:solidFill>
              </a:rPr>
              <a:t>্ন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হ</a:t>
            </a:r>
            <a:r>
              <a:rPr altLang="en-US" b="1" sz="3900" lang="en-GB">
                <a:solidFill>
                  <a:srgbClr val="FF6600"/>
                </a:solidFill>
              </a:rPr>
              <a:t>য়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ত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লিখ</a:t>
            </a:r>
            <a:r>
              <a:rPr altLang="en-US" b="1" sz="3900" lang="en-GB">
                <a:solidFill>
                  <a:srgbClr val="FF6600"/>
                </a:solidFill>
              </a:rPr>
              <a:t>ত</a:t>
            </a:r>
            <a:r>
              <a:rPr altLang="en-US" b="1" sz="3900" lang="en-GB">
                <a:solidFill>
                  <a:srgbClr val="FF6600"/>
                </a:solidFill>
              </a:rPr>
              <a:t>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প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GB">
                <a:solidFill>
                  <a:srgbClr val="FF6600"/>
                </a:solidFill>
              </a:rPr>
              <a:t>র</a:t>
            </a:r>
            <a:r>
              <a:rPr altLang="en-US" b="1" sz="3900" lang="en-GB">
                <a:solidFill>
                  <a:srgbClr val="FF6600"/>
                </a:solidFill>
              </a:rPr>
              <a:t>ব</a:t>
            </a:r>
            <a:r>
              <a:rPr altLang="en-US" b="1" sz="3900" lang="en-GB">
                <a:solidFill>
                  <a:srgbClr val="FF6600"/>
                </a:solidFill>
              </a:rPr>
              <a:t>। </a:t>
            </a:r>
            <a:endParaRPr b="1" sz="3900" lang="en-GB">
              <a:solidFill>
                <a:srgbClr val="FF6600"/>
              </a:solidFill>
            </a:endParaRPr>
          </a:p>
          <a:p>
            <a:r>
              <a:rPr altLang="en-US" b="1" sz="3900" lang="en-GB">
                <a:solidFill>
                  <a:srgbClr val="FF6600"/>
                </a:solidFill>
              </a:rPr>
              <a:t>স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GB">
                <a:solidFill>
                  <a:srgbClr val="FF6600"/>
                </a:solidFill>
              </a:rPr>
              <a:t>ল</a:t>
            </a:r>
            <a:r>
              <a:rPr altLang="en-US" b="1" sz="3900" lang="en-GB">
                <a:solidFill>
                  <a:srgbClr val="FF6600"/>
                </a:solidFill>
              </a:rPr>
              <a:t>ো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সংশ্লেষণ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এ</a:t>
            </a:r>
            <a:r>
              <a:rPr altLang="en-US" b="1" sz="3900" lang="en-GB">
                <a:solidFill>
                  <a:srgbClr val="FF6600"/>
                </a:solidFill>
              </a:rPr>
              <a:t>র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A</a:t>
            </a:r>
            <a:r>
              <a:rPr altLang="en-US" b="1" sz="3900" lang="en-US">
                <a:solidFill>
                  <a:srgbClr val="FF6600"/>
                </a:solidFill>
              </a:rPr>
              <a:t>T</a:t>
            </a:r>
            <a:r>
              <a:rPr altLang="en-US" b="1" sz="3900" lang="en-US">
                <a:solidFill>
                  <a:srgbClr val="FF6600"/>
                </a:solidFill>
              </a:rPr>
              <a:t>P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এ</a:t>
            </a:r>
            <a:r>
              <a:rPr altLang="en-US" b="1" sz="3900" lang="en-GB">
                <a:solidFill>
                  <a:srgbClr val="FF6600"/>
                </a:solidFill>
              </a:rPr>
              <a:t>র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ভ</a:t>
            </a:r>
            <a:r>
              <a:rPr altLang="en-US" b="1" sz="3900" lang="en-GB">
                <a:solidFill>
                  <a:srgbClr val="FF6600"/>
                </a:solidFill>
              </a:rPr>
              <a:t>ূ</a:t>
            </a:r>
            <a:r>
              <a:rPr altLang="en-US" b="1" sz="3900" lang="en-GB">
                <a:solidFill>
                  <a:srgbClr val="FF6600"/>
                </a:solidFill>
              </a:rPr>
              <a:t>ম</a:t>
            </a:r>
            <a:r>
              <a:rPr altLang="en-US" b="1" sz="3900" lang="en-GB">
                <a:solidFill>
                  <a:srgbClr val="FF6600"/>
                </a:solidFill>
              </a:rPr>
              <a:t>ি</a:t>
            </a:r>
            <a:r>
              <a:rPr altLang="en-US" b="1" sz="3900" lang="en-GB">
                <a:solidFill>
                  <a:srgbClr val="FF6600"/>
                </a:solidFill>
              </a:rPr>
              <a:t>কা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ব্যাখ</a:t>
            </a:r>
            <a:r>
              <a:rPr altLang="en-US" b="1" sz="3900" lang="en-GB">
                <a:solidFill>
                  <a:srgbClr val="FF6600"/>
                </a:solidFill>
              </a:rPr>
              <a:t>্য</a:t>
            </a:r>
            <a:r>
              <a:rPr altLang="en-US" b="1" sz="3900" lang="en-GB">
                <a:solidFill>
                  <a:srgbClr val="FF6600"/>
                </a:solidFill>
              </a:rPr>
              <a:t>া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ক</a:t>
            </a:r>
            <a:r>
              <a:rPr altLang="en-US" b="1" sz="3900" lang="en-GB">
                <a:solidFill>
                  <a:srgbClr val="FF6600"/>
                </a:solidFill>
              </a:rPr>
              <a:t>র</a:t>
            </a:r>
            <a:r>
              <a:rPr altLang="en-US" b="1" sz="3900" lang="en-GB">
                <a:solidFill>
                  <a:srgbClr val="FF6600"/>
                </a:solidFill>
              </a:rPr>
              <a:t>তে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GB">
                <a:solidFill>
                  <a:srgbClr val="FF6600"/>
                </a:solidFill>
              </a:rPr>
              <a:t>পারবে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r>
              <a:rPr altLang="en-US" b="1" sz="3900" lang="en-US">
                <a:solidFill>
                  <a:srgbClr val="FF6600"/>
                </a:solidFill>
              </a:rPr>
              <a:t> </a:t>
            </a:r>
            <a:endParaRPr b="1" sz="3900" lang="en-GB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3"/>
          <p:cNvSpPr/>
          <p:nvPr/>
        </p:nvSpPr>
        <p:spPr>
          <a:xfrm>
            <a:off x="185381" y="2028189"/>
            <a:ext cx="11277600" cy="574040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r>
              <a:rPr b="1" dirty="0" sz="3200" lang="en-US" smtClean="0">
                <a:solidFill>
                  <a:srgbClr val="006600"/>
                </a:solidFill>
              </a:rPr>
              <a:t>উদ্ভিদ এই রূপান্তরটির জন্য পূর্বের কোনও সঞ্চিত শক্তি ব্যবহার করে?</a:t>
            </a:r>
            <a:endParaRPr b="1" dirty="0" sz="3200" lang="en-US">
              <a:solidFill>
                <a:srgbClr val="006600"/>
              </a:solidFill>
            </a:endParaRPr>
          </a:p>
        </p:txBody>
      </p:sp>
      <p:sp>
        <p:nvSpPr>
          <p:cNvPr id="1048610" name="Rectangle 4"/>
          <p:cNvSpPr/>
          <p:nvPr/>
        </p:nvSpPr>
        <p:spPr>
          <a:xfrm>
            <a:off x="523164" y="507059"/>
            <a:ext cx="10602036" cy="574040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r>
              <a:rPr b="1" dirty="0" sz="3200" lang="en-US" smtClean="0">
                <a:solidFill>
                  <a:srgbClr val="7030A0"/>
                </a:solidFill>
              </a:rPr>
              <a:t>কোন সবুজ উদ্ভিদ সৌর শক্তি রূপান্তরিত হয়?</a:t>
            </a:r>
            <a:endParaRPr b="1" dirty="0" sz="3200" lang="en-US">
              <a:solidFill>
                <a:srgbClr val="7030A0"/>
              </a:solidFill>
            </a:endParaRPr>
          </a:p>
        </p:txBody>
      </p:sp>
      <p:sp>
        <p:nvSpPr>
          <p:cNvPr id="1048611" name="Rectangle 5"/>
          <p:cNvSpPr/>
          <p:nvPr/>
        </p:nvSpPr>
        <p:spPr>
          <a:xfrm>
            <a:off x="460738" y="2602229"/>
            <a:ext cx="11270524" cy="1653541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pPr algn="ctr"/>
            <a:endParaRPr dirty="0" sz="3200" lang="en-US"/>
          </a:p>
          <a:p>
            <a:pPr algn="ctr"/>
            <a:r>
              <a:rPr dirty="0" sz="32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শক্তি গাছের দেহে বিভিন্ন প্রতিক্রিয়া যেমন শক্তি যোগ করে</a:t>
            </a:r>
            <a:r>
              <a:rPr dirty="0" sz="3200" lang="en-US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3200" lang="en-US">
                <a:solidFill>
                  <a:prstClr val="black"/>
                </a:solidFill>
                <a:cs typeface="NikoshBAN" pitchFamily="2" charset="0"/>
              </a:rPr>
              <a:t>ATP, GTP</a:t>
            </a:r>
            <a:r>
              <a:rPr dirty="0" sz="3200" lang="en-US" smtClean="0">
                <a:solidFill>
                  <a:prstClr val="black"/>
                </a:solidFill>
                <a:cs typeface="NikoshBAN" pitchFamily="2" charset="0"/>
              </a:rPr>
              <a:t>,</a:t>
            </a:r>
            <a:r>
              <a:rPr dirty="0" sz="3200" lang="bn-BD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dirty="0" sz="3200" lang="en-US" smtClean="0">
                <a:solidFill>
                  <a:prstClr val="black"/>
                </a:solidFill>
                <a:cs typeface="NikoshBAN" pitchFamily="2" charset="0"/>
              </a:rPr>
              <a:t>NAD</a:t>
            </a:r>
            <a:r>
              <a:rPr dirty="0" sz="3200" lang="en-US">
                <a:solidFill>
                  <a:prstClr val="black"/>
                </a:solidFill>
                <a:cs typeface="NikoshBAN" pitchFamily="2" charset="0"/>
              </a:rPr>
              <a:t>, NADP, FADH</a:t>
            </a:r>
            <a:r>
              <a:rPr baseline="-25000" dirty="0" sz="3200" lang="en-US">
                <a:solidFill>
                  <a:prstClr val="black"/>
                </a:solidFill>
                <a:cs typeface="NikoshBAN" pitchFamily="2" charset="0"/>
              </a:rPr>
              <a:t>2</a:t>
            </a:r>
            <a:r>
              <a:rPr dirty="0" sz="3200" lang="en-US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dirty="0" sz="3200" lang="en-US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etc. </a:t>
            </a:r>
            <a:endParaRPr dirty="0"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3"/>
          <p:cNvSpPr/>
          <p:nvPr/>
        </p:nvSpPr>
        <p:spPr>
          <a:xfrm>
            <a:off x="533400" y="457200"/>
            <a:ext cx="3614211" cy="646331"/>
          </a:xfrm>
          <a:prstGeom prst="rect"/>
          <a:ln>
            <a:solidFill>
              <a:schemeClr val="bg1"/>
            </a:solidFill>
          </a:ln>
        </p:spPr>
        <p:txBody>
          <a:bodyPr wrap="square">
            <a:spAutoFit/>
          </a:bodyPr>
          <a:p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GB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3600" lang="en-GB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dirty="0" sz="36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Rectangle 4"/>
          <p:cNvSpPr/>
          <p:nvPr/>
        </p:nvSpPr>
        <p:spPr>
          <a:xfrm>
            <a:off x="4218020" y="1560922"/>
            <a:ext cx="6107726" cy="769533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/>
              <a:t>Adenosine triphosphate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Rectangle 5"/>
          <p:cNvSpPr/>
          <p:nvPr/>
        </p:nvSpPr>
        <p:spPr>
          <a:xfrm>
            <a:off x="4419600" y="2425013"/>
            <a:ext cx="6435845" cy="1057395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/>
              <a:t>Adenosine triphosphate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"/>
          <p:cNvGrpSpPr/>
          <p:nvPr/>
        </p:nvGrpSpPr>
        <p:grpSpPr>
          <a:xfrm>
            <a:off x="4648200" y="310677"/>
            <a:ext cx="7344598" cy="1289076"/>
            <a:chOff x="6392840" y="576423"/>
            <a:chExt cx="4248475" cy="1610242"/>
          </a:xfrm>
        </p:grpSpPr>
        <p:sp>
          <p:nvSpPr>
            <p:cNvPr id="1048617" name="Oval 7"/>
            <p:cNvSpPr/>
            <p:nvPr/>
          </p:nvSpPr>
          <p:spPr>
            <a:xfrm>
              <a:off x="6392840" y="576423"/>
              <a:ext cx="777076" cy="748848"/>
            </a:xfrm>
            <a:prstGeom prst="ellipse"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400" lang="bn-BD" smtClean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400" lang="en-US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2400" lang="en-US"/>
            </a:p>
          </p:txBody>
        </p:sp>
        <p:cxnSp>
          <p:nvCxnSpPr>
            <p:cNvPr id="3145737" name="Straight Arrow Connector 8"/>
            <p:cNvCxnSpPr>
              <a:cxnSpLocks/>
            </p:cNvCxnSpPr>
            <p:nvPr/>
          </p:nvCxnSpPr>
          <p:spPr>
            <a:xfrm>
              <a:off x="7229928" y="938919"/>
              <a:ext cx="332923" cy="0"/>
            </a:xfrm>
            <a:prstGeom prst="straightConnector1"/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8618" name="TextBox 9"/>
            <p:cNvSpPr txBox="1"/>
            <p:nvPr/>
          </p:nvSpPr>
          <p:spPr>
            <a:xfrm>
              <a:off x="7612852" y="600092"/>
              <a:ext cx="3028463" cy="730468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200" lang="bn-BD" smtClean="0">
                  <a:latin typeface="NikoshBAN" panose="02000000000000000000" pitchFamily="2" charset="0"/>
                  <a:cs typeface="NikoshBAN" panose="02000000000000000000" pitchFamily="2" charset="0"/>
                </a:rPr>
                <a:t>Pi </a:t>
              </a:r>
              <a:r>
                <a:rPr dirty="0" sz="3200" lang="en-US" smtClean="0">
                  <a:latin typeface="NikoshBAN" panose="02000000000000000000" pitchFamily="2" charset="0"/>
                  <a:cs typeface="NikoshBAN" panose="02000000000000000000" pitchFamily="2" charset="0"/>
                </a:rPr>
                <a:t>(inorganic phosphate )</a:t>
              </a:r>
              <a:endParaRPr dirty="0" sz="320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19" name="TextBox 10"/>
            <p:cNvSpPr txBox="1"/>
            <p:nvPr/>
          </p:nvSpPr>
          <p:spPr>
            <a:xfrm>
              <a:off x="6545648" y="1379304"/>
              <a:ext cx="471460" cy="807361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600" lang="en-US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145738" name="Straight Arrow Connector 11"/>
            <p:cNvCxnSpPr>
              <a:cxnSpLocks/>
            </p:cNvCxnSpPr>
            <p:nvPr/>
          </p:nvCxnSpPr>
          <p:spPr>
            <a:xfrm flipV="1">
              <a:off x="6876393" y="1638151"/>
              <a:ext cx="715325" cy="23661"/>
            </a:xfrm>
            <a:prstGeom prst="straightConnector1"/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8620" name="TextBox 12"/>
            <p:cNvSpPr txBox="1"/>
            <p:nvPr/>
          </p:nvSpPr>
          <p:spPr>
            <a:xfrm>
              <a:off x="7585968" y="1407692"/>
              <a:ext cx="1981361" cy="730469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200" lang="en-US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</a:p>
          </p:txBody>
        </p:sp>
      </p:grpSp>
      <p:grpSp>
        <p:nvGrpSpPr>
          <p:cNvPr id="63" name="Group 13"/>
          <p:cNvGrpSpPr/>
          <p:nvPr/>
        </p:nvGrpSpPr>
        <p:grpSpPr>
          <a:xfrm>
            <a:off x="692213" y="2836219"/>
            <a:ext cx="3525808" cy="914400"/>
            <a:chOff x="1884393" y="3886200"/>
            <a:chExt cx="3525808" cy="914400"/>
          </a:xfrm>
        </p:grpSpPr>
        <p:grpSp>
          <p:nvGrpSpPr>
            <p:cNvPr id="64" name="Group 14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3145739" name="Straight Connector 16"/>
              <p:cNvCxnSpPr>
                <a:cxnSpLocks/>
                <a:stCxn id="10486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40" name="Straight Connector 17"/>
              <p:cNvCxnSpPr>
                <a:cxnSpLocks/>
              </p:cNvCxnSpPr>
              <p:nvPr/>
            </p:nvCxnSpPr>
            <p:spPr>
              <a:xfrm flipV="1">
                <a:off x="2725541" y="4092036"/>
                <a:ext cx="314865" cy="4135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41" name="Straight Connector 18"/>
              <p:cNvCxnSpPr>
                <a:cxnSpLocks/>
              </p:cNvCxnSpPr>
              <p:nvPr/>
            </p:nvCxnSpPr>
            <p:spPr>
              <a:xfrm flipV="1">
                <a:off x="3487167" y="4092036"/>
                <a:ext cx="360067" cy="9322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621" name="Oval 19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  <p:sp>
            <p:nvSpPr>
              <p:cNvPr id="1048622" name="Oval 20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  <p:sp>
            <p:nvSpPr>
              <p:cNvPr id="1048623" name="Oval 21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</p:grpSp>
        <p:sp>
          <p:nvSpPr>
            <p:cNvPr id="1048624" name="TextBox 15"/>
            <p:cNvSpPr txBox="1"/>
            <p:nvPr/>
          </p:nvSpPr>
          <p:spPr>
            <a:xfrm>
              <a:off x="1884393" y="3962400"/>
              <a:ext cx="477807" cy="646331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600" lang="en-US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65" name="Group 22"/>
          <p:cNvGrpSpPr/>
          <p:nvPr/>
        </p:nvGrpSpPr>
        <p:grpSpPr>
          <a:xfrm>
            <a:off x="789020" y="1769419"/>
            <a:ext cx="2667000" cy="838200"/>
            <a:chOff x="1981200" y="2286000"/>
            <a:chExt cx="2667000" cy="838200"/>
          </a:xfrm>
        </p:grpSpPr>
        <p:grpSp>
          <p:nvGrpSpPr>
            <p:cNvPr id="66" name="Group 23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3145742" name="Straight Connector 25"/>
              <p:cNvCxnSpPr>
                <a:cxnSpLocks/>
                <a:stCxn id="1048625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43" name="Straight Connector 26"/>
              <p:cNvCxnSpPr>
                <a:cxnSpLocks/>
              </p:cNvCxnSpPr>
              <p:nvPr/>
            </p:nvCxnSpPr>
            <p:spPr>
              <a:xfrm flipV="1">
                <a:off x="3709989" y="4307111"/>
                <a:ext cx="393360" cy="11394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625" name="Oval 27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  <p:sp>
            <p:nvSpPr>
              <p:cNvPr id="1048626" name="Oval 28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</p:grpSp>
        <p:sp>
          <p:nvSpPr>
            <p:cNvPr id="1048627" name="TextBox 24"/>
            <p:cNvSpPr txBox="1"/>
            <p:nvPr/>
          </p:nvSpPr>
          <p:spPr>
            <a:xfrm>
              <a:off x="1981200" y="2362200"/>
              <a:ext cx="506986" cy="646331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600" lang="en-US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1048628" name="Rectangle 29"/>
          <p:cNvSpPr/>
          <p:nvPr/>
        </p:nvSpPr>
        <p:spPr>
          <a:xfrm>
            <a:off x="4419600" y="3987225"/>
            <a:ext cx="2727817" cy="584775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dirty="0" sz="3200" lang="bn-IN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ow make</a:t>
            </a:r>
            <a:r>
              <a:rPr dirty="0" sz="32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3200" lang="en-US">
              <a:solidFill>
                <a:schemeClr val="bg1"/>
              </a:solidFill>
            </a:endParaRPr>
          </a:p>
        </p:txBody>
      </p:sp>
      <p:grpSp>
        <p:nvGrpSpPr>
          <p:cNvPr id="67" name="Group 30"/>
          <p:cNvGrpSpPr/>
          <p:nvPr/>
        </p:nvGrpSpPr>
        <p:grpSpPr>
          <a:xfrm>
            <a:off x="789020" y="4890040"/>
            <a:ext cx="2268097" cy="646331"/>
            <a:chOff x="321692" y="2339145"/>
            <a:chExt cx="2268097" cy="646331"/>
          </a:xfrm>
        </p:grpSpPr>
        <p:sp>
          <p:nvSpPr>
            <p:cNvPr id="1048629" name="TextBox 31"/>
            <p:cNvSpPr txBox="1"/>
            <p:nvPr/>
          </p:nvSpPr>
          <p:spPr>
            <a:xfrm>
              <a:off x="321692" y="2339145"/>
              <a:ext cx="519186" cy="646331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3600" lang="en-US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145744" name="Straight Connector 32"/>
            <p:cNvCxnSpPr>
              <a:cxnSpLocks/>
            </p:cNvCxnSpPr>
            <p:nvPr/>
          </p:nvCxnSpPr>
          <p:spPr>
            <a:xfrm flipV="1">
              <a:off x="762000" y="2662311"/>
              <a:ext cx="329671" cy="3862"/>
            </a:xfrm>
            <a:prstGeom prst="line"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45" name="Straight Connector 33"/>
            <p:cNvCxnSpPr>
              <a:cxnSpLocks/>
            </p:cNvCxnSpPr>
            <p:nvPr/>
          </p:nvCxnSpPr>
          <p:spPr>
            <a:xfrm flipV="1">
              <a:off x="1524000" y="2662311"/>
              <a:ext cx="376998" cy="8706"/>
            </a:xfrm>
            <a:prstGeom prst="line"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8630" name="Oval 34"/>
            <p:cNvSpPr/>
            <p:nvPr/>
          </p:nvSpPr>
          <p:spPr>
            <a:xfrm>
              <a:off x="1022853" y="2380275"/>
              <a:ext cx="692480" cy="595989"/>
            </a:xfrm>
            <a:prstGeom prst="ellipse"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400" lang="bn-BD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2400" lang="en-US"/>
            </a:p>
          </p:txBody>
        </p:sp>
        <p:sp>
          <p:nvSpPr>
            <p:cNvPr id="1048631" name="Oval 35"/>
            <p:cNvSpPr/>
            <p:nvPr/>
          </p:nvSpPr>
          <p:spPr>
            <a:xfrm>
              <a:off x="1897309" y="2387046"/>
              <a:ext cx="692480" cy="595989"/>
            </a:xfrm>
            <a:prstGeom prst="ellipse"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400" lang="bn-BD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2400" lang="en-US"/>
            </a:p>
          </p:txBody>
        </p:sp>
      </p:grpSp>
      <p:grpSp>
        <p:nvGrpSpPr>
          <p:cNvPr id="68" name="Group 36"/>
          <p:cNvGrpSpPr/>
          <p:nvPr/>
        </p:nvGrpSpPr>
        <p:grpSpPr>
          <a:xfrm>
            <a:off x="3238740" y="4867529"/>
            <a:ext cx="1558900" cy="707886"/>
            <a:chOff x="2607427" y="2317074"/>
            <a:chExt cx="1126373" cy="707886"/>
          </a:xfrm>
        </p:grpSpPr>
        <p:sp>
          <p:nvSpPr>
            <p:cNvPr id="1048632" name="Oval 37"/>
            <p:cNvSpPr/>
            <p:nvPr/>
          </p:nvSpPr>
          <p:spPr>
            <a:xfrm>
              <a:off x="3190037" y="2370632"/>
              <a:ext cx="543763" cy="595989"/>
            </a:xfrm>
            <a:prstGeom prst="ellipse"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400" lang="bn-BD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2400" lang="en-US"/>
            </a:p>
          </p:txBody>
        </p:sp>
        <p:sp>
          <p:nvSpPr>
            <p:cNvPr id="1048633" name="TextBox 38"/>
            <p:cNvSpPr txBox="1"/>
            <p:nvPr/>
          </p:nvSpPr>
          <p:spPr>
            <a:xfrm>
              <a:off x="2607427" y="2317074"/>
              <a:ext cx="451531" cy="707886"/>
            </a:xfrm>
            <a:prstGeom prst="rect"/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p>
              <a:r>
                <a:rPr dirty="0" sz="4000" lang="en-US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1048634" name="Oval Callout 39"/>
          <p:cNvSpPr/>
          <p:nvPr/>
        </p:nvSpPr>
        <p:spPr>
          <a:xfrm>
            <a:off x="9199457" y="5252494"/>
            <a:ext cx="1714399" cy="696656"/>
          </a:xfrm>
          <a:prstGeom prst="wedgeEllipseCallout">
            <a:avLst>
              <a:gd name="adj1" fmla="val -63742"/>
              <a:gd name="adj2" fmla="val -312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dirty="0" sz="2800" lang="en-US"/>
          </a:p>
        </p:txBody>
      </p:sp>
      <p:grpSp>
        <p:nvGrpSpPr>
          <p:cNvPr id="69" name="Group 40"/>
          <p:cNvGrpSpPr/>
          <p:nvPr/>
        </p:nvGrpSpPr>
        <p:grpSpPr>
          <a:xfrm>
            <a:off x="5038004" y="4893547"/>
            <a:ext cx="3727838" cy="684776"/>
            <a:chOff x="4637354" y="1432225"/>
            <a:chExt cx="3727838" cy="684776"/>
          </a:xfrm>
        </p:grpSpPr>
        <p:grpSp>
          <p:nvGrpSpPr>
            <p:cNvPr id="70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3145746" name="Straight Connector 43"/>
              <p:cNvCxnSpPr>
                <a:cxnSpLocks/>
                <a:stCxn id="1048637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44"/>
              <p:cNvGrpSpPr/>
              <p:nvPr/>
            </p:nvGrpSpPr>
            <p:grpSpPr>
              <a:xfrm>
                <a:off x="5037225" y="2439424"/>
                <a:ext cx="2268097" cy="646331"/>
                <a:chOff x="321692" y="2339145"/>
                <a:chExt cx="2268097" cy="646331"/>
              </a:xfrm>
            </p:grpSpPr>
            <p:sp>
              <p:nvSpPr>
                <p:cNvPr id="1048635" name="TextBox 46"/>
                <p:cNvSpPr txBox="1"/>
                <p:nvPr/>
              </p:nvSpPr>
              <p:spPr>
                <a:xfrm>
                  <a:off x="321692" y="2339145"/>
                  <a:ext cx="519186" cy="646331"/>
                </a:xfrm>
                <a:prstGeom prst="rect"/>
                <a:noFill/>
                <a:ln>
                  <a:solidFill>
                    <a:schemeClr val="bg1"/>
                  </a:solidFill>
                </a:ln>
              </p:spPr>
              <p:txBody>
                <a:bodyPr rtlCol="0" wrap="square">
                  <a:spAutoFit/>
                </a:bodyPr>
                <a:p>
                  <a:r>
                    <a:rPr dirty="0" sz="3600" lang="en-US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3145747" name="Straight Connector 47"/>
                <p:cNvCxnSpPr>
                  <a:cxnSpLocks/>
                </p:cNvCxnSpPr>
                <p:nvPr/>
              </p:nvCxnSpPr>
              <p:spPr>
                <a:xfrm flipV="1">
                  <a:off x="762000" y="2662311"/>
                  <a:ext cx="329671" cy="3862"/>
                </a:xfrm>
                <a:prstGeom prst="line"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48" name="Straight Connector 48"/>
                <p:cNvCxnSpPr>
                  <a:cxnSpLocks/>
                </p:cNvCxnSpPr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8636" name="Oval 49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 rtlCol="0"/>
                <a:p>
                  <a:pPr algn="ctr"/>
                  <a:r>
                    <a:rPr dirty="0" sz="2400" lang="bn-BD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  <a:r>
                    <a:rPr dirty="0" sz="2400" lang="en-US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</a:t>
                  </a:r>
                  <a:endParaRPr dirty="0" sz="2400" lang="en-US"/>
                </a:p>
              </p:txBody>
            </p:sp>
            <p:sp>
              <p:nvSpPr>
                <p:cNvPr id="1048637" name="Oval 50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 rtlCol="0"/>
                <a:p>
                  <a:pPr algn="ctr"/>
                  <a:r>
                    <a:rPr dirty="0" sz="2400" lang="bn-BD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  <a:r>
                    <a:rPr dirty="0" sz="2400" lang="en-US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</a:t>
                  </a:r>
                  <a:endParaRPr dirty="0" sz="2400" lang="en-US"/>
                </a:p>
              </p:txBody>
            </p:sp>
          </p:grpSp>
          <p:sp>
            <p:nvSpPr>
              <p:cNvPr id="1048638" name="Oval 45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r>
                  <a:rPr dirty="0" sz="2400" lang="bn-BD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400" lang="en-US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2400" lang="en-US"/>
              </a:p>
            </p:txBody>
          </p:sp>
        </p:grpSp>
        <p:sp>
          <p:nvSpPr>
            <p:cNvPr id="1048639" name="Right Arrow 42"/>
            <p:cNvSpPr/>
            <p:nvPr/>
          </p:nvSpPr>
          <p:spPr>
            <a:xfrm>
              <a:off x="4637354" y="1651067"/>
              <a:ext cx="518973" cy="270159"/>
            </a:xfrm>
            <a:prstGeom prst="rightArrow"/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40" name="Oval Callout 51"/>
          <p:cNvSpPr/>
          <p:nvPr/>
        </p:nvSpPr>
        <p:spPr>
          <a:xfrm>
            <a:off x="1039546" y="4255301"/>
            <a:ext cx="1714399" cy="445449"/>
          </a:xfrm>
          <a:prstGeom prst="wedgeEllipseCallout">
            <a:avLst>
              <a:gd name="adj1" fmla="val -141"/>
              <a:gd name="adj2" fmla="val 820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dirty="0" sz="2800" lang="en-US"/>
          </a:p>
        </p:txBody>
      </p:sp>
      <p:sp>
        <p:nvSpPr>
          <p:cNvPr id="1048641" name="Rectangle 52"/>
          <p:cNvSpPr/>
          <p:nvPr/>
        </p:nvSpPr>
        <p:spPr>
          <a:xfrm>
            <a:off x="7315200" y="4002951"/>
            <a:ext cx="4677598" cy="929640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r>
              <a:rPr dirty="0" sz="2800" lang="en-US"/>
              <a:t>What is the strategy of joining?</a:t>
            </a:r>
            <a:endParaRPr dirty="0" sz="2800" lang="en-US">
              <a:solidFill>
                <a:schemeClr val="bg1"/>
              </a:solidFill>
            </a:endParaRPr>
          </a:p>
        </p:txBody>
      </p:sp>
      <p:sp>
        <p:nvSpPr>
          <p:cNvPr id="1048642" name="Rectangle 56"/>
          <p:cNvSpPr/>
          <p:nvPr/>
        </p:nvSpPr>
        <p:spPr>
          <a:xfrm>
            <a:off x="1676400" y="381000"/>
            <a:ext cx="1158569" cy="769441"/>
          </a:xfrm>
          <a:prstGeom prst="rect"/>
          <a:ln>
            <a:solidFill>
              <a:schemeClr val="bg1"/>
            </a:solidFill>
          </a:ln>
        </p:spPr>
        <p:txBody>
          <a:bodyPr wrap="square">
            <a:spAutoFit/>
          </a:bodyPr>
          <a:p>
            <a:r>
              <a:rPr b="1" dirty="0" sz="44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44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dirty="0" sz="4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3" nodeType="withEffect" presetClass="emph" presetID="30" presetSubtype="0" repeatCount="400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4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6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set>
                                      <p:cBhvr>
                                        <p:cTn dur="500" fill="hold" id="4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3" nodeType="withEffect" presetClass="emph" presetID="30" presetSubtype="0" repeatCount="400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4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5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6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25098" s="12549"/>
                                      </p:by>
                                    </p:animClr>
                                    <p:set>
                                      <p:cBhvr>
                                        <p:cTn dur="500" fill="hold" id="6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2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  <p:bldP spid="1048628" grpId="0" animBg="1"/>
      <p:bldP spid="1048634" grpId="0" animBg="1"/>
      <p:bldP spid="1048634" grpId="1" animBg="1"/>
      <p:bldP spid="1048640" grpId="0" animBg="1"/>
      <p:bldP spid="1048640" grpId="1" animBg="1"/>
      <p:bldP spid="10486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43"/>
          <p:cNvGrpSpPr/>
          <p:nvPr/>
        </p:nvGrpSpPr>
        <p:grpSpPr>
          <a:xfrm>
            <a:off x="2362200" y="1599494"/>
            <a:ext cx="1143000" cy="609600"/>
            <a:chOff x="2133600" y="2362200"/>
            <a:chExt cx="1454727" cy="838200"/>
          </a:xfrm>
        </p:grpSpPr>
        <p:sp>
          <p:nvSpPr>
            <p:cNvPr id="1048643" name="Rectangle 58"/>
            <p:cNvSpPr/>
            <p:nvPr/>
          </p:nvSpPr>
          <p:spPr>
            <a:xfrm>
              <a:off x="2133600" y="2676525"/>
              <a:ext cx="1454727" cy="228601"/>
            </a:xfrm>
            <a:prstGeom prst="rect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sz="1200" lang="en-US"/>
            </a:p>
          </p:txBody>
        </p:sp>
        <p:sp>
          <p:nvSpPr>
            <p:cNvPr id="1048644" name="Rectangle 59"/>
            <p:cNvSpPr/>
            <p:nvPr/>
          </p:nvSpPr>
          <p:spPr>
            <a:xfrm>
              <a:off x="2743200" y="2362200"/>
              <a:ext cx="838200" cy="838200"/>
            </a:xfrm>
            <a:prstGeom prst="rect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800" lang="bn-BD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8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1200" lang="en-US"/>
            </a:p>
          </p:txBody>
        </p:sp>
      </p:grpSp>
      <p:grpSp>
        <p:nvGrpSpPr>
          <p:cNvPr id="74" name="Group 53"/>
          <p:cNvGrpSpPr/>
          <p:nvPr/>
        </p:nvGrpSpPr>
        <p:grpSpPr>
          <a:xfrm>
            <a:off x="609600" y="3656894"/>
            <a:ext cx="4343400" cy="748146"/>
            <a:chOff x="762000" y="2362200"/>
            <a:chExt cx="4419600" cy="900546"/>
          </a:xfrm>
          <a:solidFill>
            <a:schemeClr val="accent6"/>
          </a:solidFill>
        </p:grpSpPr>
        <p:grpSp>
          <p:nvGrpSpPr>
            <p:cNvPr id="75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45" name="Rectangle 66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46" name="Rectangle 67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8647" name="Flowchart: Punched Tape 62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  <p:grpSp>
          <p:nvGrpSpPr>
            <p:cNvPr id="76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48" name="Rectangle 6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49" name="Rectangle 6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7" name="Group 43"/>
          <p:cNvGrpSpPr/>
          <p:nvPr/>
        </p:nvGrpSpPr>
        <p:grpSpPr>
          <a:xfrm>
            <a:off x="2354224" y="1586419"/>
            <a:ext cx="1143000" cy="609600"/>
            <a:chOff x="2123448" y="2344220"/>
            <a:chExt cx="1454727" cy="838200"/>
          </a:xfrm>
          <a:solidFill>
            <a:schemeClr val="accent6"/>
          </a:solidFill>
        </p:grpSpPr>
        <p:sp>
          <p:nvSpPr>
            <p:cNvPr id="1048650" name="Rectangle 69"/>
            <p:cNvSpPr/>
            <p:nvPr/>
          </p:nvSpPr>
          <p:spPr>
            <a:xfrm>
              <a:off x="2123448" y="2695069"/>
              <a:ext cx="1454727" cy="20955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en-US">
                <a:solidFill>
                  <a:schemeClr val="tx1"/>
                </a:solidFill>
              </a:endParaRPr>
            </a:p>
          </p:txBody>
        </p:sp>
        <p:sp>
          <p:nvSpPr>
            <p:cNvPr id="1048651" name="Rectangle 70"/>
            <p:cNvSpPr/>
            <p:nvPr/>
          </p:nvSpPr>
          <p:spPr>
            <a:xfrm>
              <a:off x="2739975" y="2344220"/>
              <a:ext cx="838200" cy="83820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bn-BD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800" lang="en-US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45749" name="Straight Connector 71"/>
          <p:cNvCxnSpPr>
            <a:cxnSpLocks/>
          </p:cNvCxnSpPr>
          <p:nvPr/>
        </p:nvCxnSpPr>
        <p:spPr>
          <a:xfrm>
            <a:off x="1066800" y="685800"/>
            <a:ext cx="1170215" cy="2711324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Straight Connector 72"/>
          <p:cNvCxnSpPr>
            <a:cxnSpLocks/>
          </p:cNvCxnSpPr>
          <p:nvPr/>
        </p:nvCxnSpPr>
        <p:spPr>
          <a:xfrm>
            <a:off x="1219200" y="532694"/>
            <a:ext cx="3886200" cy="609600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Straight Connector 73"/>
          <p:cNvCxnSpPr>
            <a:cxnSpLocks/>
          </p:cNvCxnSpPr>
          <p:nvPr/>
        </p:nvCxnSpPr>
        <p:spPr>
          <a:xfrm>
            <a:off x="990601" y="685093"/>
            <a:ext cx="1998906" cy="1294787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0" name="Picture 2" descr="C:\Users\Doel-1612i3\Downloads\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57200" y="-10886"/>
            <a:ext cx="990600" cy="990601"/>
          </a:xfrm>
          <a:prstGeom prst="rect"/>
          <a:noFill/>
        </p:spPr>
      </p:pic>
      <p:sp>
        <p:nvSpPr>
          <p:cNvPr id="1048652" name="Rectangle 75"/>
          <p:cNvSpPr/>
          <p:nvPr/>
        </p:nvSpPr>
        <p:spPr>
          <a:xfrm>
            <a:off x="400765" y="4515216"/>
            <a:ext cx="3942635" cy="457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>
                <a:solidFill>
                  <a:schemeClr val="tx1"/>
                </a:solidFill>
              </a:rPr>
              <a:t>Adenosine </a:t>
            </a:r>
            <a:r>
              <a:rPr dirty="0" sz="2800" lang="en-US" err="1">
                <a:solidFill>
                  <a:schemeClr val="tx1"/>
                </a:solidFill>
              </a:rPr>
              <a:t>diphosphate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Rectangle 76"/>
          <p:cNvSpPr/>
          <p:nvPr/>
        </p:nvSpPr>
        <p:spPr>
          <a:xfrm>
            <a:off x="16111" y="5000619"/>
            <a:ext cx="4953000" cy="457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>
                <a:solidFill>
                  <a:schemeClr val="tx1"/>
                </a:solidFill>
              </a:rPr>
              <a:t>Adenosine triphosphate</a:t>
            </a:r>
            <a:r>
              <a:rPr dirty="0" sz="28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dirty="0" sz="28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Rectangle 77"/>
          <p:cNvSpPr/>
          <p:nvPr/>
        </p:nvSpPr>
        <p:spPr>
          <a:xfrm>
            <a:off x="2743200" y="151694"/>
            <a:ext cx="9448800" cy="574040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r>
              <a:rPr altLang="en-US" dirty="0" sz="3200" lang="en-US"/>
              <a:t>A</a:t>
            </a:r>
            <a:r>
              <a:rPr altLang="en-US" dirty="0" sz="3200" lang="en-US"/>
              <a:t>T</a:t>
            </a:r>
            <a:r>
              <a:rPr altLang="en-US" dirty="0" sz="3200" lang="en-US"/>
              <a:t>P</a:t>
            </a:r>
            <a:r>
              <a:rPr altLang="en-US" dirty="0" sz="3200" lang="en-US"/>
              <a:t> </a:t>
            </a:r>
            <a:r>
              <a:rPr altLang="en-US" dirty="0" sz="3200" lang="en-GB"/>
              <a:t>তৈ</a:t>
            </a:r>
            <a:r>
              <a:rPr altLang="en-US" dirty="0" sz="3200" lang="en-GB"/>
              <a:t>রির</a:t>
            </a:r>
            <a:r>
              <a:rPr altLang="en-US" dirty="0" sz="3200" lang="en-US"/>
              <a:t> </a:t>
            </a:r>
            <a:r>
              <a:rPr altLang="en-US" dirty="0" sz="3200" lang="en-GB"/>
              <a:t>প</a:t>
            </a:r>
            <a:r>
              <a:rPr altLang="en-US" dirty="0" sz="3200" lang="en-GB"/>
              <a:t>্র</a:t>
            </a:r>
            <a:r>
              <a:rPr altLang="en-US" dirty="0" sz="3200" lang="en-GB"/>
              <a:t>ক</a:t>
            </a:r>
            <a:r>
              <a:rPr altLang="en-US" dirty="0" sz="3200" lang="en-GB"/>
              <a:t>্র</a:t>
            </a:r>
            <a:r>
              <a:rPr altLang="en-US" dirty="0" sz="3200" lang="en-GB"/>
              <a:t>িয়া</a:t>
            </a:r>
            <a:r>
              <a:rPr altLang="en-US" dirty="0" sz="3200" lang="en-GB"/>
              <a:t>ক</a:t>
            </a:r>
            <a:r>
              <a:rPr altLang="en-US" dirty="0" sz="3200" lang="en-GB"/>
              <a:t>ে</a:t>
            </a:r>
            <a:r>
              <a:rPr altLang="en-US" dirty="0" sz="3200" lang="en-US"/>
              <a:t> </a:t>
            </a:r>
            <a:r>
              <a:rPr altLang="en-US" dirty="0" sz="3200" lang="en-GB"/>
              <a:t>ফটোফসাইলেশ</a:t>
            </a:r>
            <a:r>
              <a:rPr altLang="en-US" dirty="0" sz="3200" lang="en-GB"/>
              <a:t>ন</a:t>
            </a:r>
            <a:r>
              <a:rPr altLang="en-US" dirty="0" sz="3200" lang="en-US"/>
              <a:t> </a:t>
            </a:r>
            <a:r>
              <a:rPr altLang="en-US" dirty="0" sz="3200" lang="en-GB"/>
              <a:t>ব</a:t>
            </a:r>
            <a:r>
              <a:rPr altLang="en-US" dirty="0" sz="3200" lang="en-GB"/>
              <a:t>ল</a:t>
            </a:r>
            <a:r>
              <a:rPr altLang="en-US" dirty="0" sz="3200" lang="en-GB"/>
              <a:t>ে</a:t>
            </a:r>
            <a:r>
              <a:rPr altLang="en-US" dirty="0" sz="3200" lang="en-GB"/>
              <a:t>।</a:t>
            </a:r>
            <a:r>
              <a:rPr altLang="en-US" dirty="0" sz="3200" lang="en-US"/>
              <a:t> </a:t>
            </a:r>
            <a:r>
              <a:rPr altLang="en-US" dirty="0" sz="3200" lang="en-US"/>
              <a:t> </a:t>
            </a:r>
            <a:r>
              <a:rPr dirty="0" sz="3200" lang="en-US"/>
              <a:t>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5" name="Rounded Rectangular Callout 78"/>
          <p:cNvSpPr/>
          <p:nvPr/>
        </p:nvSpPr>
        <p:spPr>
          <a:xfrm>
            <a:off x="5611960" y="1478220"/>
            <a:ext cx="3455839" cy="1034075"/>
          </a:xfrm>
          <a:prstGeom prst="wedgeRoundRectCallout">
            <a:avLst>
              <a:gd name="adj1" fmla="val -52872"/>
              <a:gd name="adj2" fmla="val 81014"/>
              <a:gd name="adj3" fmla="val 16667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en-US" smtClean="0"/>
              <a:t>This </a:t>
            </a:r>
            <a:r>
              <a:rPr dirty="0" sz="2400" lang="en-US"/>
              <a:t>phosphate </a:t>
            </a:r>
            <a:r>
              <a:rPr dirty="0" sz="2400" lang="en-US" smtClean="0"/>
              <a:t>bond </a:t>
            </a:r>
            <a:r>
              <a:rPr dirty="0" sz="2400" lang="en-US"/>
              <a:t>binds to about </a:t>
            </a:r>
            <a:r>
              <a:rPr dirty="0" sz="2400" lang="en-US" smtClean="0"/>
              <a:t>7300 </a:t>
            </a:r>
            <a:r>
              <a:rPr dirty="0" sz="2400" lang="en-US"/>
              <a:t>calories of solar power.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53"/>
          <p:cNvGrpSpPr/>
          <p:nvPr/>
        </p:nvGrpSpPr>
        <p:grpSpPr>
          <a:xfrm>
            <a:off x="2819400" y="2742494"/>
            <a:ext cx="4343400" cy="748146"/>
            <a:chOff x="762000" y="2362200"/>
            <a:chExt cx="4419600" cy="900546"/>
          </a:xfrm>
          <a:solidFill>
            <a:schemeClr val="accent6"/>
          </a:solidFill>
        </p:grpSpPr>
        <p:grpSp>
          <p:nvGrpSpPr>
            <p:cNvPr id="79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56" name="Rectangle 8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57" name="Rectangle 8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8658" name="Flowchart: Punched Tape 81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  <p:grpSp>
          <p:nvGrpSpPr>
            <p:cNvPr id="80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59" name="Rectangle 83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60" name="Rectangle 84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" name="Group 43"/>
          <p:cNvGrpSpPr/>
          <p:nvPr/>
        </p:nvGrpSpPr>
        <p:grpSpPr>
          <a:xfrm>
            <a:off x="4572000" y="685094"/>
            <a:ext cx="1143000" cy="609600"/>
            <a:chOff x="2133600" y="2362200"/>
            <a:chExt cx="1454727" cy="838200"/>
          </a:xfrm>
          <a:solidFill>
            <a:schemeClr val="accent6"/>
          </a:solidFill>
        </p:grpSpPr>
        <p:sp>
          <p:nvSpPr>
            <p:cNvPr id="1048661" name="Rectangle 88"/>
            <p:cNvSpPr/>
            <p:nvPr/>
          </p:nvSpPr>
          <p:spPr>
            <a:xfrm>
              <a:off x="2133600" y="2676526"/>
              <a:ext cx="1454727" cy="20955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en-US">
                <a:solidFill>
                  <a:schemeClr val="tx1"/>
                </a:solidFill>
              </a:endParaRPr>
            </a:p>
          </p:txBody>
        </p:sp>
        <p:sp>
          <p:nvSpPr>
            <p:cNvPr id="1048662" name="Rectangle 89"/>
            <p:cNvSpPr/>
            <p:nvPr/>
          </p:nvSpPr>
          <p:spPr>
            <a:xfrm>
              <a:off x="2743201" y="2362200"/>
              <a:ext cx="838200" cy="83820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bn-BD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800" lang="en-US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53"/>
          <p:cNvGrpSpPr/>
          <p:nvPr/>
        </p:nvGrpSpPr>
        <p:grpSpPr>
          <a:xfrm>
            <a:off x="3657600" y="5423348"/>
            <a:ext cx="4343400" cy="748146"/>
            <a:chOff x="762000" y="2362200"/>
            <a:chExt cx="4419600" cy="900546"/>
          </a:xfrm>
          <a:solidFill>
            <a:schemeClr val="accent6"/>
          </a:solidFill>
        </p:grpSpPr>
        <p:grpSp>
          <p:nvGrpSpPr>
            <p:cNvPr id="8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63" name="Rectangle 96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64" name="Rectangle 97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8665" name="Flowchart: Punched Tape 92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  <p:grpSp>
          <p:nvGrpSpPr>
            <p:cNvPr id="84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  <a:grpFill/>
          </p:grpSpPr>
          <p:sp>
            <p:nvSpPr>
              <p:cNvPr id="1048666" name="Rectangle 9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200"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67" name="Rectangle 9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dirty="0" sz="2800" lang="en-US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dirty="0" sz="1200"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" name="Group 43"/>
          <p:cNvGrpSpPr/>
          <p:nvPr/>
        </p:nvGrpSpPr>
        <p:grpSpPr>
          <a:xfrm>
            <a:off x="7543800" y="2590800"/>
            <a:ext cx="1143000" cy="609600"/>
            <a:chOff x="2133600" y="2362200"/>
            <a:chExt cx="1454727" cy="838200"/>
          </a:xfrm>
          <a:solidFill>
            <a:schemeClr val="accent6"/>
          </a:solidFill>
        </p:grpSpPr>
        <p:sp>
          <p:nvSpPr>
            <p:cNvPr id="1048668" name="Rectangle 99"/>
            <p:cNvSpPr/>
            <p:nvPr/>
          </p:nvSpPr>
          <p:spPr>
            <a:xfrm>
              <a:off x="2133600" y="2676526"/>
              <a:ext cx="1454727" cy="20955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en-US">
                <a:solidFill>
                  <a:schemeClr val="tx1"/>
                </a:solidFill>
              </a:endParaRPr>
            </a:p>
          </p:txBody>
        </p:sp>
        <p:sp>
          <p:nvSpPr>
            <p:cNvPr id="1048669" name="Rectangle 100"/>
            <p:cNvSpPr/>
            <p:nvPr/>
          </p:nvSpPr>
          <p:spPr>
            <a:xfrm>
              <a:off x="2750127" y="2362200"/>
              <a:ext cx="838200" cy="83820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bn-BD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r>
                <a:rPr dirty="0" sz="28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dirty="0" sz="1200"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45752" name="Straight Connector 101"/>
          <p:cNvCxnSpPr>
            <a:cxnSpLocks/>
          </p:cNvCxnSpPr>
          <p:nvPr/>
        </p:nvCxnSpPr>
        <p:spPr>
          <a:xfrm>
            <a:off x="1371600" y="685094"/>
            <a:ext cx="2819400" cy="1995054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Straight Connector 102"/>
          <p:cNvCxnSpPr>
            <a:cxnSpLocks/>
          </p:cNvCxnSpPr>
          <p:nvPr/>
        </p:nvCxnSpPr>
        <p:spPr>
          <a:xfrm>
            <a:off x="1143001" y="837493"/>
            <a:ext cx="5681215" cy="4585855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Straight Connector 103"/>
          <p:cNvCxnSpPr>
            <a:cxnSpLocks/>
          </p:cNvCxnSpPr>
          <p:nvPr/>
        </p:nvCxnSpPr>
        <p:spPr>
          <a:xfrm>
            <a:off x="1295401" y="989893"/>
            <a:ext cx="3840122" cy="3810707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Straight Connector 104"/>
          <p:cNvCxnSpPr>
            <a:cxnSpLocks/>
          </p:cNvCxnSpPr>
          <p:nvPr/>
        </p:nvCxnSpPr>
        <p:spPr>
          <a:xfrm>
            <a:off x="1034824" y="930317"/>
            <a:ext cx="233362" cy="3267809"/>
          </a:xfrm>
          <a:prstGeom prst="line"/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0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314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314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9"/>
                                        <p:tgtEl>
                                          <p:spTgt spid="314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1000" id="2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6"/>
                                        <p:tgtEl>
                                          <p:spTgt spid="314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9"/>
                                        <p:tgtEl>
                                          <p:spTgt spid="314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2"/>
                                        <p:tgtEl>
                                          <p:spTgt spid="314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3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3 C 0.10664 0.00602 0.11394 0.00625 0.12084 0.00741 C 0.12774 0.0088 0.1349 0.01459 0.14219 0.01621 C 0.15417 0.02524 0.16732 0.02801 0.17969 0.0345 C 0.18542 0.04561 0.19219 0.05602 0.19987 0.06135 C 0.20326 0.07223 0.2125 0.08936 0.21862 0.09306 C 0.22097 0.1 0.22409 0.10649 0.22657 0.11366 C 0.22956 0.12338 0.23073 0.13195 0.23425 0.1426 C 0.23607 0.14838 0.23594 0.15672 0.23763 0.1632 C 0.2392 0.16991 0.24115 0.17732 0.2431 0.18357 C 0.24441 0.19121 0.24571 0.19676 0.24753 0.20371 C 0.24961 0.2125 0.25052 0.22362 0.25196 0.23287 C 0.25248 0.24213 0.25261 0.25116 0.253 0.26042 C 0.25313 0.26274 0.25417 0.26459 0.2543 0.26713 C 0.25469 0.2794 0.25456 0.29144 0.25521 0.30325 C 0.2556 0.30602 0.25782 0.31019 0.25782 0.31088 " pathEditMode="relative" rAng="0" ptsTypes="AAAAAAAAAAAAAAAA">
                                      <p:cBhvr>
                                        <p:cTn dur="2000" fill="hold" id="3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1527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3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04 0.00023 0.0017 0.0007 0.00261 0.00185 C 0.00352 0.00394 0.0043 0.01134 0.00521 0.01343 C 0.00691 0.02616 0.00886 0.0294 0.01003 0.0382 C 0.01094 0.05324 0.01185 0.0669 0.0129 0.07454 C 0.01316 0.08912 0.01459 0.11204 0.0155 0.11667 C 0.0155 0.12616 0.01576 0.13496 0.01628 0.14445 C 0.0168 0.15741 0.0168 0.16922 0.01719 0.1838 C 0.01771 0.19121 0.01771 0.20255 0.0181 0.21134 C 0.0181 0.22014 0.0181 0.23102 0.01862 0.23959 C 0.01889 0.24931 0.01889 0.25695 0.01941 0.26597 C 0.01941 0.27778 0.01941 0.29283 0.0198 0.30486 C 0.0198 0.31736 0.0198 0.32963 0.0198 0.34259 C 0.0198 0.34537 0.0198 0.34746 0.0198 0.35139 C 0.0198 0.36806 0.0198 0.38334 0.0198 0.39954 C 0.02032 0.40324 0.02084 0.4088 0.02084 0.41065 " pathEditMode="relative" rAng="0" ptsTypes="AAAAAAAAAAAAAAAA">
                                      <p:cBhvr>
                                        <p:cTn dur="2000" fill="hold" id="4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1 0.00533 C 0.10665 0.00602 0.11394 0.00625 0.12084 0.00741 C 0.12774 0.0088 0.1349 0.01459 0.14219 0.01621 C 0.15417 0.02524 0.16732 0.02801 0.17969 0.0345 C 0.18542 0.04561 0.19219 0.05602 0.19987 0.06135 C 0.20326 0.07223 0.21251 0.08936 0.21862 0.09306 C 0.22097 0.1 0.22409 0.10649 0.22657 0.11366 C 0.22956 0.12338 0.23073 0.13195 0.23425 0.1426 C 0.23607 0.14838 0.23594 0.15672 0.23764 0.1632 C 0.2392 0.16991 0.24115 0.17732 0.2431 0.18357 C 0.24441 0.19121 0.24571 0.19676 0.24753 0.20371 C 0.24961 0.2125 0.25053 0.22362 0.25196 0.23287 C 0.25248 0.24213 0.25261 0.25116 0.253 0.26042 C 0.25313 0.26274 0.25417 0.26459 0.2543 0.26713 C 0.25469 0.2794 0.25456 0.29144 0.25521 0.30325 C 0.2556 0.30602 0.25782 0.31019 0.25782 0.31088 " pathEditMode="relative" rAng="0" ptsTypes="AAAAAAAAAAAAAAAA">
                                      <p:cBhvr>
                                        <p:cTn dur="2000" fill="hold" id="4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15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45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1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54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9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/>
      <p:bldP spid="1048653" grpId="0"/>
      <p:bldP spid="1048654" grpId="0"/>
      <p:bldP spid="10486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ight Arrow 3"/>
          <p:cNvSpPr/>
          <p:nvPr/>
        </p:nvSpPr>
        <p:spPr>
          <a:xfrm>
            <a:off x="8059871" y="2018584"/>
            <a:ext cx="4103100" cy="3467816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জৈব সংশ্লেষ, পরিবহন, বিপাক শক্তি শক্তি</a:t>
            </a:r>
            <a:endParaRPr b="1"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71" name="Right Arrow 4"/>
          <p:cNvSpPr/>
          <p:nvPr/>
        </p:nvSpPr>
        <p:spPr>
          <a:xfrm>
            <a:off x="79668" y="2018584"/>
            <a:ext cx="3650143" cy="3467816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800" lang="en-US">
                <a:solidFill>
                  <a:schemeClr val="tx1"/>
                </a:solidFill>
              </a:rPr>
              <a:t>শক্তি হালকা এবং ক্লোরোফিল অণু থেকে আসে</a:t>
            </a:r>
            <a:endParaRPr b="1" dirty="0" sz="2800" lang="en-US">
              <a:solidFill>
                <a:schemeClr val="tx1"/>
              </a:solidFill>
            </a:endParaRPr>
          </a:p>
        </p:txBody>
      </p:sp>
      <p:sp>
        <p:nvSpPr>
          <p:cNvPr id="1048672" name="Rectangle 5"/>
          <p:cNvSpPr/>
          <p:nvPr/>
        </p:nvSpPr>
        <p:spPr>
          <a:xfrm>
            <a:off x="6340561" y="4343844"/>
            <a:ext cx="631653" cy="610961"/>
          </a:xfrm>
          <a:prstGeom prst="rect"/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 smtClean="0">
                <a:solidFill>
                  <a:schemeClr val="tx1"/>
                </a:solidFill>
              </a:rPr>
              <a:t>P</a:t>
            </a:r>
            <a:r>
              <a:rPr dirty="0" sz="3200" lang="en-US" err="1" smtClean="0">
                <a:solidFill>
                  <a:schemeClr val="tx1"/>
                </a:solidFill>
              </a:rPr>
              <a:t>i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73" name="Rectangle 6"/>
          <p:cNvSpPr/>
          <p:nvPr/>
        </p:nvSpPr>
        <p:spPr>
          <a:xfrm>
            <a:off x="4311902" y="4427396"/>
            <a:ext cx="1273291" cy="622992"/>
          </a:xfrm>
          <a:prstGeom prst="rect"/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dirty="0" sz="3200" lang="en-GB"/>
          </a:p>
        </p:txBody>
      </p:sp>
      <p:sp>
        <p:nvSpPr>
          <p:cNvPr id="1048674" name="Curved Left Arrow 7"/>
          <p:cNvSpPr/>
          <p:nvPr/>
        </p:nvSpPr>
        <p:spPr>
          <a:xfrm rot="21357122">
            <a:off x="6976249" y="2200503"/>
            <a:ext cx="844551" cy="2761375"/>
          </a:xfrm>
          <a:prstGeom prst="curvedLeftArrow">
            <a:avLst>
              <a:gd name="adj1" fmla="val 25000"/>
              <a:gd name="adj2" fmla="val 3924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3200" lang="en-GB">
              <a:solidFill>
                <a:schemeClr val="tx1"/>
              </a:solidFill>
            </a:endParaRPr>
          </a:p>
        </p:txBody>
      </p:sp>
      <p:sp>
        <p:nvSpPr>
          <p:cNvPr id="1048675" name="Curved Left Arrow 8"/>
          <p:cNvSpPr/>
          <p:nvPr/>
        </p:nvSpPr>
        <p:spPr>
          <a:xfrm rot="10800000">
            <a:off x="3729811" y="1937931"/>
            <a:ext cx="436466" cy="2806688"/>
          </a:xfrm>
          <a:prstGeom prst="curvedLeftArrow"/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3200" lang="en-GB">
              <a:solidFill>
                <a:schemeClr val="tx1"/>
              </a:solidFill>
            </a:endParaRPr>
          </a:p>
        </p:txBody>
      </p:sp>
      <p:sp>
        <p:nvSpPr>
          <p:cNvPr id="1048676" name="Text Box 8"/>
          <p:cNvSpPr txBox="1">
            <a:spLocks noChangeArrowheads="1"/>
          </p:cNvSpPr>
          <p:nvPr/>
        </p:nvSpPr>
        <p:spPr bwMode="auto">
          <a:xfrm>
            <a:off x="4261831" y="2018584"/>
            <a:ext cx="2348960" cy="584775"/>
          </a:xfrm>
          <a:prstGeom prst="rect"/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7" name="Plus 10"/>
          <p:cNvSpPr/>
          <p:nvPr/>
        </p:nvSpPr>
        <p:spPr>
          <a:xfrm>
            <a:off x="5553298" y="4401642"/>
            <a:ext cx="794520" cy="495367"/>
          </a:xfrm>
          <a:prstGeom prst="mathPlus"/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3200" lang="en-US"/>
          </a:p>
        </p:txBody>
      </p:sp>
      <p:sp>
        <p:nvSpPr>
          <p:cNvPr id="1048678" name="Text Box 5"/>
          <p:cNvSpPr txBox="1">
            <a:spLocks noChangeArrowheads="1"/>
          </p:cNvSpPr>
          <p:nvPr/>
        </p:nvSpPr>
        <p:spPr bwMode="auto">
          <a:xfrm>
            <a:off x="2590799" y="338700"/>
            <a:ext cx="8981476" cy="688340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dirty="0" sz="4000" lang="en-US"/>
              <a:t>শক্তি যুক্ত এবং ছেড়ে দেওয়ার কৌশল</a:t>
            </a:r>
            <a:endParaRPr dirty="0" sz="40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/>
</p:sld>
</file>

<file path=ppt/theme/theme1.xml><?xml version="1.0" encoding="utf-8"?>
<a:theme xmlns:a="http://schemas.openxmlformats.org/drawingml/2006/main" name="Templat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Templat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2_Templat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3_Templat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ASUS</dc:creator>
  <cp:lastModifiedBy>ismail - [2010]</cp:lastModifiedBy>
  <dcterms:created xsi:type="dcterms:W3CDTF">2006-08-15T12:00:00Z</dcterms:created>
  <dcterms:modified xsi:type="dcterms:W3CDTF">2020-12-22T18:08:52Z</dcterms:modified>
</cp:coreProperties>
</file>