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8" r:id="rId4"/>
    <p:sldId id="269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A5450-6302-4DD2-AE01-82E93897DE43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C9A07-CF47-4084-A5B6-E193AED47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348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A5450-6302-4DD2-AE01-82E93897DE43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C9A07-CF47-4084-A5B6-E193AED47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005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A5450-6302-4DD2-AE01-82E93897DE43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C9A07-CF47-4084-A5B6-E193AED47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697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A5450-6302-4DD2-AE01-82E93897DE43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C9A07-CF47-4084-A5B6-E193AED47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341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A5450-6302-4DD2-AE01-82E93897DE43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C9A07-CF47-4084-A5B6-E193AED47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342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A5450-6302-4DD2-AE01-82E93897DE43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C9A07-CF47-4084-A5B6-E193AED47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664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A5450-6302-4DD2-AE01-82E93897DE43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C9A07-CF47-4084-A5B6-E193AED47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042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A5450-6302-4DD2-AE01-82E93897DE43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C9A07-CF47-4084-A5B6-E193AED47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5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A5450-6302-4DD2-AE01-82E93897DE43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C9A07-CF47-4084-A5B6-E193AED47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123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A5450-6302-4DD2-AE01-82E93897DE43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C9A07-CF47-4084-A5B6-E193AED47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639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A5450-6302-4DD2-AE01-82E93897DE43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C9A07-CF47-4084-A5B6-E193AED47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446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A5450-6302-4DD2-AE01-82E93897DE43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C9A07-CF47-4084-A5B6-E193AED47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107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bn-BD" sz="96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স্বাগতম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1940" y="2169994"/>
            <a:ext cx="4885899" cy="3753134"/>
          </a:xfrm>
          <a:solidFill>
            <a:schemeClr val="accent1">
              <a:lumMod val="40000"/>
              <a:lumOff val="6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4860632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83141" y="641444"/>
            <a:ext cx="8543497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/>
              <a:t>        </a:t>
            </a:r>
            <a:r>
              <a:rPr lang="bn-BD" sz="5400" dirty="0" smtClean="0">
                <a:solidFill>
                  <a:srgbClr val="FF0000"/>
                </a:solidFill>
              </a:rPr>
              <a:t>দলীয় কাজ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2476016"/>
            <a:ext cx="12191999" cy="10772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bn-BD" sz="3200" dirty="0"/>
              <a:t>একটি সমবৃত্তভূমিক  কোণকের উচ্চতা </a:t>
            </a:r>
            <a:r>
              <a:rPr lang="bn-BD" sz="3200" dirty="0" smtClean="0"/>
              <a:t>16 </a:t>
            </a:r>
            <a:r>
              <a:rPr lang="bn-BD" sz="3200" dirty="0"/>
              <a:t>সে.মি.এবং ভূমির ব্যাস 8</a:t>
            </a:r>
            <a:r>
              <a:rPr lang="bn-BD" sz="3200" dirty="0" smtClean="0"/>
              <a:t> </a:t>
            </a:r>
            <a:r>
              <a:rPr lang="bn-BD" sz="3200" dirty="0"/>
              <a:t>সে.মি. হলে তার </a:t>
            </a:r>
            <a:r>
              <a:rPr lang="bn-BD" sz="3200" dirty="0" smtClean="0"/>
              <a:t>সমগ্রতলের </a:t>
            </a:r>
            <a:r>
              <a:rPr lang="bn-BD" sz="3200" dirty="0"/>
              <a:t>ক্ষেত্রফল এবং আয়তন নি</a:t>
            </a:r>
            <a:r>
              <a:rPr lang="en-US" sz="3200" dirty="0" err="1"/>
              <a:t>র্ণয়</a:t>
            </a:r>
            <a:r>
              <a:rPr lang="en-US" sz="3200" dirty="0"/>
              <a:t> </a:t>
            </a:r>
            <a:r>
              <a:rPr lang="en-US" sz="3200" dirty="0" err="1"/>
              <a:t>কর</a:t>
            </a:r>
            <a:r>
              <a:rPr lang="en-US" sz="3200" dirty="0"/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41498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55093"/>
            <a:ext cx="10167582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800" dirty="0" smtClean="0"/>
              <a:t>                   </a:t>
            </a:r>
            <a:r>
              <a:rPr lang="bn-BD" sz="5400" b="1" dirty="0" smtClean="0">
                <a:solidFill>
                  <a:srgbClr val="FF0000"/>
                </a:solidFill>
              </a:rPr>
              <a:t>মূল্যায়ন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988740"/>
            <a:ext cx="12191999" cy="175432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bn-BD" sz="3600" dirty="0" smtClean="0"/>
              <a:t> হেলানো উচ্চতার সূত্রটি বল?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bn-BD" sz="3600" dirty="0" smtClean="0"/>
              <a:t> বক্রতলের ক্ষেত্রফলের সূত্রটি বল?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bn-BD" sz="3600" dirty="0" smtClean="0"/>
              <a:t> সমগ্রতলের ক্ষেত্রফলের সূত্রটি বল?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3273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00501"/>
            <a:ext cx="12192000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800" dirty="0" smtClean="0"/>
              <a:t>                          বাড়ির কাজ</a:t>
            </a:r>
            <a:endParaRPr lang="en-US" sz="4800" dirty="0"/>
          </a:p>
        </p:txBody>
      </p:sp>
      <p:sp>
        <p:nvSpPr>
          <p:cNvPr id="4" name="Rectangle 3"/>
          <p:cNvSpPr/>
          <p:nvPr/>
        </p:nvSpPr>
        <p:spPr>
          <a:xfrm>
            <a:off x="0" y="2162117"/>
            <a:ext cx="12192000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bn-BD" sz="3200" dirty="0"/>
              <a:t>একটি সমবৃত্তভূমিক  কোণকের উচ্চতা </a:t>
            </a:r>
            <a:r>
              <a:rPr lang="bn-BD" sz="3200" dirty="0" smtClean="0"/>
              <a:t>18 </a:t>
            </a:r>
            <a:r>
              <a:rPr lang="bn-BD" sz="3200" dirty="0"/>
              <a:t>সে.মি.এবং ভূমির ব্যাস </a:t>
            </a:r>
            <a:r>
              <a:rPr lang="bn-BD" sz="3200" dirty="0" smtClean="0"/>
              <a:t>14 </a:t>
            </a:r>
            <a:r>
              <a:rPr lang="bn-BD" sz="3200" dirty="0"/>
              <a:t>সে.মি. হলে তার হেলানো উচ্চতা, বক্রতলের </a:t>
            </a:r>
            <a:r>
              <a:rPr lang="en-US" sz="3200" dirty="0" err="1"/>
              <a:t>ক্ষেত্রফল</a:t>
            </a:r>
            <a:r>
              <a:rPr lang="en-US" sz="3200" dirty="0"/>
              <a:t> ,</a:t>
            </a:r>
            <a:r>
              <a:rPr lang="bn-BD" sz="3200" dirty="0"/>
              <a:t> সমগ্রতলের ক্ষেত্রফল এবং আয়তন নি</a:t>
            </a:r>
            <a:r>
              <a:rPr lang="en-US" sz="3200" dirty="0" err="1"/>
              <a:t>র্ণয়</a:t>
            </a:r>
            <a:r>
              <a:rPr lang="en-US" sz="3200" dirty="0"/>
              <a:t> </a:t>
            </a:r>
            <a:r>
              <a:rPr lang="en-US" sz="3200" dirty="0" err="1"/>
              <a:t>কর</a:t>
            </a:r>
            <a:r>
              <a:rPr lang="en-US" sz="3200" dirty="0"/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423180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33266" y="532263"/>
            <a:ext cx="7574507" cy="1015663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bn-BD" sz="5400" dirty="0" smtClean="0"/>
              <a:t>             </a:t>
            </a:r>
            <a:r>
              <a:rPr lang="bn-BD" sz="6000" dirty="0" smtClean="0"/>
              <a:t>ধন্যবাদ</a:t>
            </a:r>
            <a:endParaRPr lang="en-US" sz="6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2075668"/>
            <a:ext cx="5732059" cy="4461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25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1942514" y="0"/>
            <a:ext cx="10249485" cy="1015663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NikoshLightBAN" pitchFamily="2" charset="0"/>
                <a:cs typeface="NikoshLightBAN" pitchFamily="2" charset="0"/>
              </a:rPr>
              <a:t>পরিচিতি</a:t>
            </a:r>
            <a:r>
              <a:rPr kumimoji="0" lang="bn-BD" sz="6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NikoshLightBAN" pitchFamily="2" charset="0"/>
                <a:cs typeface="NikoshLightBAN" pitchFamily="2" charset="0"/>
              </a:rPr>
              <a:t> 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NikoshLightBAN" pitchFamily="2" charset="0"/>
              <a:cs typeface="NikoshLightBAN" pitchFamily="2" charset="0"/>
            </a:endParaRPr>
          </a:p>
        </p:txBody>
      </p:sp>
      <p:pic>
        <p:nvPicPr>
          <p:cNvPr id="3" name="Picture 2" descr="Bairag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8686" y="0"/>
            <a:ext cx="1981200" cy="2133600"/>
          </a:xfrm>
          <a:prstGeom prst="rect">
            <a:avLst/>
          </a:prstGeom>
        </p:spPr>
      </p:pic>
      <p:sp>
        <p:nvSpPr>
          <p:cNvPr id="4" name="Subtitle 2"/>
          <p:cNvSpPr txBox="1">
            <a:spLocks/>
          </p:cNvSpPr>
          <p:nvPr/>
        </p:nvSpPr>
        <p:spPr>
          <a:xfrm>
            <a:off x="152400" y="2653048"/>
            <a:ext cx="5579660" cy="3290552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অনিরুদ্ধ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বৈরাগী</a:t>
            </a: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সহকারি শিক্ষক(গণিত)  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মহেশ্বরপাশা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kumimoji="0" lang="bn-BD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বিদ্যালয়,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কুয়েট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,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খুলনা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।</a:t>
            </a:r>
            <a:r>
              <a:rPr kumimoji="0" lang="bn-BD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66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32060" y="3259604"/>
            <a:ext cx="6459940" cy="193899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             </a:t>
            </a:r>
            <a:r>
              <a:rPr kumimoji="0" lang="bn-BD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uLnTx/>
                <a:uFillTx/>
              </a:rPr>
              <a:t>শ্রেণিঃ</a:t>
            </a:r>
            <a:r>
              <a:rPr kumimoji="0" lang="en-US" sz="4000" b="0" i="0" u="none" strike="noStrike" kern="0" cap="none" spc="0" normalizeH="0" noProof="0" dirty="0" smtClean="0">
                <a:ln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uLnTx/>
                <a:uFillTx/>
              </a:rPr>
              <a:t> </a:t>
            </a:r>
            <a:r>
              <a:rPr kumimoji="0" lang="en-US" sz="4000" b="0" i="0" u="none" strike="noStrike" kern="0" cap="none" spc="0" normalizeH="0" noProof="0" dirty="0" err="1" smtClean="0">
                <a:ln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uLnTx/>
                <a:uFillTx/>
              </a:rPr>
              <a:t>দশম</a:t>
            </a:r>
            <a:endParaRPr kumimoji="0" lang="bn-BD" sz="4000" b="0" i="0" u="none" strike="noStrike" kern="0" cap="none" spc="0" normalizeH="0" baseline="0" noProof="0" dirty="0" smtClean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uLnTx/>
                <a:uFillTx/>
              </a:rPr>
              <a:t>       </a:t>
            </a:r>
            <a:r>
              <a:rPr kumimoji="0" lang="bn-BD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uLnTx/>
                <a:uFillTx/>
              </a:rPr>
              <a:t>বিষয়ঃ </a:t>
            </a:r>
            <a:r>
              <a:rPr kumimoji="0" lang="en-US" sz="4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uLnTx/>
                <a:uFillTx/>
              </a:rPr>
              <a:t>উচ্চতর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uLnTx/>
                <a:uFillTx/>
              </a:rPr>
              <a:t> </a:t>
            </a:r>
            <a:r>
              <a:rPr lang="en-US" sz="4000" kern="0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গণিত</a:t>
            </a:r>
            <a:endParaRPr kumimoji="0" lang="bn-BD" sz="4000" b="0" i="0" u="none" strike="noStrike" kern="0" cap="none" spc="0" normalizeH="0" baseline="0" noProof="0" dirty="0" smtClean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uLnTx/>
                <a:uFillTx/>
              </a:rPr>
              <a:t>               </a:t>
            </a:r>
            <a:r>
              <a:rPr kumimoji="0" lang="bn-BD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uLnTx/>
                <a:uFillTx/>
              </a:rPr>
              <a:t>অধ্যায়ঃ </a:t>
            </a:r>
            <a:r>
              <a:rPr lang="en-US" sz="4000" kern="0" noProof="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১৩</a:t>
            </a:r>
            <a:endParaRPr kumimoji="0" lang="en-US" sz="4000" b="0" i="0" u="none" strike="noStrike" kern="0" cap="none" spc="0" normalizeH="0" baseline="0" noProof="0" dirty="0" smtClean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522169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60310" y="504967"/>
            <a:ext cx="7697338" cy="92333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bn-BD" sz="5400" dirty="0" smtClean="0"/>
              <a:t>শিখনফল</a:t>
            </a:r>
            <a:endParaRPr lang="en-US" sz="5400" dirty="0"/>
          </a:p>
        </p:txBody>
      </p:sp>
      <p:sp>
        <p:nvSpPr>
          <p:cNvPr id="4" name="Rectangle 3"/>
          <p:cNvSpPr/>
          <p:nvPr/>
        </p:nvSpPr>
        <p:spPr>
          <a:xfrm>
            <a:off x="1460310" y="2016035"/>
            <a:ext cx="8911988" cy="26776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bn-BD" sz="2400" dirty="0" smtClean="0"/>
              <a:t>কোণকের-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bn-BD" sz="2400" dirty="0" smtClean="0"/>
              <a:t>হেলানো উচ্চতা কি তা শিক্ষা</a:t>
            </a:r>
            <a:r>
              <a:rPr lang="en-US" sz="2400" dirty="0" err="1" smtClean="0"/>
              <a:t>র্থীরা</a:t>
            </a:r>
            <a:r>
              <a:rPr lang="en-US" sz="2400" dirty="0" smtClean="0"/>
              <a:t> </a:t>
            </a:r>
            <a:r>
              <a:rPr lang="en-US" sz="2400" dirty="0" err="1" smtClean="0"/>
              <a:t>বলতে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পারবে</a:t>
            </a:r>
            <a:r>
              <a:rPr lang="en-US" sz="2400" dirty="0" smtClean="0"/>
              <a:t>।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err="1" smtClean="0"/>
              <a:t>বক্রতলের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ক্ষেত্রফল</a:t>
            </a:r>
            <a:r>
              <a:rPr lang="en-US" sz="2400" dirty="0" smtClean="0"/>
              <a:t> </a:t>
            </a:r>
            <a:r>
              <a:rPr lang="en-US" sz="2400" dirty="0" err="1" smtClean="0"/>
              <a:t>সম্পর্কে</a:t>
            </a:r>
            <a:r>
              <a:rPr lang="en-US" sz="2400" dirty="0" smtClean="0"/>
              <a:t> </a:t>
            </a:r>
            <a:r>
              <a:rPr lang="bn-BD" sz="2400" dirty="0"/>
              <a:t>শিক্ষা</a:t>
            </a:r>
            <a:r>
              <a:rPr lang="en-US" sz="2400" dirty="0" err="1"/>
              <a:t>র্থীরা</a:t>
            </a:r>
            <a:r>
              <a:rPr lang="en-US" sz="2400" dirty="0"/>
              <a:t> </a:t>
            </a:r>
            <a:r>
              <a:rPr lang="en-US" sz="2400" dirty="0" err="1"/>
              <a:t>বলতে</a:t>
            </a:r>
            <a:r>
              <a:rPr lang="en-US" sz="2400" dirty="0"/>
              <a:t> </a:t>
            </a:r>
            <a:r>
              <a:rPr lang="en-US" sz="2400" dirty="0" err="1"/>
              <a:t>পারবে</a:t>
            </a:r>
            <a:r>
              <a:rPr lang="en-US" sz="2400" dirty="0" smtClean="0"/>
              <a:t>।</a:t>
            </a:r>
            <a:endParaRPr lang="bn-BD" sz="2400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bn-BD" sz="2400" dirty="0" smtClean="0"/>
              <a:t>সমগ্রতলের ক্ষেত্রফল সম্পর্কে শিক্ষা</a:t>
            </a:r>
            <a:r>
              <a:rPr lang="en-US" sz="2400" dirty="0" err="1"/>
              <a:t>র্থীরা</a:t>
            </a:r>
            <a:r>
              <a:rPr lang="en-US" sz="2400" dirty="0"/>
              <a:t> </a:t>
            </a:r>
            <a:r>
              <a:rPr lang="en-US" sz="2400" dirty="0" err="1"/>
              <a:t>বলতে</a:t>
            </a:r>
            <a:r>
              <a:rPr lang="en-US" sz="2400" dirty="0"/>
              <a:t> </a:t>
            </a:r>
            <a:r>
              <a:rPr lang="en-US" sz="2400" dirty="0" err="1"/>
              <a:t>পারবে</a:t>
            </a:r>
            <a:r>
              <a:rPr lang="en-US" sz="2400" dirty="0" smtClean="0"/>
              <a:t>।</a:t>
            </a:r>
            <a:endParaRPr lang="bn-BD" sz="2400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bn-BD" sz="2400" dirty="0" smtClean="0"/>
              <a:t>আয়তন সম্পর্কে </a:t>
            </a:r>
            <a:r>
              <a:rPr lang="bn-BD" sz="2400" dirty="0"/>
              <a:t>শিক্ষা</a:t>
            </a:r>
            <a:r>
              <a:rPr lang="en-US" sz="2400" dirty="0" err="1"/>
              <a:t>র্থীরা</a:t>
            </a:r>
            <a:r>
              <a:rPr lang="en-US" sz="2400" dirty="0"/>
              <a:t> </a:t>
            </a:r>
            <a:r>
              <a:rPr lang="en-US" sz="2400" dirty="0" err="1"/>
              <a:t>বলতে</a:t>
            </a:r>
            <a:r>
              <a:rPr lang="en-US" sz="2400" dirty="0"/>
              <a:t> </a:t>
            </a:r>
            <a:r>
              <a:rPr lang="en-US" sz="2400" dirty="0" err="1"/>
              <a:t>পারবে</a:t>
            </a:r>
            <a:r>
              <a:rPr lang="en-US" sz="2400" dirty="0"/>
              <a:t>।</a:t>
            </a:r>
            <a:endParaRPr lang="bn-BD" sz="2400" dirty="0"/>
          </a:p>
          <a:p>
            <a:endParaRPr lang="bn-BD" sz="2400" dirty="0"/>
          </a:p>
          <a:p>
            <a:r>
              <a:rPr lang="bn-BD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814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23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60060" y="855976"/>
            <a:ext cx="9621671" cy="110799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bn-BD" sz="6600" dirty="0" smtClean="0"/>
              <a:t>   পাঠ শিরোনাম- </a:t>
            </a:r>
            <a:endParaRPr lang="en-US" sz="6600" dirty="0"/>
          </a:p>
        </p:txBody>
      </p:sp>
      <p:sp>
        <p:nvSpPr>
          <p:cNvPr id="3" name="TextBox 2"/>
          <p:cNvSpPr txBox="1"/>
          <p:nvPr/>
        </p:nvSpPr>
        <p:spPr>
          <a:xfrm>
            <a:off x="3207224" y="2961564"/>
            <a:ext cx="5459104" cy="76944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BD" sz="4400" dirty="0" smtClean="0"/>
              <a:t>         কোণক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2268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12192000" cy="150810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সমস্যাঃ</a:t>
            </a:r>
            <a:r>
              <a:rPr lang="bn-BD" sz="2800" dirty="0" smtClean="0"/>
              <a:t> একটি সমবৃত্তভূমিক  কোণকের উচ্চতা 12 সে.মি.এবং ভূমির ব্যাস 10 সে.মি. হলে তার হেলানো উচ্চতা, বক্রতলের </a:t>
            </a:r>
            <a:r>
              <a:rPr lang="en-US" sz="2800" dirty="0" err="1" smtClean="0"/>
              <a:t>ক্ষেত্রফল</a:t>
            </a:r>
            <a:r>
              <a:rPr lang="en-US" sz="2800" dirty="0" smtClean="0"/>
              <a:t> ,</a:t>
            </a:r>
            <a:r>
              <a:rPr lang="bn-BD" sz="2800" dirty="0" smtClean="0"/>
              <a:t> সমগ্রতলের ক্ষেত্রফল এবং আয়তন নি</a:t>
            </a:r>
            <a:r>
              <a:rPr lang="en-US" sz="2800" dirty="0" err="1" smtClean="0"/>
              <a:t>র্ণয়</a:t>
            </a:r>
            <a:r>
              <a:rPr lang="en-US" sz="2800" dirty="0" smtClean="0"/>
              <a:t> </a:t>
            </a:r>
            <a:r>
              <a:rPr lang="en-US" sz="2800" dirty="0" err="1" smtClean="0"/>
              <a:t>কর</a:t>
            </a:r>
            <a:r>
              <a:rPr lang="en-US" sz="2800" dirty="0" smtClean="0"/>
              <a:t>।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846162" y="1815152"/>
            <a:ext cx="10112991" cy="489364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400" dirty="0" smtClean="0"/>
              <a:t>সমাধানঃ ভূমির ব্যাসাধ, r</a:t>
            </a:r>
            <a:r>
              <a:rPr lang="en-US" sz="2400" dirty="0" smtClean="0"/>
              <a:t> =        </a:t>
            </a:r>
            <a:r>
              <a:rPr lang="en-US" sz="2400" dirty="0" err="1" smtClean="0"/>
              <a:t>সে.মি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                              = 5  </a:t>
            </a:r>
            <a:r>
              <a:rPr lang="en-US" sz="2400" dirty="0" err="1" smtClean="0"/>
              <a:t>সে.মি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 err="1" smtClean="0"/>
              <a:t>আমরা</a:t>
            </a:r>
            <a:r>
              <a:rPr lang="en-US" sz="2400" dirty="0" smtClean="0"/>
              <a:t> </a:t>
            </a:r>
            <a:r>
              <a:rPr lang="en-US" sz="2400" dirty="0" err="1" smtClean="0"/>
              <a:t>জানি</a:t>
            </a:r>
            <a:r>
              <a:rPr lang="en-US" sz="2400" dirty="0" smtClean="0"/>
              <a:t>, 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হেলানো</a:t>
            </a:r>
            <a:r>
              <a:rPr lang="en-US" sz="2400" dirty="0" smtClean="0"/>
              <a:t> </a:t>
            </a:r>
            <a:r>
              <a:rPr lang="en-US" sz="2400" dirty="0" err="1" smtClean="0"/>
              <a:t>উচ্চতা</a:t>
            </a:r>
            <a:r>
              <a:rPr lang="en-US" sz="2400" dirty="0" smtClean="0"/>
              <a:t>,  l =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                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                 =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                 </a:t>
            </a:r>
            <a:endParaRPr lang="bn-BD" sz="2400" dirty="0" smtClean="0"/>
          </a:p>
          <a:p>
            <a:r>
              <a:rPr lang="bn-BD" sz="2400" dirty="0"/>
              <a:t> </a:t>
            </a:r>
            <a:r>
              <a:rPr lang="bn-BD" sz="2400" dirty="0" smtClean="0"/>
              <a:t>                           </a:t>
            </a:r>
            <a:r>
              <a:rPr lang="en-US" sz="2400" dirty="0" smtClean="0"/>
              <a:t>= 13 </a:t>
            </a:r>
            <a:r>
              <a:rPr lang="bn-BD" sz="2400" dirty="0" smtClean="0"/>
              <a:t>সে.মি.</a:t>
            </a:r>
          </a:p>
          <a:p>
            <a:endParaRPr lang="bn-BD" sz="2400" dirty="0"/>
          </a:p>
          <a:p>
            <a:r>
              <a:rPr lang="bn-BD" sz="2400" dirty="0" smtClean="0"/>
              <a:t>অতএব হেলানো উচ্চতা 13 সে.মি.</a:t>
            </a:r>
            <a:endParaRPr lang="en-US" sz="2400" dirty="0" smtClean="0"/>
          </a:p>
          <a:p>
            <a:endParaRPr lang="en-US" sz="24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5794731"/>
              </p:ext>
            </p:extLst>
          </p:nvPr>
        </p:nvGraphicFramePr>
        <p:xfrm>
          <a:off x="4380933" y="1760560"/>
          <a:ext cx="368488" cy="5708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" name="Equation" r:id="rId3" imgW="203040" imgH="393480" progId="Equation.3">
                  <p:embed/>
                </p:oleObj>
              </mc:Choice>
              <mc:Fallback>
                <p:oleObj name="Equation" r:id="rId3" imgW="20304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80933" y="1760560"/>
                        <a:ext cx="368488" cy="5708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4240958"/>
              </p:ext>
            </p:extLst>
          </p:nvPr>
        </p:nvGraphicFramePr>
        <p:xfrm>
          <a:off x="3429188" y="3480178"/>
          <a:ext cx="1320233" cy="6432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9" name="Equation" r:id="rId5" imgW="583920" imgH="253800" progId="Equation.3">
                  <p:embed/>
                </p:oleObj>
              </mc:Choice>
              <mc:Fallback>
                <p:oleObj name="Equation" r:id="rId5" imgW="58392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29188" y="3480178"/>
                        <a:ext cx="1320233" cy="6432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7778546"/>
              </p:ext>
            </p:extLst>
          </p:nvPr>
        </p:nvGraphicFramePr>
        <p:xfrm>
          <a:off x="3534770" y="4285397"/>
          <a:ext cx="1419367" cy="6005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0" name="Equation" r:id="rId7" imgW="634680" imgH="253800" progId="Equation.3">
                  <p:embed/>
                </p:oleObj>
              </mc:Choice>
              <mc:Fallback>
                <p:oleObj name="Equation" r:id="rId7" imgW="63468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534770" y="4285397"/>
                        <a:ext cx="1419367" cy="6005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092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9684" y="900752"/>
            <a:ext cx="10126637" cy="520142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/>
              <a:t>বক্রতলের ক্ষেত্রফল নি</a:t>
            </a:r>
            <a:r>
              <a:rPr lang="en-US" sz="4000" dirty="0" err="1" smtClean="0"/>
              <a:t>র্ণয়ঃ</a:t>
            </a:r>
            <a:endParaRPr lang="bn-BD" sz="4000" dirty="0" smtClean="0"/>
          </a:p>
          <a:p>
            <a:endParaRPr lang="bn-BD" sz="2400" dirty="0" smtClean="0"/>
          </a:p>
          <a:p>
            <a:r>
              <a:rPr lang="bn-BD" sz="2800" dirty="0" smtClean="0"/>
              <a:t>আমরা জানি, </a:t>
            </a:r>
          </a:p>
          <a:p>
            <a:endParaRPr lang="bn-BD" sz="2400" dirty="0" smtClean="0"/>
          </a:p>
          <a:p>
            <a:r>
              <a:rPr lang="bn-BD" sz="2800" dirty="0" smtClean="0"/>
              <a:t>বক্রতলের ক্ষেত্রফল</a:t>
            </a:r>
            <a:r>
              <a:rPr lang="bn-BD" sz="2400" dirty="0" smtClean="0"/>
              <a:t> </a:t>
            </a:r>
            <a:r>
              <a:rPr lang="bn-BD" sz="2800" dirty="0" smtClean="0"/>
              <a:t>=         r l</a:t>
            </a:r>
          </a:p>
          <a:p>
            <a:r>
              <a:rPr lang="bn-BD" sz="2400" dirty="0" smtClean="0"/>
              <a:t>                               </a:t>
            </a:r>
          </a:p>
          <a:p>
            <a:r>
              <a:rPr lang="bn-BD" sz="2400" dirty="0"/>
              <a:t> </a:t>
            </a:r>
            <a:r>
              <a:rPr lang="bn-BD" sz="2400" dirty="0" smtClean="0"/>
              <a:t>                              </a:t>
            </a:r>
            <a:r>
              <a:rPr lang="bn-BD" sz="2800" dirty="0" smtClean="0"/>
              <a:t>= 3.1416 * 5 * 13</a:t>
            </a:r>
          </a:p>
          <a:p>
            <a:endParaRPr lang="bn-BD" sz="2400" dirty="0"/>
          </a:p>
          <a:p>
            <a:r>
              <a:rPr lang="bn-BD" sz="2400" dirty="0" smtClean="0"/>
              <a:t>                               = </a:t>
            </a:r>
            <a:r>
              <a:rPr lang="bn-BD" sz="2800" dirty="0" smtClean="0"/>
              <a:t>204.204 ব.সে.মি.</a:t>
            </a:r>
          </a:p>
          <a:p>
            <a:endParaRPr lang="bn-BD" sz="2800" dirty="0"/>
          </a:p>
          <a:p>
            <a:r>
              <a:rPr lang="bn-BD" sz="2800" dirty="0" smtClean="0"/>
              <a:t>অতএব বক্রতলের ক্ষেত্রফল</a:t>
            </a:r>
            <a:r>
              <a:rPr lang="bn-BD" sz="2400" dirty="0" smtClean="0"/>
              <a:t> </a:t>
            </a:r>
            <a:r>
              <a:rPr lang="bn-BD" sz="2800" dirty="0" smtClean="0"/>
              <a:t>204.204 ব.সে.মি.</a:t>
            </a:r>
          </a:p>
          <a:p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9706325"/>
              </p:ext>
            </p:extLst>
          </p:nvPr>
        </p:nvGraphicFramePr>
        <p:xfrm>
          <a:off x="6038850" y="3319463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3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38850" y="3319463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9889527"/>
              </p:ext>
            </p:extLst>
          </p:nvPr>
        </p:nvGraphicFramePr>
        <p:xfrm>
          <a:off x="4267200" y="2762069"/>
          <a:ext cx="545910" cy="3684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4" name="Equation" r:id="rId5" imgW="164880" imgH="152280" progId="Equation.3">
                  <p:embed/>
                </p:oleObj>
              </mc:Choice>
              <mc:Fallback>
                <p:oleObj name="Equation" r:id="rId5" imgW="164880" imgH="1522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267200" y="2762069"/>
                        <a:ext cx="545910" cy="3684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3602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14149"/>
            <a:ext cx="12192000" cy="557075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/>
              <a:t>সমগ্রতলের ক্ষেত্রফল নি</a:t>
            </a:r>
            <a:r>
              <a:rPr lang="en-US" sz="4000" dirty="0" err="1" smtClean="0"/>
              <a:t>র্ণয়ঃ</a:t>
            </a:r>
            <a:endParaRPr lang="en-US" sz="4000" dirty="0" smtClean="0"/>
          </a:p>
          <a:p>
            <a:endParaRPr lang="en-US" dirty="0"/>
          </a:p>
          <a:p>
            <a:r>
              <a:rPr lang="bn-BD" sz="2800" dirty="0" smtClean="0"/>
              <a:t>আমরা জানি,</a:t>
            </a:r>
          </a:p>
          <a:p>
            <a:endParaRPr lang="bn-BD" dirty="0" smtClean="0"/>
          </a:p>
          <a:p>
            <a:r>
              <a:rPr lang="bn-BD" sz="2800" dirty="0" smtClean="0"/>
              <a:t>সমগ্রতলের ক্ষেত্রফল =        r ( l + r )</a:t>
            </a:r>
          </a:p>
          <a:p>
            <a:r>
              <a:rPr lang="bn-BD" sz="2800" dirty="0"/>
              <a:t> </a:t>
            </a:r>
            <a:r>
              <a:rPr lang="bn-BD" sz="2800" dirty="0" smtClean="0"/>
              <a:t>                                </a:t>
            </a:r>
          </a:p>
          <a:p>
            <a:r>
              <a:rPr lang="bn-BD" sz="2800" dirty="0"/>
              <a:t> </a:t>
            </a:r>
            <a:r>
              <a:rPr lang="bn-BD" sz="2800" dirty="0" smtClean="0"/>
              <a:t>                               = 3.1416 * 5 (13+5)</a:t>
            </a:r>
          </a:p>
          <a:p>
            <a:endParaRPr lang="bn-BD" sz="2800" dirty="0"/>
          </a:p>
          <a:p>
            <a:r>
              <a:rPr lang="bn-BD" sz="2800" dirty="0" smtClean="0"/>
              <a:t>                                = 282.744 ব.সে.মি.</a:t>
            </a:r>
          </a:p>
          <a:p>
            <a:endParaRPr lang="bn-BD" sz="2800" dirty="0"/>
          </a:p>
          <a:p>
            <a:endParaRPr lang="bn-BD" sz="2800" dirty="0" smtClean="0"/>
          </a:p>
          <a:p>
            <a:r>
              <a:rPr lang="bn-BD" sz="2800" dirty="0" smtClean="0"/>
              <a:t>অতএব সমগ্রতলের ক্ষেত্রফল 282.744 ব.সে.মি.</a:t>
            </a:r>
          </a:p>
          <a:p>
            <a:endParaRPr lang="en-US" sz="28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5712518"/>
              </p:ext>
            </p:extLst>
          </p:nvPr>
        </p:nvGraphicFramePr>
        <p:xfrm>
          <a:off x="4503761" y="2122635"/>
          <a:ext cx="423081" cy="2690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Equation" r:id="rId3" imgW="164880" imgH="152280" progId="Equation.3">
                  <p:embed/>
                </p:oleObj>
              </mc:Choice>
              <mc:Fallback>
                <p:oleObj name="Equation" r:id="rId3" imgW="164880" imgH="1522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03761" y="2122635"/>
                        <a:ext cx="423081" cy="2690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52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513986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/>
              <a:t> </a:t>
            </a:r>
            <a:r>
              <a:rPr lang="bn-BD" sz="3600" dirty="0"/>
              <a:t>সমবৃত্তভূমিক  কোণকের </a:t>
            </a:r>
            <a:r>
              <a:rPr lang="en-US" sz="3600" dirty="0" err="1" smtClean="0"/>
              <a:t>আয়তন</a:t>
            </a:r>
            <a:r>
              <a:rPr lang="en-US" sz="3600" dirty="0" smtClean="0"/>
              <a:t> </a:t>
            </a:r>
            <a:r>
              <a:rPr lang="en-US" sz="3600" dirty="0" err="1" smtClean="0"/>
              <a:t>নির্ণয়ঃ</a:t>
            </a:r>
            <a:endParaRPr lang="bn-BD" sz="3600" dirty="0"/>
          </a:p>
          <a:p>
            <a:r>
              <a:rPr lang="bn-BD" sz="2800" dirty="0" smtClean="0"/>
              <a:t> </a:t>
            </a:r>
          </a:p>
          <a:p>
            <a:r>
              <a:rPr lang="bn-BD" sz="2800" dirty="0" smtClean="0"/>
              <a:t>আমরা জানি, </a:t>
            </a:r>
          </a:p>
          <a:p>
            <a:r>
              <a:rPr lang="bn-BD" sz="2800" dirty="0" smtClean="0"/>
              <a:t>                  </a:t>
            </a:r>
          </a:p>
          <a:p>
            <a:r>
              <a:rPr lang="bn-BD" sz="2800" dirty="0"/>
              <a:t> </a:t>
            </a:r>
            <a:r>
              <a:rPr lang="bn-BD" sz="2800" dirty="0" smtClean="0"/>
              <a:t>                আয়তন =                  h</a:t>
            </a:r>
          </a:p>
          <a:p>
            <a:r>
              <a:rPr lang="bn-BD" sz="2800" dirty="0"/>
              <a:t> </a:t>
            </a:r>
            <a:r>
              <a:rPr lang="bn-BD" sz="2800" dirty="0" smtClean="0"/>
              <a:t>  </a:t>
            </a:r>
          </a:p>
          <a:p>
            <a:r>
              <a:rPr lang="bn-BD" sz="2800" dirty="0"/>
              <a:t> </a:t>
            </a:r>
            <a:r>
              <a:rPr lang="bn-BD" sz="2800" dirty="0" smtClean="0"/>
              <a:t>                             =                  12 </a:t>
            </a:r>
          </a:p>
          <a:p>
            <a:endParaRPr lang="bn-BD" sz="2800" dirty="0"/>
          </a:p>
          <a:p>
            <a:r>
              <a:rPr lang="bn-BD" sz="2800" dirty="0" smtClean="0"/>
              <a:t>                              = 314.1593 ঘন সে.মি.</a:t>
            </a:r>
          </a:p>
          <a:p>
            <a:endParaRPr lang="bn-BD" sz="2800" dirty="0"/>
          </a:p>
          <a:p>
            <a:r>
              <a:rPr lang="bn-BD" sz="2800" dirty="0" smtClean="0"/>
              <a:t> অতএব সমবৃত্তভূমিক  </a:t>
            </a:r>
            <a:r>
              <a:rPr lang="bn-BD" sz="2800" dirty="0"/>
              <a:t>কোণকের </a:t>
            </a:r>
            <a:r>
              <a:rPr lang="en-US" sz="2800" dirty="0" err="1" smtClean="0"/>
              <a:t>আয়তন</a:t>
            </a:r>
            <a:r>
              <a:rPr lang="bn-BD" sz="2800" dirty="0" smtClean="0"/>
              <a:t> </a:t>
            </a:r>
            <a:r>
              <a:rPr lang="bn-BD" sz="2800" dirty="0"/>
              <a:t>314.1593 ঘন সে.মি.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7371527"/>
              </p:ext>
            </p:extLst>
          </p:nvPr>
        </p:nvGraphicFramePr>
        <p:xfrm>
          <a:off x="3425588" y="1828800"/>
          <a:ext cx="1241946" cy="76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9" name="Equation" r:id="rId3" imgW="393480" imgH="393480" progId="Equation.3">
                  <p:embed/>
                </p:oleObj>
              </mc:Choice>
              <mc:Fallback>
                <p:oleObj name="Equation" r:id="rId3" imgW="3934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25588" y="1828800"/>
                        <a:ext cx="1241946" cy="764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771040"/>
              </p:ext>
            </p:extLst>
          </p:nvPr>
        </p:nvGraphicFramePr>
        <p:xfrm>
          <a:off x="3425588" y="2701025"/>
          <a:ext cx="1241946" cy="726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0" name="Equation" r:id="rId5" imgW="622080" imgH="393480" progId="Equation.3">
                  <p:embed/>
                </p:oleObj>
              </mc:Choice>
              <mc:Fallback>
                <p:oleObj name="Equation" r:id="rId5" imgW="6220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25588" y="2701025"/>
                        <a:ext cx="1241946" cy="726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5101686"/>
              </p:ext>
            </p:extLst>
          </p:nvPr>
        </p:nvGraphicFramePr>
        <p:xfrm>
          <a:off x="4712600" y="2838734"/>
          <a:ext cx="446254" cy="3548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1" name="Equation" r:id="rId7" imgW="114120" imgH="126720" progId="Equation.3">
                  <p:embed/>
                </p:oleObj>
              </mc:Choice>
              <mc:Fallback>
                <p:oleObj name="Equation" r:id="rId7" imgW="114120" imgH="1267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712600" y="2838734"/>
                        <a:ext cx="446254" cy="3548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4478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306</Words>
  <Application>Microsoft Office PowerPoint</Application>
  <PresentationFormat>Widescreen</PresentationFormat>
  <Paragraphs>74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Calibri</vt:lpstr>
      <vt:lpstr>Calibri Light</vt:lpstr>
      <vt:lpstr>NikoshBAN</vt:lpstr>
      <vt:lpstr>NikoshLightBAN</vt:lpstr>
      <vt:lpstr>Vrinda</vt:lpstr>
      <vt:lpstr>Wingdings</vt:lpstr>
      <vt:lpstr>Office Theme</vt:lpstr>
      <vt:lpstr>Equation</vt:lpstr>
      <vt:lpstr>          স্বাগতম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53</cp:revision>
  <dcterms:created xsi:type="dcterms:W3CDTF">2020-12-23T04:08:14Z</dcterms:created>
  <dcterms:modified xsi:type="dcterms:W3CDTF">2020-12-23T13:12:11Z</dcterms:modified>
</cp:coreProperties>
</file>