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6" r:id="rId3"/>
    <p:sldId id="297" r:id="rId4"/>
    <p:sldId id="257" r:id="rId5"/>
    <p:sldId id="295" r:id="rId6"/>
    <p:sldId id="298" r:id="rId7"/>
    <p:sldId id="299" r:id="rId8"/>
    <p:sldId id="300" r:id="rId9"/>
    <p:sldId id="309" r:id="rId10"/>
    <p:sldId id="308" r:id="rId11"/>
    <p:sldId id="301" r:id="rId12"/>
    <p:sldId id="307" r:id="rId13"/>
    <p:sldId id="302" r:id="rId14"/>
    <p:sldId id="303" r:id="rId15"/>
    <p:sldId id="304" r:id="rId16"/>
    <p:sldId id="305" r:id="rId17"/>
    <p:sldId id="306" r:id="rId18"/>
    <p:sldId id="310" r:id="rId19"/>
    <p:sldId id="311" r:id="rId20"/>
    <p:sldId id="312" r:id="rId21"/>
    <p:sldId id="313" r:id="rId22"/>
    <p:sldId id="314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1D2E-F535-4FD7-93B0-83B3651C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A87EF-8443-4FED-93CB-19E9D5C7C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F8ED-1DEB-42D9-94A9-30AD261E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257D-4F50-463B-9A1F-29D17383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4C19-EC3D-426C-B701-3BEAFB36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C960-01DC-4C48-AD80-83F3148D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65ECD-083B-4EA0-9306-0B7CE966D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1203-8701-4D5D-A2E4-C1A590CF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C615-86FB-4E12-9BD9-266DA523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6F24-4BD9-4536-8014-C8BC64D1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8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8F3B3-1FBD-480F-93D6-D3288B39D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57B43-6033-48B4-BFA4-69F090886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6326-76DA-48AF-BF87-75A83182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5ED7-478A-4915-BAE0-372C3EB3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0DF27-521F-402D-B6DA-E9AD7541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2639-6BED-490B-8596-308223D0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3757-F0BB-4FF9-812E-8327D5BF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424E-2CAD-4304-A882-88717846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FCABB-7E2C-4766-8FD7-B3438C63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DBB75-B65D-471D-A460-65111D92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5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35C4-7D11-4F80-B6C5-8F3CAAD0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68D78-C05B-4FFB-8EC9-1008DB5BE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C7AE9-5315-440C-9D22-62DDB222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55D10-C23B-4663-B634-1FD0ACDE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AAAF-2A2A-4BDE-9F51-3BB69657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FE07-9E3B-47A3-98F2-424BE5E4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17BE-0438-46AA-8587-6C5B7DE0D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73104-D65F-46B8-AD6E-6AD2E2F9B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979E0-ACFB-47D9-92D3-5AAAC0E0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BD2C6-9D76-4CDF-B9A8-CA12E135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33B88-722E-42B7-8C9D-41EA0A4F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B5A0-D8DE-4111-801E-CA869BC6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275E3-46FC-408D-930B-F0ADAFCB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33C51-FE29-4FD6-A019-802975660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93724-2920-4C8D-ABC9-FCC1CDBC8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A9282-3C05-4E61-8191-20C20BBEC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90A7B-A281-4ACE-96B2-A01D896A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65400-57B7-4D91-96C4-6DF26CD5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16FD7-FB19-4EA7-86C9-A152BC0E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9369-5464-43CA-BAE9-AD80142A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25CB0-FEE8-4A79-86D9-298137DA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A4370-5C6C-49E7-B6FD-D23D1662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3297-35F4-4768-AC40-C7080F2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0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217E5-5419-4B95-8A45-EE8C7477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1A121-19DA-4266-8394-B9E7E700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AD143-CA61-4E7D-8391-1DD0AB18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07E2-5527-4D89-ABDD-5AD2CB7A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6BCB-4F40-4920-994C-FDE681F2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E3EEC-A97A-4D85-A28F-7600E2A8F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4D54B-64D9-4DE1-ABF5-25EE770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E7B32-FC58-4CBB-9C71-1FCA9E1B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C2650-AF48-4A26-86D6-3AC3A714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2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AB80-6C95-4981-9768-87E5665D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AC68E-0F8A-4556-BBBA-FE3BE2F86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6CCAF-7461-4B24-9378-5D2D9C8C7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9CDB9-8554-4E32-AC26-55D2FE2E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FF9B-3F8F-418D-8891-1FDF75DB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F45BD-8A76-48CD-A129-4F28C0FE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26990-ECDC-4AFE-9F61-87C4E0CA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CD650-0E50-4E77-856D-ADEBC4C34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51BE-8B12-4D26-B21E-94DD67B95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2842-AF3F-4EE7-9F47-C85575DD4FC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7BF2F-7F43-4517-94EC-93E9FD933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58B0-0BEE-4C6F-9AA0-57060CFE0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9796-6393-48A6-8A40-DAE6D41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DE96256-48B3-435F-A924-0308438A03E9}"/>
              </a:ext>
            </a:extLst>
          </p:cNvPr>
          <p:cNvGrpSpPr/>
          <p:nvPr/>
        </p:nvGrpSpPr>
        <p:grpSpPr>
          <a:xfrm>
            <a:off x="1137661" y="558437"/>
            <a:ext cx="9912060" cy="6392969"/>
            <a:chOff x="2363079" y="752478"/>
            <a:chExt cx="7613632" cy="562927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D02B282-4E44-48F8-BC8E-56AA4A13181B}"/>
                </a:ext>
              </a:extLst>
            </p:cNvPr>
            <p:cNvGrpSpPr/>
            <p:nvPr/>
          </p:nvGrpSpPr>
          <p:grpSpPr>
            <a:xfrm>
              <a:off x="2363079" y="752478"/>
              <a:ext cx="7613632" cy="5629277"/>
              <a:chOff x="2330428" y="1228723"/>
              <a:chExt cx="7613632" cy="5629277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F861081-B5DF-4DE8-AB4A-5D4DA1828483}"/>
                  </a:ext>
                </a:extLst>
              </p:cNvPr>
              <p:cNvGrpSpPr/>
              <p:nvPr/>
            </p:nvGrpSpPr>
            <p:grpSpPr>
              <a:xfrm>
                <a:off x="2330428" y="1228723"/>
                <a:ext cx="7613632" cy="5629277"/>
                <a:chOff x="2319373" y="825975"/>
                <a:chExt cx="7613632" cy="5823372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66D7B64-706B-4BBB-A5C6-1F9E87DE1893}"/>
                    </a:ext>
                  </a:extLst>
                </p:cNvPr>
                <p:cNvSpPr/>
                <p:nvPr/>
              </p:nvSpPr>
              <p:spPr>
                <a:xfrm>
                  <a:off x="2319373" y="825975"/>
                  <a:ext cx="7613632" cy="582337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74000">
                      <a:schemeClr val="bg1">
                        <a:lumMod val="6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0D8C148-B690-41CB-9C64-355B5E8B12BC}"/>
                    </a:ext>
                  </a:extLst>
                </p:cNvPr>
                <p:cNvSpPr txBox="1"/>
                <p:nvPr/>
              </p:nvSpPr>
              <p:spPr>
                <a:xfrm>
                  <a:off x="2965330" y="4889736"/>
                  <a:ext cx="6019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6B64EC-D8A2-4100-9EBB-11303FAD6EB8}"/>
                  </a:ext>
                </a:extLst>
              </p:cNvPr>
              <p:cNvSpPr txBox="1"/>
              <p:nvPr/>
            </p:nvSpPr>
            <p:spPr>
              <a:xfrm>
                <a:off x="4388149" y="1664862"/>
                <a:ext cx="3462786" cy="56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/>
                  <a:t>অনলাইন পাঠে স্বাগতম</a:t>
                </a:r>
                <a:endParaRPr lang="en-US" sz="3600" dirty="0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3263C69-79BE-405A-A05A-A3BB781EE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6386" y="1712515"/>
              <a:ext cx="7470783" cy="451083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B7E7D-5239-4D73-B70B-654C52CEE376}"/>
              </a:ext>
            </a:extLst>
          </p:cNvPr>
          <p:cNvGrpSpPr/>
          <p:nvPr/>
        </p:nvGrpSpPr>
        <p:grpSpPr>
          <a:xfrm>
            <a:off x="201566" y="129814"/>
            <a:ext cx="11788868" cy="495303"/>
            <a:chOff x="1564485" y="561972"/>
            <a:chExt cx="9063030" cy="4953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A74C94-3EF8-41EB-884B-C9CBD37BA65A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C8F654-507C-4218-8025-9F3231022978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EBF487D2-B632-4E0B-A2C7-E4A8D70E8811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F65E6AFE-FC3D-423B-99F2-DE2D98D056E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4AAF0E-F39B-4A03-969F-178BEB5276A2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0ECF3C36-C2A6-47BE-B332-53E672AF97AF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05ACE598-2775-4EA9-A7F2-DAE1EF4F152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8000D-1562-4D7D-8A05-67D758A679ED}"/>
              </a:ext>
            </a:extLst>
          </p:cNvPr>
          <p:cNvGrpSpPr/>
          <p:nvPr/>
        </p:nvGrpSpPr>
        <p:grpSpPr>
          <a:xfrm>
            <a:off x="176983" y="625121"/>
            <a:ext cx="11787325" cy="495303"/>
            <a:chOff x="1564485" y="561972"/>
            <a:chExt cx="9063030" cy="4953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8AABE5-105C-4CFA-A2C1-8CA512830CFB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0820AC-46FA-4537-ADED-169E9B99B760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8B8BFBBD-1503-42FA-964C-8BBA23DC46A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ACA3617C-54B9-43DE-BCE6-4132EA36C1CB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758F1-646A-4504-88E2-3AF0BCAFE816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6B2D45B0-490F-40D3-89C1-92347AAFAB0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A87B8DB4-78AC-4372-8B1C-B665A6CF6DC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651B6A-D8CA-4370-8C97-5644FFBCF0B0}"/>
              </a:ext>
            </a:extLst>
          </p:cNvPr>
          <p:cNvGrpSpPr/>
          <p:nvPr/>
        </p:nvGrpSpPr>
        <p:grpSpPr>
          <a:xfrm>
            <a:off x="130904" y="426764"/>
            <a:ext cx="95245" cy="1719265"/>
            <a:chOff x="1516860" y="500060"/>
            <a:chExt cx="95245" cy="17192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553F95-58EB-46FA-A4D5-791094C02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3A7968D8-CF4F-466F-9D27-E321FEEFB8D9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F0CCBA-5095-408A-A7E6-30B3BB22D349}"/>
              </a:ext>
            </a:extLst>
          </p:cNvPr>
          <p:cNvGrpSpPr/>
          <p:nvPr/>
        </p:nvGrpSpPr>
        <p:grpSpPr>
          <a:xfrm>
            <a:off x="11918230" y="482098"/>
            <a:ext cx="95245" cy="1719265"/>
            <a:chOff x="1516860" y="500060"/>
            <a:chExt cx="95245" cy="17192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CEC33A-1B6E-44E4-8172-8DF5785E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8A97738-286F-4E08-9E39-277FB6593C48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05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1759 L 0.00208 0.8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4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CBE5A6-F1FE-419C-9DF6-DCB9EB1D72EF}"/>
              </a:ext>
            </a:extLst>
          </p:cNvPr>
          <p:cNvSpPr txBox="1"/>
          <p:nvPr/>
        </p:nvSpPr>
        <p:spPr>
          <a:xfrm>
            <a:off x="4011283" y="163901"/>
            <a:ext cx="540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এসো নতুন শব্দের অর্থ জেনে নেই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F47C7-EFD5-42DD-BF49-E5F7BC8DCD16}"/>
              </a:ext>
            </a:extLst>
          </p:cNvPr>
          <p:cNvSpPr txBox="1"/>
          <p:nvPr/>
        </p:nvSpPr>
        <p:spPr>
          <a:xfrm>
            <a:off x="1328468" y="1492152"/>
            <a:ext cx="2682815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2400" dirty="0"/>
              <a:t>অফুরান নামতায়</a:t>
            </a:r>
          </a:p>
          <a:p>
            <a:r>
              <a:rPr lang="bn-BD" sz="2400" dirty="0"/>
              <a:t>বাদলের ধারাপাত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69DC5-2EC1-4142-95C7-97DCA3558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4272" r="11339" b="10561"/>
          <a:stretch/>
        </p:blipFill>
        <p:spPr>
          <a:xfrm>
            <a:off x="4242017" y="962665"/>
            <a:ext cx="3315877" cy="2107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70DBA0-80FB-4A65-9010-0343C6A37527}"/>
              </a:ext>
            </a:extLst>
          </p:cNvPr>
          <p:cNvSpPr txBox="1"/>
          <p:nvPr/>
        </p:nvSpPr>
        <p:spPr>
          <a:xfrm>
            <a:off x="7788628" y="862423"/>
            <a:ext cx="4045789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গণিতে ‘নামতা’ বলতে বোঝায়</a:t>
            </a:r>
          </a:p>
          <a:p>
            <a:r>
              <a:rPr lang="bn-BD" sz="2400" dirty="0"/>
              <a:t>গুণ করার ধারাবাহিক তালিকা</a:t>
            </a:r>
          </a:p>
          <a:p>
            <a:r>
              <a:rPr lang="bn-BD" sz="2400" dirty="0"/>
              <a:t>আর ‘ধারাপাত’ হলো অঙ্কশেখার</a:t>
            </a:r>
          </a:p>
          <a:p>
            <a:r>
              <a:rPr lang="bn-BD" sz="2400" dirty="0"/>
              <a:t>প্রাথমিক বই।এই কবিতায় বৃষ্টি</a:t>
            </a:r>
          </a:p>
          <a:p>
            <a:r>
              <a:rPr lang="bn-BD" sz="2400" dirty="0"/>
              <a:t>ধারার পতন কে বলা হয়েছে </a:t>
            </a:r>
          </a:p>
          <a:p>
            <a:r>
              <a:rPr lang="bn-BD" sz="2400" dirty="0"/>
              <a:t>ধারাপাত।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F88C8-45DC-4750-B255-A08DEA70291D}"/>
              </a:ext>
            </a:extLst>
          </p:cNvPr>
          <p:cNvSpPr txBox="1"/>
          <p:nvPr/>
        </p:nvSpPr>
        <p:spPr>
          <a:xfrm>
            <a:off x="2669875" y="4534852"/>
            <a:ext cx="106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ছাত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C5192E-7DA9-4F39-8991-D803EE1DA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/>
          <a:stretch/>
        </p:blipFill>
        <p:spPr>
          <a:xfrm>
            <a:off x="4242017" y="3834016"/>
            <a:ext cx="3315876" cy="2107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620A0-6C18-45DE-9804-538475C37801}"/>
              </a:ext>
            </a:extLst>
          </p:cNvPr>
          <p:cNvSpPr txBox="1"/>
          <p:nvPr/>
        </p:nvSpPr>
        <p:spPr>
          <a:xfrm>
            <a:off x="8064672" y="4390845"/>
            <a:ext cx="295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ছাদ।ছাদের কথ্য রূপ।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99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1676D8-8D41-4FD7-AB8E-6D79404A6A0C}"/>
              </a:ext>
            </a:extLst>
          </p:cNvPr>
          <p:cNvSpPr txBox="1"/>
          <p:nvPr/>
        </p:nvSpPr>
        <p:spPr>
          <a:xfrm>
            <a:off x="2096221" y="588061"/>
            <a:ext cx="135434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বারিধার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95CA7-5C92-43DA-952E-8AA533C11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60" y="210268"/>
            <a:ext cx="2984741" cy="167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F901D4-077C-4284-921F-2166264A6EEC}"/>
              </a:ext>
            </a:extLst>
          </p:cNvPr>
          <p:cNvSpPr txBox="1"/>
          <p:nvPr/>
        </p:nvSpPr>
        <p:spPr>
          <a:xfrm>
            <a:off x="7168550" y="655910"/>
            <a:ext cx="186330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জলের ধারা।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0DD2B-A952-44C3-AC96-6F1CC925D3FA}"/>
              </a:ext>
            </a:extLst>
          </p:cNvPr>
          <p:cNvSpPr txBox="1"/>
          <p:nvPr/>
        </p:nvSpPr>
        <p:spPr>
          <a:xfrm>
            <a:off x="2337760" y="2739037"/>
            <a:ext cx="111280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উন্মাদ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F98368-3FAF-4751-BCBA-C095CF1AE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3" y="2212363"/>
            <a:ext cx="3053752" cy="1678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F6B78F-7441-40B0-940A-B07BD667EF6A}"/>
              </a:ext>
            </a:extLst>
          </p:cNvPr>
          <p:cNvSpPr txBox="1"/>
          <p:nvPr/>
        </p:nvSpPr>
        <p:spPr>
          <a:xfrm>
            <a:off x="7168550" y="2739038"/>
            <a:ext cx="186330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উন্মত্ত,ক্ষিপ্ত।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0A9200-BE28-4103-8B9F-79CCDCF54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3" y="4295955"/>
            <a:ext cx="3075318" cy="1678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2E668C-7EDC-4889-AD96-FFC8FAFC1299}"/>
              </a:ext>
            </a:extLst>
          </p:cNvPr>
          <p:cNvSpPr txBox="1"/>
          <p:nvPr/>
        </p:nvSpPr>
        <p:spPr>
          <a:xfrm>
            <a:off x="2337760" y="4822165"/>
            <a:ext cx="111280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নিঃঝুম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15B6E-505F-4BA4-9D48-1659C088D3C1}"/>
              </a:ext>
            </a:extLst>
          </p:cNvPr>
          <p:cNvSpPr txBox="1"/>
          <p:nvPr/>
        </p:nvSpPr>
        <p:spPr>
          <a:xfrm>
            <a:off x="7168550" y="4822166"/>
            <a:ext cx="276045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নিঝুম,নীরব,নিঃশব্দ।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986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345BC94-58F8-4891-B1AF-18E75277CA01}"/>
              </a:ext>
            </a:extLst>
          </p:cNvPr>
          <p:cNvSpPr txBox="1"/>
          <p:nvPr/>
        </p:nvSpPr>
        <p:spPr>
          <a:xfrm>
            <a:off x="4703551" y="178813"/>
            <a:ext cx="278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জোড়ায় কাজ 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7D657-3F9A-430C-82BD-66085D91F993}"/>
              </a:ext>
            </a:extLst>
          </p:cNvPr>
          <p:cNvSpPr txBox="1"/>
          <p:nvPr/>
        </p:nvSpPr>
        <p:spPr>
          <a:xfrm>
            <a:off x="10161917" y="301924"/>
            <a:ext cx="1561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সময়-৫মিনিট 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0DBD8-4FE8-4FF3-A87C-EDE916E31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7" y="1014925"/>
            <a:ext cx="7763774" cy="4454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C297A3-8D7A-4DAE-ADE4-C53F5D720273}"/>
              </a:ext>
            </a:extLst>
          </p:cNvPr>
          <p:cNvSpPr txBox="1"/>
          <p:nvPr/>
        </p:nvSpPr>
        <p:spPr>
          <a:xfrm>
            <a:off x="1470803" y="5814204"/>
            <a:ext cx="973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ছাত,বারিধারা,উন্মাদ,নিঃঝুম এই শব্দগুলো দিয়ে একটি করে বাক্য তৈরী করো।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90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A984DC-4FAA-42DE-8EB0-09A41DAB8B4C}"/>
              </a:ext>
            </a:extLst>
          </p:cNvPr>
          <p:cNvSpPr txBox="1"/>
          <p:nvPr/>
        </p:nvSpPr>
        <p:spPr>
          <a:xfrm>
            <a:off x="3114135" y="284673"/>
            <a:ext cx="684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চিত্রের সাথে কবিতার চরণের মিল করো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943A9-1C07-432E-962A-6B1B0C16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6" y="1238969"/>
            <a:ext cx="6222341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305A2-3088-4A00-8287-F592F27E007A}"/>
              </a:ext>
            </a:extLst>
          </p:cNvPr>
          <p:cNvSpPr txBox="1"/>
          <p:nvPr/>
        </p:nvSpPr>
        <p:spPr>
          <a:xfrm>
            <a:off x="3236250" y="5998592"/>
            <a:ext cx="549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জল ঝরে জল ঝরে সারা দিন সারা রাত- 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F55EB-415D-4950-AFE3-22BF442B4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4145" r="9500" b="8549"/>
          <a:stretch/>
        </p:blipFill>
        <p:spPr>
          <a:xfrm>
            <a:off x="2704289" y="1238969"/>
            <a:ext cx="655895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80CA1C-42EC-44F3-BD9C-C5D537E3B1D3}"/>
              </a:ext>
            </a:extLst>
          </p:cNvPr>
          <p:cNvSpPr txBox="1"/>
          <p:nvPr/>
        </p:nvSpPr>
        <p:spPr>
          <a:xfrm>
            <a:off x="3236251" y="5998593"/>
            <a:ext cx="549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অফুরান নামতায় বাদলের বাদলের ধারাপাত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30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7D35BF-7815-4B3E-A368-7882AFDD71AF}"/>
              </a:ext>
            </a:extLst>
          </p:cNvPr>
          <p:cNvSpPr txBox="1"/>
          <p:nvPr/>
        </p:nvSpPr>
        <p:spPr>
          <a:xfrm>
            <a:off x="3114135" y="284673"/>
            <a:ext cx="684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চিত্রের সাথে কবিতার চরণের মিল করো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A9928-7DE0-4F35-9155-8082C469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72" y="1094488"/>
            <a:ext cx="7747579" cy="4210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A3519C-098F-4CF4-A9D1-5E740A3A21FE}"/>
              </a:ext>
            </a:extLst>
          </p:cNvPr>
          <p:cNvSpPr txBox="1"/>
          <p:nvPr/>
        </p:nvSpPr>
        <p:spPr>
          <a:xfrm>
            <a:off x="3610153" y="5763512"/>
            <a:ext cx="496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আকাশের মুখ ঢাকা,ধোঁয়ামাখা চারিধার, 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FBC86-FEBB-48D3-B646-F487AD705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72" y="1094488"/>
            <a:ext cx="7747579" cy="43228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E9CBCA-9707-4570-A017-B44B95DB3C43}"/>
              </a:ext>
            </a:extLst>
          </p:cNvPr>
          <p:cNvSpPr txBox="1"/>
          <p:nvPr/>
        </p:nvSpPr>
        <p:spPr>
          <a:xfrm>
            <a:off x="3778367" y="5775929"/>
            <a:ext cx="463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পৃথিবীর ছাত পিটে ঝমাঝম বারিধার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6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D9CFC9-39D4-43D2-B41D-8114EE85A7EF}"/>
              </a:ext>
            </a:extLst>
          </p:cNvPr>
          <p:cNvSpPr txBox="1"/>
          <p:nvPr/>
        </p:nvSpPr>
        <p:spPr>
          <a:xfrm>
            <a:off x="3114135" y="284673"/>
            <a:ext cx="684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চিত্রের সাথে কবিতার চরণের মিল করো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FE843-5094-41AB-921C-225C9E99F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79" y="1155942"/>
            <a:ext cx="7348807" cy="4002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167B8F-2276-4ED6-A6F2-2829B34ACEC7}"/>
              </a:ext>
            </a:extLst>
          </p:cNvPr>
          <p:cNvSpPr txBox="1"/>
          <p:nvPr/>
        </p:nvSpPr>
        <p:spPr>
          <a:xfrm>
            <a:off x="3735238" y="5717080"/>
            <a:ext cx="484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স্নান করে গাছপালা প্রাণখোলা বরষায়,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F71BE-AEB9-4B59-B975-47D8B3B553B7}"/>
              </a:ext>
            </a:extLst>
          </p:cNvPr>
          <p:cNvSpPr txBox="1"/>
          <p:nvPr/>
        </p:nvSpPr>
        <p:spPr>
          <a:xfrm>
            <a:off x="3611593" y="5740729"/>
            <a:ext cx="484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নদীনালা ঘোলাজল ভরে উঠে ভরসায়। 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228962-89CC-4A03-B030-94AAAA67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17" y="1039429"/>
            <a:ext cx="7614527" cy="42356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489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A7F9D3-6314-484F-88F6-94726C542AB3}"/>
              </a:ext>
            </a:extLst>
          </p:cNvPr>
          <p:cNvSpPr txBox="1"/>
          <p:nvPr/>
        </p:nvSpPr>
        <p:spPr>
          <a:xfrm>
            <a:off x="3114135" y="284673"/>
            <a:ext cx="684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চিত্রের সাথে কবিতার চরণের মিল করো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98454-2B1C-4C36-888F-363FC09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96" y="1160255"/>
            <a:ext cx="7815531" cy="3981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CAD740-C4FE-4F55-8BEB-9123087E5761}"/>
              </a:ext>
            </a:extLst>
          </p:cNvPr>
          <p:cNvSpPr txBox="1"/>
          <p:nvPr/>
        </p:nvSpPr>
        <p:spPr>
          <a:xfrm>
            <a:off x="4201063" y="5859416"/>
            <a:ext cx="466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উৎসব ঘনঘোর উন্মাদ শ্রাবণের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44F53-0766-4A6B-A1F3-EE82DB1B7427}"/>
              </a:ext>
            </a:extLst>
          </p:cNvPr>
          <p:cNvSpPr txBox="1"/>
          <p:nvPr/>
        </p:nvSpPr>
        <p:spPr>
          <a:xfrm>
            <a:off x="4077418" y="5859415"/>
            <a:ext cx="46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শেষ নাই শেষ নাই বরষার প্লাবনের।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B7EA93-B568-4CF0-8E6E-975E8E59C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51" y="1151628"/>
            <a:ext cx="7939176" cy="42355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787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487653-C9DF-44AE-9310-3B4BCDFB73EB}"/>
              </a:ext>
            </a:extLst>
          </p:cNvPr>
          <p:cNvSpPr txBox="1"/>
          <p:nvPr/>
        </p:nvSpPr>
        <p:spPr>
          <a:xfrm>
            <a:off x="3114135" y="284673"/>
            <a:ext cx="684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চিত্রের সাথে কবিতার চরণের মিল করো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D615B-EAB9-4FFE-A528-53FA068E3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53" y="1061027"/>
            <a:ext cx="7435970" cy="37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4EC1F-DE98-4C15-BF93-DC00198C5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09" y="1061027"/>
            <a:ext cx="7578306" cy="37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EEF44-6351-4F72-B97F-24335FDC5305}"/>
              </a:ext>
            </a:extLst>
          </p:cNvPr>
          <p:cNvSpPr txBox="1"/>
          <p:nvPr/>
        </p:nvSpPr>
        <p:spPr>
          <a:xfrm>
            <a:off x="4037162" y="555957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জলেজলে জলময় দশদিক টলমল,  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6A359-49E0-4357-B457-4FB9C6325A68}"/>
              </a:ext>
            </a:extLst>
          </p:cNvPr>
          <p:cNvSpPr txBox="1"/>
          <p:nvPr/>
        </p:nvSpPr>
        <p:spPr>
          <a:xfrm>
            <a:off x="3493698" y="5566140"/>
            <a:ext cx="520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অবিরাম একই গান,ঢালো জল ঢালো জল।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73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EF6AE6-1994-4772-9F8F-15207B21D6F8}"/>
              </a:ext>
            </a:extLst>
          </p:cNvPr>
          <p:cNvSpPr txBox="1"/>
          <p:nvPr/>
        </p:nvSpPr>
        <p:spPr>
          <a:xfrm>
            <a:off x="3114135" y="284673"/>
            <a:ext cx="684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চিত্রের সাথে কবিতার চরণের মিল করো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5E797-47BA-4E51-B756-3C57F9D0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46" y="1098411"/>
            <a:ext cx="7934631" cy="443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2A29B-362A-4530-B0FB-01019811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10" y="1098411"/>
            <a:ext cx="8016767" cy="443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599A60-E285-47E5-A192-BFC20874C6A8}"/>
              </a:ext>
            </a:extLst>
          </p:cNvPr>
          <p:cNvSpPr txBox="1"/>
          <p:nvPr/>
        </p:nvSpPr>
        <p:spPr>
          <a:xfrm>
            <a:off x="3670911" y="6026722"/>
            <a:ext cx="430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ধুয়ে যায় যত তাপ জর্জর গ্রীষ্মের,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E5E59-3798-4602-9F78-268772270258}"/>
              </a:ext>
            </a:extLst>
          </p:cNvPr>
          <p:cNvSpPr txBox="1"/>
          <p:nvPr/>
        </p:nvSpPr>
        <p:spPr>
          <a:xfrm>
            <a:off x="3624533" y="6026721"/>
            <a:ext cx="442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ধুয়ে যায় রৌদ্রের স্মৃতিটুকু বিশ্বের।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8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5597E5-E7FD-40EC-85A0-7F31C2846498}"/>
              </a:ext>
            </a:extLst>
          </p:cNvPr>
          <p:cNvSpPr txBox="1"/>
          <p:nvPr/>
        </p:nvSpPr>
        <p:spPr>
          <a:xfrm>
            <a:off x="3114135" y="284673"/>
            <a:ext cx="684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চিত্রের সাথে কবিতার চরণের মিল করো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916EE-C2DC-404D-8756-4566E6CB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47" y="1121434"/>
            <a:ext cx="8108830" cy="439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906E7-10BE-42DB-848D-06F21BB63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2" y="1121433"/>
            <a:ext cx="8389560" cy="439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177F7-1155-48DD-B1A7-BD4FAF4888F8}"/>
              </a:ext>
            </a:extLst>
          </p:cNvPr>
          <p:cNvSpPr txBox="1"/>
          <p:nvPr/>
        </p:nvSpPr>
        <p:spPr>
          <a:xfrm>
            <a:off x="3683479" y="6010376"/>
            <a:ext cx="482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শুধু যেন বাজে কোথা নিঃঝুম ধুকধুক,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498A2-99AC-4721-B713-99D33B73D7DB}"/>
              </a:ext>
            </a:extLst>
          </p:cNvPr>
          <p:cNvSpPr txBox="1"/>
          <p:nvPr/>
        </p:nvSpPr>
        <p:spPr>
          <a:xfrm>
            <a:off x="4026194" y="6010377"/>
            <a:ext cx="427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ধরণীর আশাভয় ধরণীর সুখদুখ।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8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46F444-EA12-4D47-A4B6-6040C4B0F2B4}"/>
              </a:ext>
            </a:extLst>
          </p:cNvPr>
          <p:cNvSpPr/>
          <p:nvPr/>
        </p:nvSpPr>
        <p:spPr>
          <a:xfrm>
            <a:off x="2742711" y="6396307"/>
            <a:ext cx="526595" cy="46169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4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C2084D7-C0E2-4D8E-AA1F-674639BC81AA}"/>
              </a:ext>
            </a:extLst>
          </p:cNvPr>
          <p:cNvSpPr/>
          <p:nvPr/>
        </p:nvSpPr>
        <p:spPr>
          <a:xfrm flipH="1">
            <a:off x="106109" y="3575470"/>
            <a:ext cx="915508" cy="774308"/>
          </a:xfrm>
          <a:prstGeom prst="rt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9AFF1D1-D9A7-4E2B-9068-BC685103B91B}"/>
              </a:ext>
            </a:extLst>
          </p:cNvPr>
          <p:cNvSpPr/>
          <p:nvPr/>
        </p:nvSpPr>
        <p:spPr>
          <a:xfrm>
            <a:off x="4965636" y="3575470"/>
            <a:ext cx="983169" cy="774308"/>
          </a:xfrm>
          <a:prstGeom prst="rt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968A94-52B4-4DCF-AF10-CFAC9E19A23D}"/>
              </a:ext>
            </a:extLst>
          </p:cNvPr>
          <p:cNvGrpSpPr/>
          <p:nvPr/>
        </p:nvGrpSpPr>
        <p:grpSpPr>
          <a:xfrm>
            <a:off x="774404" y="292937"/>
            <a:ext cx="4522030" cy="4539832"/>
            <a:chOff x="774404" y="292937"/>
            <a:chExt cx="4522030" cy="4539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D79A62-2ACD-4FB3-B800-5DBC8FE6C36D}"/>
                </a:ext>
              </a:extLst>
            </p:cNvPr>
            <p:cNvSpPr/>
            <p:nvPr/>
          </p:nvSpPr>
          <p:spPr>
            <a:xfrm>
              <a:off x="774405" y="292938"/>
              <a:ext cx="4522029" cy="45398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0609C2-CA8E-42F0-B4C0-225A0F11D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9" t="7043" r="11880" b="29288"/>
            <a:stretch/>
          </p:blipFill>
          <p:spPr>
            <a:xfrm>
              <a:off x="2490729" y="292937"/>
              <a:ext cx="1216185" cy="16355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4206BD-99DF-46AA-B01B-011B9690E246}"/>
                </a:ext>
              </a:extLst>
            </p:cNvPr>
            <p:cNvSpPr txBox="1"/>
            <p:nvPr/>
          </p:nvSpPr>
          <p:spPr>
            <a:xfrm>
              <a:off x="774404" y="2113283"/>
              <a:ext cx="4463211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/>
                <a:t>শাহনাজ আক্তার(এম.এ,এম.এড)</a:t>
              </a:r>
            </a:p>
            <a:p>
              <a:r>
                <a:rPr lang="bn-BD" sz="2000" dirty="0"/>
                <a:t>সিনিয়র শিক্ষক(বাংলা)</a:t>
              </a:r>
            </a:p>
            <a:p>
              <a:r>
                <a:rPr lang="bn-BD" sz="2000" dirty="0"/>
                <a:t>কোনাবাড়ী এম.এ কুদ্দুছ উচ্চ বিদ্যালয়</a:t>
              </a:r>
            </a:p>
            <a:p>
              <a:r>
                <a:rPr lang="bn-BD" sz="2000" dirty="0"/>
                <a:t>গাজীপুর সদর,গাজীপুর৷</a:t>
              </a:r>
            </a:p>
            <a:p>
              <a:r>
                <a:rPr lang="bn-BD" sz="2000" dirty="0"/>
                <a:t>ইমেইলঃ</a:t>
              </a:r>
              <a:r>
                <a:rPr lang="en-US" sz="2000" dirty="0"/>
                <a:t>shahnazakternomi@gmail.com</a:t>
              </a:r>
              <a:endParaRPr lang="bn-BD" dirty="0"/>
            </a:p>
            <a:p>
              <a:endParaRPr lang="en-US" sz="2400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F34D7055-ABA1-4883-A043-8DDF5AA817EE}"/>
              </a:ext>
            </a:extLst>
          </p:cNvPr>
          <p:cNvSpPr/>
          <p:nvPr/>
        </p:nvSpPr>
        <p:spPr>
          <a:xfrm>
            <a:off x="8885322" y="6405832"/>
            <a:ext cx="538624" cy="46169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4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74C4FBF-82AE-49E7-95B4-B867DCE764A6}"/>
              </a:ext>
            </a:extLst>
          </p:cNvPr>
          <p:cNvSpPr/>
          <p:nvPr/>
        </p:nvSpPr>
        <p:spPr>
          <a:xfrm flipH="1">
            <a:off x="6158406" y="3575470"/>
            <a:ext cx="936422" cy="774308"/>
          </a:xfrm>
          <a:prstGeom prst="rtTriangle">
            <a:avLst/>
          </a:prstGeom>
          <a:solidFill>
            <a:srgbClr val="221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D761BFF-C6F0-4A7B-89EA-F69D77ED2A52}"/>
              </a:ext>
            </a:extLst>
          </p:cNvPr>
          <p:cNvSpPr/>
          <p:nvPr/>
        </p:nvSpPr>
        <p:spPr>
          <a:xfrm>
            <a:off x="11128943" y="3575470"/>
            <a:ext cx="1005629" cy="774308"/>
          </a:xfrm>
          <a:prstGeom prst="rtTriangle">
            <a:avLst/>
          </a:prstGeom>
          <a:solidFill>
            <a:srgbClr val="221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4D0DC8-4F34-4E86-8303-DF31436D2494}"/>
              </a:ext>
            </a:extLst>
          </p:cNvPr>
          <p:cNvSpPr/>
          <p:nvPr/>
        </p:nvSpPr>
        <p:spPr>
          <a:xfrm flipV="1">
            <a:off x="6166551" y="4349777"/>
            <a:ext cx="5976166" cy="2277376"/>
          </a:xfrm>
          <a:prstGeom prst="triangle">
            <a:avLst/>
          </a:prstGeom>
          <a:gradFill flip="none" rotWithShape="1">
            <a:gsLst>
              <a:gs pos="0">
                <a:srgbClr val="0066FF"/>
              </a:gs>
              <a:gs pos="100000">
                <a:srgbClr val="3399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3EF6403-6D0A-45A2-83B6-3BDE765E1222}"/>
              </a:ext>
            </a:extLst>
          </p:cNvPr>
          <p:cNvSpPr/>
          <p:nvPr/>
        </p:nvSpPr>
        <p:spPr>
          <a:xfrm flipV="1">
            <a:off x="80754" y="4349778"/>
            <a:ext cx="5842696" cy="2277376"/>
          </a:xfrm>
          <a:prstGeom prst="triangl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246D5-2CFA-434C-A307-D7578B274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82" b="91965" l="17776" r="80991">
                        <a14:backgroundMark x1="64583" y1="87656" x2="89583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t="19646" r="11107"/>
          <a:stretch/>
        </p:blipFill>
        <p:spPr>
          <a:xfrm>
            <a:off x="8565960" y="4442604"/>
            <a:ext cx="1177347" cy="172285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D4A0EE4-813D-4207-8EBE-39D27AF7DA79}"/>
              </a:ext>
            </a:extLst>
          </p:cNvPr>
          <p:cNvGrpSpPr/>
          <p:nvPr/>
        </p:nvGrpSpPr>
        <p:grpSpPr>
          <a:xfrm>
            <a:off x="6841969" y="292938"/>
            <a:ext cx="4625330" cy="4539831"/>
            <a:chOff x="6841969" y="292938"/>
            <a:chExt cx="4625330" cy="45398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39120C9-5BDF-45A6-A9A4-BEC841C4114B}"/>
                </a:ext>
              </a:extLst>
            </p:cNvPr>
            <p:cNvGrpSpPr/>
            <p:nvPr/>
          </p:nvGrpSpPr>
          <p:grpSpPr>
            <a:xfrm>
              <a:off x="6841969" y="292938"/>
              <a:ext cx="4625330" cy="4539831"/>
              <a:chOff x="6841969" y="292938"/>
              <a:chExt cx="4625330" cy="45398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7EDB716-87FF-4534-84C0-97A5D7F2F803}"/>
                  </a:ext>
                </a:extLst>
              </p:cNvPr>
              <p:cNvSpPr/>
              <p:nvPr/>
            </p:nvSpPr>
            <p:spPr>
              <a:xfrm>
                <a:off x="6841969" y="292938"/>
                <a:ext cx="4625330" cy="45398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051135-BC5B-4171-8DFF-D42D6C57C0E0}"/>
                  </a:ext>
                </a:extLst>
              </p:cNvPr>
              <p:cNvSpPr txBox="1"/>
              <p:nvPr/>
            </p:nvSpPr>
            <p:spPr>
              <a:xfrm>
                <a:off x="7149376" y="2300124"/>
                <a:ext cx="3925019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/>
                  <a:t>শ্রেণি- সপ্তম  </a:t>
                </a:r>
              </a:p>
              <a:p>
                <a:pPr algn="ctr"/>
                <a:r>
                  <a:rPr lang="bn-BD" sz="2400" dirty="0"/>
                  <a:t>কবিতা</a:t>
                </a:r>
              </a:p>
              <a:p>
                <a:pPr algn="ctr"/>
                <a:r>
                  <a:rPr lang="bn-BD" sz="2400" dirty="0"/>
                  <a:t>মোট শিক্ষার্থী-৪০জন</a:t>
                </a:r>
              </a:p>
              <a:p>
                <a:pPr algn="ctr"/>
                <a:r>
                  <a:rPr lang="bn-BD" sz="2400" dirty="0"/>
                  <a:t>সময়-৪৫মিনিট৷ </a:t>
                </a:r>
                <a:endParaRPr lang="en-US" sz="1400" dirty="0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2E8B97-5503-4EBB-8A0A-9F44AC04D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9766" y="313231"/>
              <a:ext cx="1604514" cy="1938993"/>
            </a:xfrm>
            <a:prstGeom prst="rect">
              <a:avLst/>
            </a:prstGeom>
          </p:spPr>
        </p:pic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5296E54-2BC3-4B53-8988-BC3108A5D136}"/>
              </a:ext>
            </a:extLst>
          </p:cNvPr>
          <p:cNvSpPr/>
          <p:nvPr/>
        </p:nvSpPr>
        <p:spPr>
          <a:xfrm flipV="1">
            <a:off x="6158406" y="4359302"/>
            <a:ext cx="5976166" cy="2277376"/>
          </a:xfrm>
          <a:prstGeom prst="triangle">
            <a:avLst/>
          </a:prstGeom>
          <a:gradFill flip="none" rotWithShape="1">
            <a:gsLst>
              <a:gs pos="0">
                <a:srgbClr val="0066FF"/>
              </a:gs>
              <a:gs pos="100000">
                <a:srgbClr val="3399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771478-277A-4A43-94A9-6ECE6D567AE8}"/>
              </a:ext>
            </a:extLst>
          </p:cNvPr>
          <p:cNvSpPr txBox="1"/>
          <p:nvPr/>
        </p:nvSpPr>
        <p:spPr>
          <a:xfrm>
            <a:off x="4692770" y="276045"/>
            <a:ext cx="243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দলগত কাজ 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48299-6C7F-42C5-968A-AF0EBA6F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5" y="1086278"/>
            <a:ext cx="8238225" cy="4193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44F04-7E4A-419E-AA2A-CBCBAEC0F4AE}"/>
              </a:ext>
            </a:extLst>
          </p:cNvPr>
          <p:cNvSpPr txBox="1"/>
          <p:nvPr/>
        </p:nvSpPr>
        <p:spPr>
          <a:xfrm>
            <a:off x="1621766" y="5676181"/>
            <a:ext cx="876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‘শ্রাবণে’ কবিতায় প্রকৃতির যে রূপের সৌন্দর্য ফুটে উঠেছে তা ব্যাখ্যা করো।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24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D7C4EA7-D50D-4597-B1A0-EF477960856C}"/>
              </a:ext>
            </a:extLst>
          </p:cNvPr>
          <p:cNvSpPr txBox="1"/>
          <p:nvPr/>
        </p:nvSpPr>
        <p:spPr>
          <a:xfrm>
            <a:off x="5029200" y="120770"/>
            <a:ext cx="213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66"/>
                </a:solidFill>
              </a:rPr>
              <a:t>মূল্যায়ন </a:t>
            </a:r>
            <a:endParaRPr lang="en-US" sz="4800" dirty="0">
              <a:solidFill>
                <a:srgbClr val="FF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F961E-EB00-4FDB-8851-9DD240F90032}"/>
              </a:ext>
            </a:extLst>
          </p:cNvPr>
          <p:cNvSpPr txBox="1"/>
          <p:nvPr/>
        </p:nvSpPr>
        <p:spPr>
          <a:xfrm>
            <a:off x="741873" y="1259456"/>
            <a:ext cx="105587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১।আকাশের মুখ কেমন?</a:t>
            </a:r>
          </a:p>
          <a:p>
            <a:r>
              <a:rPr lang="bn-BD" sz="2400" dirty="0"/>
              <a:t>ক)ঢাকা                   খ)খোলা</a:t>
            </a:r>
          </a:p>
          <a:p>
            <a:r>
              <a:rPr lang="bn-BD" sz="2400" dirty="0"/>
              <a:t>গ)ধোঁয়াটে                  ঘ)অন্ধকার।</a:t>
            </a:r>
          </a:p>
          <a:p>
            <a:endParaRPr lang="bn-BD" sz="2400" dirty="0"/>
          </a:p>
          <a:p>
            <a:r>
              <a:rPr lang="bn-BD" sz="2800" dirty="0"/>
              <a:t>২।জলের ধারার শব্দ শুনতে কেমন?</a:t>
            </a:r>
          </a:p>
          <a:p>
            <a:r>
              <a:rPr lang="bn-BD" sz="2400" dirty="0"/>
              <a:t>ক)ধমাধম                  খ)রিমঝিম</a:t>
            </a:r>
          </a:p>
          <a:p>
            <a:r>
              <a:rPr lang="bn-BD" sz="2400" dirty="0"/>
              <a:t>গ)ঝমাঝম                  ঘ)টাপুরটুপুর।</a:t>
            </a:r>
          </a:p>
          <a:p>
            <a:endParaRPr lang="bn-BD" sz="2400" dirty="0"/>
          </a:p>
          <a:p>
            <a:r>
              <a:rPr lang="bn-BD" sz="2800" dirty="0"/>
              <a:t>৩।প্রাণ খোলা বরষায় কে স্নান করে?</a:t>
            </a:r>
          </a:p>
          <a:p>
            <a:r>
              <a:rPr lang="bn-BD" sz="2400" dirty="0"/>
              <a:t>ক)গাছপালা                 খ)পাখি</a:t>
            </a:r>
          </a:p>
          <a:p>
            <a:r>
              <a:rPr lang="bn-BD" sz="2400" dirty="0"/>
              <a:t>গ)বালক                   ঘ)গরু-ছাগল।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0EDB7-E8F3-4839-AFE2-521632A2D8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98" y="1303005"/>
            <a:ext cx="1157933" cy="1136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B4301-F6A8-4AF7-98EA-DDE6942F2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8" y="3282845"/>
            <a:ext cx="1157933" cy="1136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E9497F-DF86-4496-AE75-3BF597ADF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98" y="4418920"/>
            <a:ext cx="1157933" cy="1136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9357CE-6FE0-4017-AC97-9BFA6720C90B}"/>
              </a:ext>
            </a:extLst>
          </p:cNvPr>
          <p:cNvSpPr txBox="1"/>
          <p:nvPr/>
        </p:nvSpPr>
        <p:spPr>
          <a:xfrm>
            <a:off x="8695428" y="501134"/>
            <a:ext cx="260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উত্তরের জন্য ক্লিক করুন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95CD57-10FF-4A55-A92F-CC8D301F8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70" y="1120782"/>
            <a:ext cx="7729267" cy="4279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F058D-22CD-4275-A39B-506243312938}"/>
              </a:ext>
            </a:extLst>
          </p:cNvPr>
          <p:cNvSpPr txBox="1"/>
          <p:nvPr/>
        </p:nvSpPr>
        <p:spPr>
          <a:xfrm>
            <a:off x="4641011" y="362309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বাড়ির কাজ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A7F6F-B184-4624-9051-84DDB97E0F5A}"/>
              </a:ext>
            </a:extLst>
          </p:cNvPr>
          <p:cNvSpPr txBox="1"/>
          <p:nvPr/>
        </p:nvSpPr>
        <p:spPr>
          <a:xfrm>
            <a:off x="2044460" y="5684808"/>
            <a:ext cx="895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বর্ষায় তোমার গ্রামের যে চিত্র দেখা যায় তা দশ বাক্যে লিখে আনবে।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8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71433D-11CD-4BC3-84FA-C3B63211C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3" y="698740"/>
            <a:ext cx="9782354" cy="60384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75616-F3F2-44DC-BB29-2F1085A9E8CA}"/>
              </a:ext>
            </a:extLst>
          </p:cNvPr>
          <p:cNvSpPr txBox="1"/>
          <p:nvPr/>
        </p:nvSpPr>
        <p:spPr>
          <a:xfrm>
            <a:off x="2053087" y="51756"/>
            <a:ext cx="826410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সবাইকে ধন্যবাদ,আল্লাহ হাফেজ।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17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07DA4CB-EBF0-41E0-9962-A20F73AEF0FC}"/>
              </a:ext>
            </a:extLst>
          </p:cNvPr>
          <p:cNvSpPr txBox="1"/>
          <p:nvPr/>
        </p:nvSpPr>
        <p:spPr>
          <a:xfrm>
            <a:off x="2804791" y="181572"/>
            <a:ext cx="657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9525">
                  <a:solidFill>
                    <a:srgbClr val="CC00FF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নিচের চিত্রটিতে কী বুঝতে পারলে?</a:t>
            </a:r>
            <a:endParaRPr lang="en-US" sz="3200" b="1" dirty="0">
              <a:ln w="9525">
                <a:solidFill>
                  <a:srgbClr val="CC00FF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32D13E3-BBE7-4790-A3CA-E29E171DF86A}"/>
              </a:ext>
            </a:extLst>
          </p:cNvPr>
          <p:cNvSpPr/>
          <p:nvPr/>
        </p:nvSpPr>
        <p:spPr>
          <a:xfrm>
            <a:off x="5789760" y="5331610"/>
            <a:ext cx="845388" cy="52322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5200B1-A089-48B7-A9C8-548DAF54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3" y="1223824"/>
            <a:ext cx="7113917" cy="3929243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2EAC5C-4158-4910-8828-334671A92703}"/>
              </a:ext>
            </a:extLst>
          </p:cNvPr>
          <p:cNvSpPr txBox="1"/>
          <p:nvPr/>
        </p:nvSpPr>
        <p:spPr>
          <a:xfrm>
            <a:off x="4671946" y="5986115"/>
            <a:ext cx="27208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/>
              <a:t>হ্যাঁ বর্ষাকাল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4EEE6-DD97-4055-A419-A3146439375D}"/>
              </a:ext>
            </a:extLst>
          </p:cNvPr>
          <p:cNvSpPr txBox="1"/>
          <p:nvPr/>
        </p:nvSpPr>
        <p:spPr>
          <a:xfrm>
            <a:off x="3780339" y="5966972"/>
            <a:ext cx="462844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আষার শ্রাবণ দুই মাস বর্ষাকাল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442E0-B409-4795-99B7-BC0869A32D3C}"/>
              </a:ext>
            </a:extLst>
          </p:cNvPr>
          <p:cNvSpPr txBox="1"/>
          <p:nvPr/>
        </p:nvSpPr>
        <p:spPr>
          <a:xfrm>
            <a:off x="2555090" y="182531"/>
            <a:ext cx="682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বলতে পারো কোন কোন মাস নিয়ে বর্ষাকাল?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 animBg="1"/>
      <p:bldP spid="12" grpId="1" animBg="1"/>
      <p:bldP spid="2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CE3B5F-B4AA-46F4-9B57-DA1508660622}"/>
              </a:ext>
            </a:extLst>
          </p:cNvPr>
          <p:cNvSpPr txBox="1"/>
          <p:nvPr/>
        </p:nvSpPr>
        <p:spPr>
          <a:xfrm>
            <a:off x="3985403" y="189780"/>
            <a:ext cx="429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আমাদের আজকের পাঠ</a:t>
            </a:r>
            <a:endParaRPr lang="en-US" sz="3200" b="1" dirty="0">
              <a:ln w="9525">
                <a:solidFill>
                  <a:srgbClr val="FF0066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FA502-FCC8-46BB-8B60-84FAE56DB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58" y="1130061"/>
            <a:ext cx="6812713" cy="410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2BE209-E574-4819-9827-B5A762009DD7}"/>
              </a:ext>
            </a:extLst>
          </p:cNvPr>
          <p:cNvGrpSpPr/>
          <p:nvPr/>
        </p:nvGrpSpPr>
        <p:grpSpPr>
          <a:xfrm>
            <a:off x="3252158" y="5348377"/>
            <a:ext cx="6085936" cy="1000274"/>
            <a:chOff x="1587259" y="5299353"/>
            <a:chExt cx="6085936" cy="10002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FAFDE-A266-4238-8860-81FEB0595FED}"/>
                </a:ext>
              </a:extLst>
            </p:cNvPr>
            <p:cNvSpPr txBox="1"/>
            <p:nvPr/>
          </p:nvSpPr>
          <p:spPr>
            <a:xfrm>
              <a:off x="6094561" y="5591741"/>
              <a:ext cx="1578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/>
                <a:t>শ্রাবণে</a:t>
              </a:r>
              <a:endParaRPr lang="en-US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F94F1B-32BC-4024-9E71-78CC8B2A7419}"/>
                </a:ext>
              </a:extLst>
            </p:cNvPr>
            <p:cNvSpPr txBox="1"/>
            <p:nvPr/>
          </p:nvSpPr>
          <p:spPr>
            <a:xfrm>
              <a:off x="1587259" y="5299353"/>
              <a:ext cx="47962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/>
                <a:t>কবি-সুকুমার রায় এর লেখা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05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7136BB4-86AB-47A2-B33D-C97C444F91D9}"/>
              </a:ext>
            </a:extLst>
          </p:cNvPr>
          <p:cNvGrpSpPr/>
          <p:nvPr/>
        </p:nvGrpSpPr>
        <p:grpSpPr>
          <a:xfrm rot="1871676">
            <a:off x="-55384" y="851804"/>
            <a:ext cx="462725" cy="4636812"/>
            <a:chOff x="-60290" y="2082520"/>
            <a:chExt cx="251208" cy="26929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3F83C8-9F06-4662-8871-779D570F3D66}"/>
                </a:ext>
              </a:extLst>
            </p:cNvPr>
            <p:cNvGrpSpPr/>
            <p:nvPr/>
          </p:nvGrpSpPr>
          <p:grpSpPr>
            <a:xfrm>
              <a:off x="0" y="2082520"/>
              <a:ext cx="130628" cy="2692960"/>
              <a:chOff x="391887" y="2270927"/>
              <a:chExt cx="130628" cy="269296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C671723A-B7C9-411D-A280-06FB3670C15C}"/>
                  </a:ext>
                </a:extLst>
              </p:cNvPr>
              <p:cNvSpPr/>
              <p:nvPr/>
            </p:nvSpPr>
            <p:spPr>
              <a:xfrm>
                <a:off x="391887" y="2270927"/>
                <a:ext cx="130628" cy="1346480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0D5C67C-49B7-433D-ABA6-C3CE2744CDF9}"/>
                  </a:ext>
                </a:extLst>
              </p:cNvPr>
              <p:cNvSpPr/>
              <p:nvPr/>
            </p:nvSpPr>
            <p:spPr>
              <a:xfrm flipV="1">
                <a:off x="391887" y="3617407"/>
                <a:ext cx="130628" cy="134648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D35B6A-5D70-4C03-A997-055C09B43F3B}"/>
                </a:ext>
              </a:extLst>
            </p:cNvPr>
            <p:cNvSpPr/>
            <p:nvPr/>
          </p:nvSpPr>
          <p:spPr>
            <a:xfrm>
              <a:off x="-60290" y="3303396"/>
              <a:ext cx="251208" cy="251207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024B5C4D-F88B-4783-88A6-B9F57AF29901}"/>
              </a:ext>
            </a:extLst>
          </p:cNvPr>
          <p:cNvSpPr/>
          <p:nvPr/>
        </p:nvSpPr>
        <p:spPr>
          <a:xfrm>
            <a:off x="-2083359" y="599768"/>
            <a:ext cx="4746172" cy="5408404"/>
          </a:xfrm>
          <a:prstGeom prst="arc">
            <a:avLst>
              <a:gd name="adj1" fmla="val 15901911"/>
              <a:gd name="adj2" fmla="val 5733748"/>
            </a:avLst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0944BB-9026-4B99-BA6E-4D2C19291586}"/>
              </a:ext>
            </a:extLst>
          </p:cNvPr>
          <p:cNvSpPr txBox="1"/>
          <p:nvPr/>
        </p:nvSpPr>
        <p:spPr>
          <a:xfrm>
            <a:off x="1716153" y="557870"/>
            <a:ext cx="485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পাঠ শেষে শিক্ষার্থীরা-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61F12-63AB-402A-9CD3-8AAE6BC903FA}"/>
              </a:ext>
            </a:extLst>
          </p:cNvPr>
          <p:cNvSpPr txBox="1"/>
          <p:nvPr/>
        </p:nvSpPr>
        <p:spPr>
          <a:xfrm>
            <a:off x="2488019" y="1694763"/>
            <a:ext cx="466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কবি সম্পর্কে বলতে পারবে।</a:t>
            </a:r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A5028B-4E9C-4354-9A70-DC5E465431E9}"/>
              </a:ext>
            </a:extLst>
          </p:cNvPr>
          <p:cNvSpPr/>
          <p:nvPr/>
        </p:nvSpPr>
        <p:spPr>
          <a:xfrm>
            <a:off x="2140506" y="1736006"/>
            <a:ext cx="325448" cy="309776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D6356B-616C-4A41-B9E2-D1BC6ACE8952}"/>
              </a:ext>
            </a:extLst>
          </p:cNvPr>
          <p:cNvSpPr/>
          <p:nvPr/>
        </p:nvSpPr>
        <p:spPr>
          <a:xfrm>
            <a:off x="2473345" y="2992819"/>
            <a:ext cx="306261" cy="300405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BC4DCB-9826-4280-9D96-F3D87C1C47AF}"/>
              </a:ext>
            </a:extLst>
          </p:cNvPr>
          <p:cNvSpPr/>
          <p:nvPr/>
        </p:nvSpPr>
        <p:spPr>
          <a:xfrm>
            <a:off x="2320554" y="4231521"/>
            <a:ext cx="306261" cy="300404"/>
          </a:xfrm>
          <a:prstGeom prst="ellipse">
            <a:avLst/>
          </a:prstGeom>
          <a:solidFill>
            <a:srgbClr val="CC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৩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D6615D-B04D-496C-8C9E-35EEFAF4967D}"/>
              </a:ext>
            </a:extLst>
          </p:cNvPr>
          <p:cNvSpPr/>
          <p:nvPr/>
        </p:nvSpPr>
        <p:spPr>
          <a:xfrm>
            <a:off x="1469039" y="5368343"/>
            <a:ext cx="325447" cy="309776"/>
          </a:xfrm>
          <a:prstGeom prst="ellipse">
            <a:avLst/>
          </a:prstGeom>
          <a:solidFill>
            <a:srgbClr val="00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৪</a:t>
            </a:r>
            <a:endParaRPr lang="en-US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DE4A2E3-D573-46EF-8F73-48E5C2FCE515}"/>
              </a:ext>
            </a:extLst>
          </p:cNvPr>
          <p:cNvSpPr/>
          <p:nvPr/>
        </p:nvSpPr>
        <p:spPr>
          <a:xfrm>
            <a:off x="1162508" y="588159"/>
            <a:ext cx="553645" cy="523338"/>
          </a:xfrm>
          <a:prstGeom prst="star5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E81DF-0CD4-484D-8E0A-FC97606E8CA5}"/>
              </a:ext>
            </a:extLst>
          </p:cNvPr>
          <p:cNvSpPr txBox="1"/>
          <p:nvPr/>
        </p:nvSpPr>
        <p:spPr>
          <a:xfrm>
            <a:off x="2779606" y="2957036"/>
            <a:ext cx="6478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নতুন শব্দের অর্থ ও বাক্য তৈরী করতে পারবে।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3F0AB-D447-4C37-9D2C-2ED44909B472}"/>
              </a:ext>
            </a:extLst>
          </p:cNvPr>
          <p:cNvSpPr txBox="1"/>
          <p:nvPr/>
        </p:nvSpPr>
        <p:spPr>
          <a:xfrm>
            <a:off x="2626815" y="4247510"/>
            <a:ext cx="595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প্রমিত উচ্চারনে কবিতাটি আবৃত্তি করতে পারবে। 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C2BC6-4829-4DA2-917D-4D43ED3A663A}"/>
              </a:ext>
            </a:extLst>
          </p:cNvPr>
          <p:cNvSpPr txBox="1"/>
          <p:nvPr/>
        </p:nvSpPr>
        <p:spPr>
          <a:xfrm>
            <a:off x="1716153" y="5381480"/>
            <a:ext cx="595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বর্ষার প্রকৃতি ও পরিবেশ সম্পর্কে বলতে পারবে।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9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8" presetClass="emph" presetSubtype="0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24000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8" presetClass="emph" presetSubtype="0" fill="hold" nodeType="click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14000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8" presetClass="emph" presetSubtype="0" fill="hold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31000">
                                          <p:cBhvr>
                                            <p:cTn id="5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8" presetClass="emph" presetSubtype="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5000">
                                          <p:cBhvr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19" grpId="0"/>
          <p:bldP spid="20" grpId="0" animBg="1"/>
          <p:bldP spid="21" grpId="0" animBg="1"/>
          <p:bldP spid="22" grpId="0" animBg="1"/>
          <p:bldP spid="23" grpId="0" animBg="1"/>
          <p:bldP spid="2" grpId="0" animBg="1"/>
          <p:bldP spid="3" grpId="0"/>
          <p:bldP spid="9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5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19" grpId="0"/>
          <p:bldP spid="20" grpId="0" animBg="1"/>
          <p:bldP spid="21" grpId="0" animBg="1"/>
          <p:bldP spid="22" grpId="0" animBg="1"/>
          <p:bldP spid="23" grpId="0" animBg="1"/>
          <p:bldP spid="2" grpId="0" animBg="1"/>
          <p:bldP spid="3" grpId="0"/>
          <p:bldP spid="9" grpId="0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DE32EFB-361C-46C9-B9A5-6D97875B94B1}"/>
              </a:ext>
            </a:extLst>
          </p:cNvPr>
          <p:cNvSpPr txBox="1"/>
          <p:nvPr/>
        </p:nvSpPr>
        <p:spPr>
          <a:xfrm>
            <a:off x="565028" y="202719"/>
            <a:ext cx="472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66"/>
                </a:solidFill>
              </a:rPr>
              <a:t>তাঁকে কী তোমরা চিন?</a:t>
            </a:r>
            <a:endParaRPr lang="en-US" sz="3600" b="1" dirty="0">
              <a:solidFill>
                <a:srgbClr val="FF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F96A8-ADF5-4D9E-A192-7DCFADB3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9" y="1363490"/>
            <a:ext cx="3051236" cy="359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3EB633-E950-43AC-A17F-D809ED3ABF91}"/>
              </a:ext>
            </a:extLst>
          </p:cNvPr>
          <p:cNvSpPr/>
          <p:nvPr/>
        </p:nvSpPr>
        <p:spPr>
          <a:xfrm>
            <a:off x="5853381" y="202719"/>
            <a:ext cx="94891" cy="6443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8E37D-7679-476B-B0BC-76D3F599B65F}"/>
              </a:ext>
            </a:extLst>
          </p:cNvPr>
          <p:cNvSpPr/>
          <p:nvPr/>
        </p:nvSpPr>
        <p:spPr>
          <a:xfrm>
            <a:off x="5999671" y="202719"/>
            <a:ext cx="94891" cy="644393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BD2DB-FB32-4185-A933-1BADD57B91F8}"/>
              </a:ext>
            </a:extLst>
          </p:cNvPr>
          <p:cNvSpPr txBox="1"/>
          <p:nvPr/>
        </p:nvSpPr>
        <p:spPr>
          <a:xfrm>
            <a:off x="7165675" y="1949997"/>
            <a:ext cx="4347712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তিনি ১৮৮৭ খ্রিঃ কলকাতায় জন্ম গ্রহণ করেন।</a:t>
            </a:r>
          </a:p>
          <a:p>
            <a:r>
              <a:rPr lang="bn-BD" sz="2400" dirty="0"/>
              <a:t>মৃত্যু বরণ করেন-১৯২৩খ্রিঃ, </a:t>
            </a:r>
          </a:p>
          <a:p>
            <a:r>
              <a:rPr lang="bn-BD" sz="2400" dirty="0"/>
              <a:t>পৈতৃকনিবাস-ময়মনসিংহ জেলায়।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44857-E357-4D35-8CDA-8C980C8FCC11}"/>
              </a:ext>
            </a:extLst>
          </p:cNvPr>
          <p:cNvSpPr txBox="1"/>
          <p:nvPr/>
        </p:nvSpPr>
        <p:spPr>
          <a:xfrm>
            <a:off x="1181283" y="5522657"/>
            <a:ext cx="263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66"/>
                </a:solidFill>
              </a:rPr>
              <a:t>সুকুমার রায়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5B6ED-EE55-497F-A3FC-8001A63D5A2D}"/>
              </a:ext>
            </a:extLst>
          </p:cNvPr>
          <p:cNvSpPr txBox="1"/>
          <p:nvPr/>
        </p:nvSpPr>
        <p:spPr>
          <a:xfrm>
            <a:off x="8134709" y="293297"/>
            <a:ext cx="26569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কবি পরিচিতি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4A7FC-0625-4CCC-B231-53A09BB33A3E}"/>
              </a:ext>
            </a:extLst>
          </p:cNvPr>
          <p:cNvSpPr txBox="1"/>
          <p:nvPr/>
        </p:nvSpPr>
        <p:spPr>
          <a:xfrm>
            <a:off x="7000335" y="1949997"/>
            <a:ext cx="492568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বাংলা সাহিত্যে তিনি অমর হয়ে আছেন</a:t>
            </a:r>
          </a:p>
          <a:p>
            <a:r>
              <a:rPr lang="bn-BD" sz="2400" dirty="0"/>
              <a:t>প্রধানত রসের কবিতা,হাসির গল্প,</a:t>
            </a:r>
          </a:p>
          <a:p>
            <a:r>
              <a:rPr lang="bn-BD" sz="2400" dirty="0"/>
              <a:t>নাটক ইত্যাদি শিশুতোষ রচনার জন্য। 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8084B-9D52-4911-BAC8-4AA2EE674D91}"/>
              </a:ext>
            </a:extLst>
          </p:cNvPr>
          <p:cNvSpPr txBox="1"/>
          <p:nvPr/>
        </p:nvSpPr>
        <p:spPr>
          <a:xfrm>
            <a:off x="1708389" y="689994"/>
            <a:ext cx="210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তিনি কবি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21F6E-1CBC-4550-B7AB-9BE4C7577E8D}"/>
              </a:ext>
            </a:extLst>
          </p:cNvPr>
          <p:cNvSpPr txBox="1"/>
          <p:nvPr/>
        </p:nvSpPr>
        <p:spPr>
          <a:xfrm>
            <a:off x="7219418" y="2224356"/>
            <a:ext cx="361878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তাঁর অতুলনীয় রচনা হলো-</a:t>
            </a:r>
          </a:p>
          <a:p>
            <a:r>
              <a:rPr lang="bn-BD" sz="2400" dirty="0"/>
              <a:t>‘আবোল তাবোল’ ‘হযবরল’ ‘পাগলা দাশু’প্রভৃতি।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0BA11-95BB-4CF7-B07B-2D0008227153}"/>
              </a:ext>
            </a:extLst>
          </p:cNvPr>
          <p:cNvSpPr txBox="1"/>
          <p:nvPr/>
        </p:nvSpPr>
        <p:spPr>
          <a:xfrm>
            <a:off x="7374785" y="2220041"/>
            <a:ext cx="400732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/>
              <a:t>পিতা উপেন্দ্রকিশোর রায়চৌধুরী</a:t>
            </a:r>
          </a:p>
          <a:p>
            <a:r>
              <a:rPr lang="bn-BD" sz="2400" dirty="0"/>
              <a:t>বিখ্যাত শিশু সাহিত্যিক ছিলেন।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093292-AFC6-450A-8A48-761B96E5A12E}"/>
              </a:ext>
            </a:extLst>
          </p:cNvPr>
          <p:cNvSpPr txBox="1"/>
          <p:nvPr/>
        </p:nvSpPr>
        <p:spPr>
          <a:xfrm>
            <a:off x="6876690" y="2220041"/>
            <a:ext cx="492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কিংবদন্তি চলচ্চিত্র নির্মাতা ও খ্যাতিমান</a:t>
            </a:r>
          </a:p>
          <a:p>
            <a:r>
              <a:rPr lang="bn-BD" sz="2400" dirty="0"/>
              <a:t>সাহিত্যিক সত্যজিত রায় তাঁর পুত্র।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6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1" animBg="1"/>
      <p:bldP spid="10" grpId="2" animBg="1"/>
      <p:bldP spid="11" grpId="0"/>
      <p:bldP spid="3" grpId="0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D3CAFE-303E-4B52-A0DF-86997358960B}"/>
              </a:ext>
            </a:extLst>
          </p:cNvPr>
          <p:cNvSpPr txBox="1"/>
          <p:nvPr/>
        </p:nvSpPr>
        <p:spPr>
          <a:xfrm>
            <a:off x="4813539" y="301924"/>
            <a:ext cx="25620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C00000"/>
                </a:solidFill>
              </a:rPr>
              <a:t>একক কাজ</a:t>
            </a:r>
            <a:endParaRPr lang="en-US" sz="4000" b="1" dirty="0">
              <a:ln/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F6139-03A1-47BD-9883-D3BAAABAE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61" y="1216845"/>
            <a:ext cx="7073662" cy="422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6AF72-3CCE-4E15-92FE-147C838A5EBE}"/>
              </a:ext>
            </a:extLst>
          </p:cNvPr>
          <p:cNvSpPr txBox="1"/>
          <p:nvPr/>
        </p:nvSpPr>
        <p:spPr>
          <a:xfrm>
            <a:off x="2951671" y="5966662"/>
            <a:ext cx="642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কবি সুকুমার রায় এর জন্ম পরিচয় লিখো।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3A00A-90A9-4154-8FAA-C41B0E01F7F5}"/>
              </a:ext>
            </a:extLst>
          </p:cNvPr>
          <p:cNvSpPr txBox="1"/>
          <p:nvPr/>
        </p:nvSpPr>
        <p:spPr>
          <a:xfrm>
            <a:off x="10161917" y="301924"/>
            <a:ext cx="1561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সময়-৩মিনিট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3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02D8E-04F7-4962-AE35-C71EFB3147DE}"/>
              </a:ext>
            </a:extLst>
          </p:cNvPr>
          <p:cNvGrpSpPr/>
          <p:nvPr/>
        </p:nvGrpSpPr>
        <p:grpSpPr>
          <a:xfrm>
            <a:off x="4785863" y="293064"/>
            <a:ext cx="2239633" cy="1851027"/>
            <a:chOff x="1257298" y="837422"/>
            <a:chExt cx="2126411" cy="1643333"/>
          </a:xfrm>
        </p:grpSpPr>
        <p:sp>
          <p:nvSpPr>
            <p:cNvPr id="2" name="Star: 8 Points 1">
              <a:extLst>
                <a:ext uri="{FF2B5EF4-FFF2-40B4-BE49-F238E27FC236}">
                  <a16:creationId xmlns:a16="http://schemas.microsoft.com/office/drawing/2014/main" id="{5EAA2996-0F3F-4FE6-83B1-0A63795669A6}"/>
                </a:ext>
              </a:extLst>
            </p:cNvPr>
            <p:cNvSpPr/>
            <p:nvPr/>
          </p:nvSpPr>
          <p:spPr>
            <a:xfrm>
              <a:off x="1257298" y="837422"/>
              <a:ext cx="2126411" cy="1643333"/>
            </a:xfrm>
            <a:prstGeom prst="star8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8248DB-0248-4E01-9903-E092A83C63F0}"/>
                </a:ext>
              </a:extLst>
            </p:cNvPr>
            <p:cNvSpPr txBox="1"/>
            <p:nvPr/>
          </p:nvSpPr>
          <p:spPr>
            <a:xfrm>
              <a:off x="1473809" y="1416966"/>
              <a:ext cx="1565906" cy="4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আদর্শ পাঠ</a:t>
              </a:r>
              <a:endParaRPr lang="en-US" sz="28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956022A-2144-427E-9C2F-F286364DB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02" y="2493034"/>
            <a:ext cx="4475658" cy="37266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CBC3E3-FCC5-43E2-9605-67A730A17423}"/>
              </a:ext>
            </a:extLst>
          </p:cNvPr>
          <p:cNvSpPr txBox="1"/>
          <p:nvPr/>
        </p:nvSpPr>
        <p:spPr>
          <a:xfrm>
            <a:off x="6489942" y="2325012"/>
            <a:ext cx="46726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গ্রীষ্মের দাবদাহের পর প্রকৃতির </a:t>
            </a:r>
          </a:p>
          <a:p>
            <a:r>
              <a:rPr lang="bn-BD" sz="2400" dirty="0"/>
              <a:t>রুক্ষতা অবিরাম বর্ষায়</a:t>
            </a:r>
          </a:p>
          <a:p>
            <a:r>
              <a:rPr lang="bn-BD" sz="2400" dirty="0"/>
              <a:t>স্নান করে সজীব ও প্রাণবন্ত হয়ে উঠে।প্রকৃতিতে প্রাণের সঞ্চার ঘটে।</a:t>
            </a:r>
          </a:p>
          <a:p>
            <a:r>
              <a:rPr lang="bn-BD" sz="2400" dirty="0"/>
              <a:t>গ্রীষ্মকালের প্রকৃতি ধুয়েমুছে এ সময়</a:t>
            </a:r>
          </a:p>
          <a:p>
            <a:r>
              <a:rPr lang="bn-BD" sz="2400" dirty="0"/>
              <a:t>নতুন রূপ ধারন করে।ঋতুর পালা বদলের মত মানব মনের আশা-আকাঙ্খার, সুখ-দুঃখের পালাবদল  ঘটে। কবিতায় সে কথাই বলা হয়েছে। </a:t>
            </a:r>
          </a:p>
          <a:p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E91683-4238-46B8-9BC3-D61088376A4B}"/>
              </a:ext>
            </a:extLst>
          </p:cNvPr>
          <p:cNvGrpSpPr/>
          <p:nvPr/>
        </p:nvGrpSpPr>
        <p:grpSpPr>
          <a:xfrm>
            <a:off x="4935746" y="175934"/>
            <a:ext cx="2317629" cy="1643332"/>
            <a:chOff x="7802594" y="575813"/>
            <a:chExt cx="2317629" cy="1643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23BA62-0407-4FAE-8165-BB7D917D55A3}"/>
                </a:ext>
              </a:extLst>
            </p:cNvPr>
            <p:cNvSpPr txBox="1"/>
            <p:nvPr/>
          </p:nvSpPr>
          <p:spPr>
            <a:xfrm>
              <a:off x="8144415" y="1135869"/>
              <a:ext cx="1633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bn-BD" dirty="0"/>
                <a:t>নীরব পাঠ</a:t>
              </a:r>
              <a:endParaRPr lang="en-US" dirty="0"/>
            </a:p>
          </p:txBody>
        </p:sp>
        <p:sp>
          <p:nvSpPr>
            <p:cNvPr id="8" name="Star: 8 Points 7">
              <a:extLst>
                <a:ext uri="{FF2B5EF4-FFF2-40B4-BE49-F238E27FC236}">
                  <a16:creationId xmlns:a16="http://schemas.microsoft.com/office/drawing/2014/main" id="{EF81D64D-9BB7-48E5-A1D2-9E900DFDD2E7}"/>
                </a:ext>
              </a:extLst>
            </p:cNvPr>
            <p:cNvSpPr/>
            <p:nvPr/>
          </p:nvSpPr>
          <p:spPr>
            <a:xfrm>
              <a:off x="7802594" y="575813"/>
              <a:ext cx="2317629" cy="1643332"/>
            </a:xfrm>
            <a:prstGeom prst="star8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60E079B-13A7-4F80-AD5B-0A6DC503A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1" y="1931408"/>
            <a:ext cx="6694098" cy="372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634D32-0753-4377-A4C4-7A16BFE57DE1}"/>
              </a:ext>
            </a:extLst>
          </p:cNvPr>
          <p:cNvSpPr txBox="1"/>
          <p:nvPr/>
        </p:nvSpPr>
        <p:spPr>
          <a:xfrm>
            <a:off x="2756138" y="5932851"/>
            <a:ext cx="669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শব্দার্থ গুলো পড়ে নতুন শব্দগুলো বের করো।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09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581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56</cp:revision>
  <dcterms:created xsi:type="dcterms:W3CDTF">2020-12-21T12:45:42Z</dcterms:created>
  <dcterms:modified xsi:type="dcterms:W3CDTF">2020-12-23T14:46:30Z</dcterms:modified>
</cp:coreProperties>
</file>