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9" r:id="rId3"/>
    <p:sldId id="260" r:id="rId4"/>
    <p:sldId id="261" r:id="rId5"/>
    <p:sldId id="280" r:id="rId6"/>
    <p:sldId id="263" r:id="rId7"/>
    <p:sldId id="258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2" r:id="rId19"/>
    <p:sldId id="273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C6FB3-C0E1-4A96-9E65-627D4480F23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E1155-BA59-469A-8490-FC1FA4B0E96C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ব্যঞ্জনধ্বনির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উচ্চারণ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91CB5D13-E181-40BD-A305-BE5589092CA4}" type="parTrans" cxnId="{5610FBA0-E879-425F-BB73-02BC86B70857}">
      <dgm:prSet/>
      <dgm:spPr/>
      <dgm:t>
        <a:bodyPr/>
        <a:lstStyle/>
        <a:p>
          <a:endParaRPr lang="en-US"/>
        </a:p>
      </dgm:t>
    </dgm:pt>
    <dgm:pt modelId="{83FB96AF-0224-4622-AC84-1F9AF325EF50}" type="sibTrans" cxnId="{5610FBA0-E879-425F-BB73-02BC86B70857}">
      <dgm:prSet/>
      <dgm:spPr/>
      <dgm:t>
        <a:bodyPr/>
        <a:lstStyle/>
        <a:p>
          <a:endParaRPr lang="en-US"/>
        </a:p>
      </dgm:t>
    </dgm:pt>
    <dgm:pt modelId="{26D57D8C-7970-462C-95C1-E89E479C5CD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উচ্চার</a:t>
          </a:r>
          <a:r>
            <a:rPr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রীতি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E9066104-F4FD-47DB-87A4-61156FD0843D}" type="parTrans" cxnId="{6B4B68CE-B970-4C34-AA34-C792E4BA1B5D}">
      <dgm:prSet/>
      <dgm:spPr/>
      <dgm:t>
        <a:bodyPr/>
        <a:lstStyle/>
        <a:p>
          <a:endParaRPr lang="en-US"/>
        </a:p>
      </dgm:t>
    </dgm:pt>
    <dgm:pt modelId="{22BF4C4D-4EBA-46FF-8BCC-50D889646486}" type="sibTrans" cxnId="{6B4B68CE-B970-4C34-AA34-C792E4BA1B5D}">
      <dgm:prSet/>
      <dgm:spPr/>
      <dgm:t>
        <a:bodyPr/>
        <a:lstStyle/>
        <a:p>
          <a:endParaRPr lang="en-US"/>
        </a:p>
      </dgm:t>
    </dgm:pt>
    <dgm:pt modelId="{B812E754-CFFC-4222-923B-A38A0996A16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উচ্চার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7D8E61E8-83CD-4C7F-A37B-CB67E60C0E13}" type="parTrans" cxnId="{50FD48E9-1589-45C5-A394-FF948C8B540F}">
      <dgm:prSet/>
      <dgm:spPr/>
      <dgm:t>
        <a:bodyPr/>
        <a:lstStyle/>
        <a:p>
          <a:endParaRPr lang="en-US"/>
        </a:p>
      </dgm:t>
    </dgm:pt>
    <dgm:pt modelId="{70B2FDF5-7E18-4864-BAC1-FAFE93C2D7E6}" type="sibTrans" cxnId="{50FD48E9-1589-45C5-A394-FF948C8B540F}">
      <dgm:prSet/>
      <dgm:spPr/>
      <dgm:t>
        <a:bodyPr/>
        <a:lstStyle/>
        <a:p>
          <a:endParaRPr lang="en-US"/>
        </a:p>
      </dgm:t>
    </dgm:pt>
    <dgm:pt modelId="{684AE13B-D988-4219-81CE-0104DFE41403}" type="pres">
      <dgm:prSet presAssocID="{06DC6FB3-C0E1-4A96-9E65-627D4480F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BB7A8-D4C5-45F3-82B5-0D69CDA70E2C}" type="pres">
      <dgm:prSet presAssocID="{A04E1155-BA59-469A-8490-FC1FA4B0E96C}" presName="node" presStyleLbl="node1" presStyleIdx="0" presStyleCnt="3" custScaleX="146224" custScaleY="84514" custRadScaleRad="90025" custRadScaleInc="-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536A7-C155-411E-B0A2-E5F86896AA9E}" type="pres">
      <dgm:prSet presAssocID="{83FB96AF-0224-4622-AC84-1F9AF325EF5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29DB505-791F-479C-A4A7-BDD9BB8A5517}" type="pres">
      <dgm:prSet presAssocID="{83FB96AF-0224-4622-AC84-1F9AF325EF5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C889BDE-140D-4D0F-8CAE-66CC1F4DA34A}" type="pres">
      <dgm:prSet presAssocID="{26D57D8C-7970-462C-95C1-E89E479C5CD3}" presName="node" presStyleLbl="node1" presStyleIdx="1" presStyleCnt="3" custScaleY="108098" custRadScaleRad="93034" custRadScaleInc="-14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90CF7-7C50-409D-BABD-648C91862DA3}" type="pres">
      <dgm:prSet presAssocID="{22BF4C4D-4EBA-46FF-8BCC-50D88964648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20BCFC9-7F95-4008-8E19-995060C0EFB9}" type="pres">
      <dgm:prSet presAssocID="{22BF4C4D-4EBA-46FF-8BCC-50D88964648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54A25FA-9323-45DA-8047-E15BE9A349C0}" type="pres">
      <dgm:prSet presAssocID="{B812E754-CFFC-4222-923B-A38A0996A16E}" presName="node" presStyleLbl="node1" presStyleIdx="2" presStyleCnt="3" custRadScaleRad="93034" custRadScaleInc="14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FD63C-8E44-470F-AD88-82B266AB345B}" type="pres">
      <dgm:prSet presAssocID="{70B2FDF5-7E18-4864-BAC1-FAFE93C2D7E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AE05F3-3AA6-4CD6-A784-58EAAA9FBADF}" type="pres">
      <dgm:prSet presAssocID="{70B2FDF5-7E18-4864-BAC1-FAFE93C2D7E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98C9B6C-1568-49B1-AB0E-64AFABDCFDD7}" type="presOf" srcId="{70B2FDF5-7E18-4864-BAC1-FAFE93C2D7E6}" destId="{B7FFD63C-8E44-470F-AD88-82B266AB345B}" srcOrd="0" destOrd="0" presId="urn:microsoft.com/office/officeart/2005/8/layout/cycle7"/>
    <dgm:cxn modelId="{813EAB49-D009-4D31-9785-8D8020CE4B66}" type="presOf" srcId="{A04E1155-BA59-469A-8490-FC1FA4B0E96C}" destId="{FE4BB7A8-D4C5-45F3-82B5-0D69CDA70E2C}" srcOrd="0" destOrd="0" presId="urn:microsoft.com/office/officeart/2005/8/layout/cycle7"/>
    <dgm:cxn modelId="{E98C144C-3507-4B77-8025-13C8E6BCA088}" type="presOf" srcId="{70B2FDF5-7E18-4864-BAC1-FAFE93C2D7E6}" destId="{05AE05F3-3AA6-4CD6-A784-58EAAA9FBADF}" srcOrd="1" destOrd="0" presId="urn:microsoft.com/office/officeart/2005/8/layout/cycle7"/>
    <dgm:cxn modelId="{F3099E14-6745-4793-915E-8ECFC378B8F7}" type="presOf" srcId="{83FB96AF-0224-4622-AC84-1F9AF325EF50}" destId="{5AD536A7-C155-411E-B0A2-E5F86896AA9E}" srcOrd="0" destOrd="0" presId="urn:microsoft.com/office/officeart/2005/8/layout/cycle7"/>
    <dgm:cxn modelId="{14034667-C925-488D-B691-13A7A625F61A}" type="presOf" srcId="{26D57D8C-7970-462C-95C1-E89E479C5CD3}" destId="{AC889BDE-140D-4D0F-8CAE-66CC1F4DA34A}" srcOrd="0" destOrd="0" presId="urn:microsoft.com/office/officeart/2005/8/layout/cycle7"/>
    <dgm:cxn modelId="{D8245411-0FDD-45C3-8692-A360F66AC59C}" type="presOf" srcId="{22BF4C4D-4EBA-46FF-8BCC-50D889646486}" destId="{C20BCFC9-7F95-4008-8E19-995060C0EFB9}" srcOrd="1" destOrd="0" presId="urn:microsoft.com/office/officeart/2005/8/layout/cycle7"/>
    <dgm:cxn modelId="{50FD48E9-1589-45C5-A394-FF948C8B540F}" srcId="{06DC6FB3-C0E1-4A96-9E65-627D4480F234}" destId="{B812E754-CFFC-4222-923B-A38A0996A16E}" srcOrd="2" destOrd="0" parTransId="{7D8E61E8-83CD-4C7F-A37B-CB67E60C0E13}" sibTransId="{70B2FDF5-7E18-4864-BAC1-FAFE93C2D7E6}"/>
    <dgm:cxn modelId="{60E9F103-378B-4F5A-8292-0D0B0260A822}" type="presOf" srcId="{B812E754-CFFC-4222-923B-A38A0996A16E}" destId="{854A25FA-9323-45DA-8047-E15BE9A349C0}" srcOrd="0" destOrd="0" presId="urn:microsoft.com/office/officeart/2005/8/layout/cycle7"/>
    <dgm:cxn modelId="{6B4B68CE-B970-4C34-AA34-C792E4BA1B5D}" srcId="{06DC6FB3-C0E1-4A96-9E65-627D4480F234}" destId="{26D57D8C-7970-462C-95C1-E89E479C5CD3}" srcOrd="1" destOrd="0" parTransId="{E9066104-F4FD-47DB-87A4-61156FD0843D}" sibTransId="{22BF4C4D-4EBA-46FF-8BCC-50D889646486}"/>
    <dgm:cxn modelId="{117BE63B-B805-4CBA-A475-618C03D94433}" type="presOf" srcId="{83FB96AF-0224-4622-AC84-1F9AF325EF50}" destId="{929DB505-791F-479C-A4A7-BDD9BB8A5517}" srcOrd="1" destOrd="0" presId="urn:microsoft.com/office/officeart/2005/8/layout/cycle7"/>
    <dgm:cxn modelId="{EDB48330-CBFC-4528-BBA2-0E4EC1A72DBD}" type="presOf" srcId="{06DC6FB3-C0E1-4A96-9E65-627D4480F234}" destId="{684AE13B-D988-4219-81CE-0104DFE41403}" srcOrd="0" destOrd="0" presId="urn:microsoft.com/office/officeart/2005/8/layout/cycle7"/>
    <dgm:cxn modelId="{B3A7693E-5411-440A-8EE0-F75A6E1E7850}" type="presOf" srcId="{22BF4C4D-4EBA-46FF-8BCC-50D889646486}" destId="{18F90CF7-7C50-409D-BABD-648C91862DA3}" srcOrd="0" destOrd="0" presId="urn:microsoft.com/office/officeart/2005/8/layout/cycle7"/>
    <dgm:cxn modelId="{5610FBA0-E879-425F-BB73-02BC86B70857}" srcId="{06DC6FB3-C0E1-4A96-9E65-627D4480F234}" destId="{A04E1155-BA59-469A-8490-FC1FA4B0E96C}" srcOrd="0" destOrd="0" parTransId="{91CB5D13-E181-40BD-A305-BE5589092CA4}" sibTransId="{83FB96AF-0224-4622-AC84-1F9AF325EF50}"/>
    <dgm:cxn modelId="{D66EEDD2-4421-42EB-B59C-EB9FF8D769BB}" type="presParOf" srcId="{684AE13B-D988-4219-81CE-0104DFE41403}" destId="{FE4BB7A8-D4C5-45F3-82B5-0D69CDA70E2C}" srcOrd="0" destOrd="0" presId="urn:microsoft.com/office/officeart/2005/8/layout/cycle7"/>
    <dgm:cxn modelId="{EEE6F1AB-7D15-47E2-A3B8-9E2D73B2295B}" type="presParOf" srcId="{684AE13B-D988-4219-81CE-0104DFE41403}" destId="{5AD536A7-C155-411E-B0A2-E5F86896AA9E}" srcOrd="1" destOrd="0" presId="urn:microsoft.com/office/officeart/2005/8/layout/cycle7"/>
    <dgm:cxn modelId="{4F7C5D1F-BD3A-4696-A2DE-706CF69DE952}" type="presParOf" srcId="{5AD536A7-C155-411E-B0A2-E5F86896AA9E}" destId="{929DB505-791F-479C-A4A7-BDD9BB8A5517}" srcOrd="0" destOrd="0" presId="urn:microsoft.com/office/officeart/2005/8/layout/cycle7"/>
    <dgm:cxn modelId="{AEF44142-F06E-46C8-B02E-60790A8061A2}" type="presParOf" srcId="{684AE13B-D988-4219-81CE-0104DFE41403}" destId="{AC889BDE-140D-4D0F-8CAE-66CC1F4DA34A}" srcOrd="2" destOrd="0" presId="urn:microsoft.com/office/officeart/2005/8/layout/cycle7"/>
    <dgm:cxn modelId="{361990BB-5312-4078-8EC8-F92ACC701E78}" type="presParOf" srcId="{684AE13B-D988-4219-81CE-0104DFE41403}" destId="{18F90CF7-7C50-409D-BABD-648C91862DA3}" srcOrd="3" destOrd="0" presId="urn:microsoft.com/office/officeart/2005/8/layout/cycle7"/>
    <dgm:cxn modelId="{3F0CCE70-BF5D-4657-B2D1-18E108315DFF}" type="presParOf" srcId="{18F90CF7-7C50-409D-BABD-648C91862DA3}" destId="{C20BCFC9-7F95-4008-8E19-995060C0EFB9}" srcOrd="0" destOrd="0" presId="urn:microsoft.com/office/officeart/2005/8/layout/cycle7"/>
    <dgm:cxn modelId="{D37EE20F-C425-4DBE-A2D0-F4BB5F5E9307}" type="presParOf" srcId="{684AE13B-D988-4219-81CE-0104DFE41403}" destId="{854A25FA-9323-45DA-8047-E15BE9A349C0}" srcOrd="4" destOrd="0" presId="urn:microsoft.com/office/officeart/2005/8/layout/cycle7"/>
    <dgm:cxn modelId="{407DFCA8-56D3-4DEB-9974-591A973D7928}" type="presParOf" srcId="{684AE13B-D988-4219-81CE-0104DFE41403}" destId="{B7FFD63C-8E44-470F-AD88-82B266AB345B}" srcOrd="5" destOrd="0" presId="urn:microsoft.com/office/officeart/2005/8/layout/cycle7"/>
    <dgm:cxn modelId="{434239DE-1DCC-461C-BB50-44DB1157EB4A}" type="presParOf" srcId="{B7FFD63C-8E44-470F-AD88-82B266AB345B}" destId="{05AE05F3-3AA6-4CD6-A784-58EAAA9FBADF}" srcOrd="0" destOrd="0" presId="urn:microsoft.com/office/officeart/2005/8/layout/cycle7"/>
  </dgm:cxnLst>
  <dgm:bg>
    <a:solidFill>
      <a:schemeClr val="bg2">
        <a:lumMod val="25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9876-AD1F-4475-BE9C-195AEEAD3402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DE6C-2556-4526-BE0B-EB5401F2A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DE6C-2556-4526-BE0B-EB5401F2A2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mailto:abdulalimctg001@gmail.com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4745"/>
            <a:ext cx="8603673" cy="6400800"/>
          </a:xfrm>
          <a:prstGeom prst="rect">
            <a:avLst/>
          </a:prstGeom>
        </p:spPr>
      </p:pic>
      <p:pic>
        <p:nvPicPr>
          <p:cNvPr id="6" name="Picture 3" descr="F:\Etc\ICT- 2014\New Photo\ghh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7453"/>
            <a:ext cx="3810000" cy="3408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457200"/>
            <a:ext cx="6096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bn-BD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105401" cy="6858000"/>
          </a:xfrm>
          <a:prstGeom prst="rect">
            <a:avLst/>
          </a:prstGeom>
        </p:spPr>
      </p:pic>
      <p:pic>
        <p:nvPicPr>
          <p:cNvPr id="11" name="Picture 10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29200" y="0"/>
            <a:ext cx="488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59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3733800"/>
            <a:ext cx="83058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দন্ত্যঃ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দন্ত্য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ধ্বনিগুলো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ধ্বনিগুলো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এজাতীয়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54" t="29401" b="35299"/>
          <a:stretch/>
        </p:blipFill>
        <p:spPr>
          <a:xfrm>
            <a:off x="1447800" y="381000"/>
            <a:ext cx="6019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1394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46255"/>
            <a:ext cx="82296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দন্ত্যমূলীয়ঃ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দন্ত্যমূলীয়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কাসতে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স,ন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এ-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26" t="9059" r="14385" b="52993"/>
          <a:stretch/>
        </p:blipFill>
        <p:spPr>
          <a:xfrm rot="16200000">
            <a:off x="2971800" y="-762002"/>
            <a:ext cx="3276601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4815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495800"/>
            <a:ext cx="8610600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প্রতিবেষ্টিতঃ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জি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এজাতীয়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নড়ি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ঢ়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ড়,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এজাতীয়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2" t="58461" r="13586" b="6325"/>
          <a:stretch/>
        </p:blipFill>
        <p:spPr>
          <a:xfrm rot="16200000">
            <a:off x="3197471" y="-378071"/>
            <a:ext cx="373966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7181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86200"/>
            <a:ext cx="84582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তালব্য-দন্তমূলীয়ঃ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তালু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তালব্য-দন্তমূলীয়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ট,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ড,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26" t="9573" r="19295" b="55897"/>
          <a:stretch/>
        </p:blipFill>
        <p:spPr>
          <a:xfrm rot="16200000">
            <a:off x="2857500" y="-1028700"/>
            <a:ext cx="3505201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5663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267200"/>
            <a:ext cx="8382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তালব্যঃ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জিভ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তালব্য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পচন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ছলনা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জাগর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ঝংকার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বাশঁ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ছ, জ,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ঝ,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তালব্য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1" t="12479" r="15812" b="27350"/>
          <a:stretch/>
        </p:blipFill>
        <p:spPr>
          <a:xfrm>
            <a:off x="1752600" y="609600"/>
            <a:ext cx="5638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9730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114801"/>
            <a:ext cx="8229600" cy="20688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জিহ্বামূলীয়ঃ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আলজিভের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তালু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জিহ্বামুলীয়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গগন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ক,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গ,ঘ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এ-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ধ্বনিগুলোকে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কন্ঠ্য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6" t="17948" b="11966"/>
          <a:stretch/>
        </p:blipFill>
        <p:spPr>
          <a:xfrm>
            <a:off x="1676400" y="304800"/>
            <a:ext cx="6248400" cy="37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3552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047717"/>
            <a:ext cx="845820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কন্ঠনালীয়ঃ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কন্ঠনালির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ধ্বনিবাহী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ধ্বনিগুলোই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কন্ঠনালীয়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এজাতীয়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55" b="13949"/>
          <a:stretch/>
        </p:blipFill>
        <p:spPr>
          <a:xfrm>
            <a:off x="1939096" y="457200"/>
            <a:ext cx="5604703" cy="44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4260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9550" y="990600"/>
          <a:ext cx="870585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5"/>
                <a:gridCol w="4352925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উচ্চারণস্থান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ব্যঞ্জনধ্বনি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r>
                        <a:rPr lang="en-US" sz="36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‍</a:t>
                      </a:r>
                      <a:r>
                        <a:rPr lang="en-US" sz="36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দ্বি-ওষ্ঠ্য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দন্ত্য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r>
                        <a:rPr lang="en-US" sz="36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দন্তমূলীয়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৪.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প্রতিবেষ্টিত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ড়্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ঢ়্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r>
                        <a:rPr lang="en-US" sz="36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তালব্য-দন্তমূলীয়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ঠ্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r>
                        <a:rPr lang="en-US" sz="36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তালব্য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৭.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জিহ্বামূলীয়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ঘ্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ঙ্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৮.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কন্ঠমূলীয়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05600" cy="68580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উচ্চারণস্থান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7315200" cy="639762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প্রত্যঙ্গ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১.সক্রিয়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২.নিষ্ক্রিয়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412627"/>
          <a:ext cx="8763000" cy="529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514600"/>
                <a:gridCol w="3124200"/>
                <a:gridCol w="2590800"/>
              </a:tblGrid>
              <a:tr h="416536"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উচ্চারণস্থান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সক্রিয়</a:t>
                      </a:r>
                      <a:r>
                        <a:rPr lang="en-US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উচ্চারক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নিষ্ক্রিয়</a:t>
                      </a:r>
                      <a:r>
                        <a:rPr lang="en-US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উচ্চারক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4165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দ্বি-ওষ্ঠ্য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নিচের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ঠোঁট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উপরের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ঠোঁট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4165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দন্ত্য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ডগা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উপরের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পাটির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দাঁত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4165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দন্তমূলীয়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ডগা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দন্তমূল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564408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৪. 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প্রতিবেষ্টিত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কুঞ্চিত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ডগা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দন্তমূলের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পেছনের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564408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তালব্য-দন্তমূলীয়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পাতা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দন্তমূলের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পেছনের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4165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তালব্য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সামনের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তালু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4165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জিহ্বামূলীয়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পেছনের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কোমল</a:t>
                      </a:r>
                      <a:r>
                        <a:rPr lang="en-US" sz="28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তালু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105519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৮.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কন্ঠনালীয়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স্বরতন্ত্র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জিভের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পেছনের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আলজিভের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নিচে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রয়েছে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53479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772400" cy="28315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ব্যঞ্জধ্বনিগুলোকে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ষভাবে</a:t>
            </a:r>
            <a:endParaRPr lang="bn-BD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900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66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WP_20190213_15_26_12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313709"/>
            <a:ext cx="2057400" cy="28678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5000" y="52766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952" y="1981200"/>
            <a:ext cx="622448" cy="4426297"/>
          </a:xfrm>
          <a:prstGeom prst="rect">
            <a:avLst/>
          </a:prstGeom>
        </p:spPr>
      </p:pic>
      <p:sp>
        <p:nvSpPr>
          <p:cNvPr id="27" name="Round Diagonal Corner Rectangle 26"/>
          <p:cNvSpPr/>
          <p:nvPr/>
        </p:nvSpPr>
        <p:spPr>
          <a:xfrm>
            <a:off x="228600" y="2895600"/>
            <a:ext cx="4267200" cy="3200400"/>
          </a:xfrm>
          <a:prstGeom prst="round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মুহাম্মদ আবদুল আলীম</a:t>
            </a:r>
          </a:p>
          <a:p>
            <a:r>
              <a:rPr lang="bn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চরকানাই বহুমুখী উচ্চ বিদ্যালয়</a:t>
            </a:r>
            <a:endParaRPr lang="en-US" sz="2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পটিয়া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০১৮৩৮-৯৩৭৭০৭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abdulalimctg001@gmail.com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152400"/>
            <a:ext cx="17526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9" name="Picture 28" descr="Monogram.jpg"/>
          <p:cNvPicPr>
            <a:picLocks noChangeAspect="1"/>
          </p:cNvPicPr>
          <p:nvPr/>
        </p:nvPicPr>
        <p:blipFill>
          <a:blip r:embed="rId6">
            <a:lum bright="-20000"/>
          </a:blip>
          <a:stretch>
            <a:fillRect/>
          </a:stretch>
        </p:blipFill>
        <p:spPr>
          <a:xfrm>
            <a:off x="228600" y="914400"/>
            <a:ext cx="1447800" cy="170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057400" y="1074003"/>
            <a:ext cx="60198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চরকানাই বহুমুখী উচ্চ বিদ্যালয়।</a:t>
            </a:r>
          </a:p>
        </p:txBody>
      </p:sp>
    </p:spTree>
    <p:extLst>
      <p:ext uri="{BB962C8B-B14F-4D97-AF65-F5344CB8AC3E}">
        <p14:creationId xmlns:p14="http://schemas.microsoft.com/office/powerpoint/2010/main" xmlns="" val="3854424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2733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b="1" dirty="0"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EEECE1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7249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ঠোঁটের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ধ্বনিগুলো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96985"/>
            <a:ext cx="2781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দ্বি-ওষ্ঠ্য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396985"/>
            <a:ext cx="3200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তালব্য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2743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কন্ঠনালীয়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971020"/>
            <a:ext cx="3200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তালব্য-দন্তমূলীয়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590800"/>
            <a:ext cx="853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কন্ঠনালির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ধ্বনিবাহী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ধ্বনিগুলোই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----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230138"/>
            <a:ext cx="2743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দ্বি-ওষ্ঠ্য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9422" y="3200400"/>
            <a:ext cx="3276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তালব্য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643" y="3900607"/>
            <a:ext cx="27403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কন্ঠনালীয়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900607"/>
            <a:ext cx="3276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তালব্য-দন্তমূলীয়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16-Point Star 16"/>
          <p:cNvSpPr/>
          <p:nvPr/>
        </p:nvSpPr>
        <p:spPr>
          <a:xfrm>
            <a:off x="304800" y="1371600"/>
            <a:ext cx="685800" cy="6858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6-Point Star 18"/>
          <p:cNvSpPr/>
          <p:nvPr/>
        </p:nvSpPr>
        <p:spPr>
          <a:xfrm>
            <a:off x="304800" y="3810000"/>
            <a:ext cx="685800" cy="6858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4572000"/>
            <a:ext cx="853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জিহবামূলীয় ধবনি কোনটি?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5211338"/>
            <a:ext cx="2743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খ্‌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5181600"/>
            <a:ext cx="3276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443" y="5881807"/>
            <a:ext cx="27403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5881807"/>
            <a:ext cx="3276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থ্‌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8" name="16-Point Star 27"/>
          <p:cNvSpPr/>
          <p:nvPr/>
        </p:nvSpPr>
        <p:spPr>
          <a:xfrm>
            <a:off x="228600" y="5181600"/>
            <a:ext cx="685800" cy="6858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7503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685419">
            <a:off x="234321" y="697905"/>
            <a:ext cx="21642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উচ্চারণস্থান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ব্যঞ্জধ্বনির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4264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" y="304800"/>
            <a:ext cx="86106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" y="328749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81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96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</a:t>
            </a:r>
            <a:r>
              <a:rPr lang="en-US" sz="96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96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6840" y="1859340"/>
            <a:ext cx="59436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429000"/>
            <a:ext cx="7162800" cy="4953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lvl="0"/>
            <a:r>
              <a:rPr lang="en-US" sz="9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8524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40386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SG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1600200"/>
            <a:ext cx="4724400" cy="28194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657600"/>
            <a:ext cx="2268799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4953000"/>
            <a:ext cx="7865555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48590" tIns="148590" rIns="148590" bIns="14859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72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উচ্চারণস্থান</a:t>
            </a:r>
            <a:r>
              <a:rPr lang="en-US" sz="72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2639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95400"/>
            <a:ext cx="533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913797"/>
            <a:ext cx="7162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126594"/>
            <a:ext cx="71628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ধারণা লাভ করবে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68200">
            <a:off x="449052" y="2090198"/>
            <a:ext cx="1423988" cy="2013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68200">
            <a:off x="260560" y="3592438"/>
            <a:ext cx="1423988" cy="20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5236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09" y="1295400"/>
            <a:ext cx="2105891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Picture 5" descr="m.jpg"/>
          <p:cNvPicPr>
            <a:picLocks noChangeAspect="1"/>
          </p:cNvPicPr>
          <p:nvPr/>
        </p:nvPicPr>
        <p:blipFill>
          <a:blip r:embed="rId3"/>
          <a:srcRect r="44667" b="16667"/>
          <a:stretch>
            <a:fillRect/>
          </a:stretch>
        </p:blipFill>
        <p:spPr>
          <a:xfrm>
            <a:off x="4339107" y="1219200"/>
            <a:ext cx="2366493" cy="48006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3886200" cy="50783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বাগধ্বনি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আংশিকভাবে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ঘর্ষণের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73559"/>
            <a:ext cx="2047355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533400"/>
            <a:ext cx="8839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ষভাবে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11531"/>
          <a:ext cx="8153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-Shape 5"/>
          <p:cNvSpPr/>
          <p:nvPr/>
        </p:nvSpPr>
        <p:spPr>
          <a:xfrm rot="19134866">
            <a:off x="1687021" y="3855400"/>
            <a:ext cx="1196747" cy="716368"/>
          </a:xfrm>
          <a:prstGeom prst="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215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4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-Up Arrow 2"/>
          <p:cNvSpPr/>
          <p:nvPr/>
        </p:nvSpPr>
        <p:spPr>
          <a:xfrm>
            <a:off x="457540" y="1295400"/>
            <a:ext cx="8187975" cy="990600"/>
          </a:xfrm>
          <a:prstGeom prst="leftRigh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7743" y="403746"/>
            <a:ext cx="3581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" y="2133600"/>
            <a:ext cx="1828800" cy="1523999"/>
            <a:chOff x="457200" y="2133600"/>
            <a:chExt cx="1828800" cy="1523999"/>
          </a:xfrm>
        </p:grpSpPr>
        <p:sp>
          <p:nvSpPr>
            <p:cNvPr id="7" name="Rectangle 6"/>
            <p:cNvSpPr/>
            <p:nvPr/>
          </p:nvSpPr>
          <p:spPr>
            <a:xfrm>
              <a:off x="457200" y="2811438"/>
              <a:ext cx="1828800" cy="84616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দ্বি-ওষ্ঠ্য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29284" y="2133600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8400" y="2165445"/>
            <a:ext cx="1943100" cy="1528549"/>
            <a:chOff x="2438400" y="2165445"/>
            <a:chExt cx="1943100" cy="1528549"/>
          </a:xfrm>
        </p:grpSpPr>
        <p:sp>
          <p:nvSpPr>
            <p:cNvPr id="8" name="Rectangle 7"/>
            <p:cNvSpPr/>
            <p:nvPr/>
          </p:nvSpPr>
          <p:spPr>
            <a:xfrm>
              <a:off x="2438400" y="2779594"/>
              <a:ext cx="19431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দন্ত্য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957379" y="2165445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2179093"/>
            <a:ext cx="1905000" cy="1478507"/>
            <a:chOff x="4876800" y="2179093"/>
            <a:chExt cx="1905000" cy="1478507"/>
          </a:xfrm>
        </p:grpSpPr>
        <p:sp>
          <p:nvSpPr>
            <p:cNvPr id="10" name="Rectangle 9"/>
            <p:cNvSpPr/>
            <p:nvPr/>
          </p:nvSpPr>
          <p:spPr>
            <a:xfrm>
              <a:off x="4876800" y="2743200"/>
              <a:ext cx="19050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দন্ত্যমূলীয়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586984" y="2179093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34200" y="2204114"/>
            <a:ext cx="1785582" cy="1478507"/>
            <a:chOff x="6934200" y="2204114"/>
            <a:chExt cx="1785582" cy="1478507"/>
          </a:xfrm>
        </p:grpSpPr>
        <p:sp>
          <p:nvSpPr>
            <p:cNvPr id="11" name="Rectangle 10"/>
            <p:cNvSpPr/>
            <p:nvPr/>
          </p:nvSpPr>
          <p:spPr>
            <a:xfrm>
              <a:off x="6934200" y="2768221"/>
              <a:ext cx="1785582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প্রতিবেষ্টিত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409393" y="2204114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Bent-Up Arrow 22"/>
          <p:cNvSpPr/>
          <p:nvPr/>
        </p:nvSpPr>
        <p:spPr>
          <a:xfrm>
            <a:off x="3956304" y="2165445"/>
            <a:ext cx="850392" cy="2042276"/>
          </a:xfrm>
          <a:prstGeom prst="bentUpArrow">
            <a:avLst>
              <a:gd name="adj1" fmla="val 25000"/>
              <a:gd name="adj2" fmla="val 25261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77603" y="3837124"/>
            <a:ext cx="8102108" cy="504629"/>
            <a:chOff x="477603" y="3837124"/>
            <a:chExt cx="8102108" cy="504629"/>
          </a:xfrm>
        </p:grpSpPr>
        <p:sp>
          <p:nvSpPr>
            <p:cNvPr id="21" name="Right Arrow 20"/>
            <p:cNvSpPr/>
            <p:nvPr/>
          </p:nvSpPr>
          <p:spPr>
            <a:xfrm>
              <a:off x="4591335" y="3837124"/>
              <a:ext cx="3988376" cy="47947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477603" y="3837124"/>
              <a:ext cx="4073925" cy="504629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57743" y="4238212"/>
            <a:ext cx="1933592" cy="1529903"/>
            <a:chOff x="2657743" y="4238212"/>
            <a:chExt cx="1933592" cy="1529903"/>
          </a:xfrm>
        </p:grpSpPr>
        <p:sp>
          <p:nvSpPr>
            <p:cNvPr id="4" name="Rectangle 3"/>
            <p:cNvSpPr/>
            <p:nvPr/>
          </p:nvSpPr>
          <p:spPr>
            <a:xfrm>
              <a:off x="2657743" y="4853715"/>
              <a:ext cx="1933592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তালব্য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3382223" y="4238212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51217" y="4220692"/>
            <a:ext cx="2003287" cy="1526951"/>
            <a:chOff x="4751217" y="4220692"/>
            <a:chExt cx="2003287" cy="1526951"/>
          </a:xfrm>
        </p:grpSpPr>
        <p:sp>
          <p:nvSpPr>
            <p:cNvPr id="5" name="Rectangle 4"/>
            <p:cNvSpPr/>
            <p:nvPr/>
          </p:nvSpPr>
          <p:spPr>
            <a:xfrm>
              <a:off x="4751217" y="4833243"/>
              <a:ext cx="2003287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জিহ্বামূলীয়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5536374" y="4220692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53450" y="4238212"/>
            <a:ext cx="1909549" cy="1550713"/>
            <a:chOff x="6853450" y="4238212"/>
            <a:chExt cx="1909549" cy="1550713"/>
          </a:xfrm>
        </p:grpSpPr>
        <p:sp>
          <p:nvSpPr>
            <p:cNvPr id="6" name="Rectangle 5"/>
            <p:cNvSpPr/>
            <p:nvPr/>
          </p:nvSpPr>
          <p:spPr>
            <a:xfrm>
              <a:off x="6853450" y="4874525"/>
              <a:ext cx="1909549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কন্ঠনালীয়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7584675" y="4238212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" y="4207721"/>
            <a:ext cx="2286000" cy="1581204"/>
            <a:chOff x="228600" y="4207721"/>
            <a:chExt cx="2286000" cy="1581204"/>
          </a:xfrm>
        </p:grpSpPr>
        <p:sp>
          <p:nvSpPr>
            <p:cNvPr id="9" name="Rectangle 8"/>
            <p:cNvSpPr/>
            <p:nvPr/>
          </p:nvSpPr>
          <p:spPr>
            <a:xfrm>
              <a:off x="228600" y="4874525"/>
              <a:ext cx="22860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তালব্য-দন্তমূলীয়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1108812" y="4207721"/>
              <a:ext cx="484632" cy="64599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877443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39" b="8558"/>
          <a:stretch/>
        </p:blipFill>
        <p:spPr>
          <a:xfrm>
            <a:off x="381000" y="1066800"/>
            <a:ext cx="8382000" cy="5050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" y="152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5428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309408"/>
            <a:ext cx="82296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দ্বি-ওষ্ঠ্যঃ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ঠোঁটের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ধ্বনিগুলো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দ্বি-ওষ্ঠ্য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তাপ,লাপ,নাম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প,ফ,ম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এ-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0" t="31111" r="55242" b="36752"/>
          <a:stretch/>
        </p:blipFill>
        <p:spPr>
          <a:xfrm>
            <a:off x="1447800" y="539262"/>
            <a:ext cx="6705600" cy="34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0782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655</TotalTime>
  <Words>703</Words>
  <Application>Microsoft Office PowerPoint</Application>
  <PresentationFormat>On-screen Show (4:3)</PresentationFormat>
  <Paragraphs>130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বাংলা ব্যঞ্জনধ্বনির উচ্চারণস্থান</vt:lpstr>
      <vt:lpstr>সক্রিয় ও নিষ্ক্রিয় প্রত্যঙ্গ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152</cp:revision>
  <dcterms:created xsi:type="dcterms:W3CDTF">2006-08-16T00:00:00Z</dcterms:created>
  <dcterms:modified xsi:type="dcterms:W3CDTF">2020-12-23T09:13:48Z</dcterms:modified>
</cp:coreProperties>
</file>