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9" r:id="rId2"/>
    <p:sldId id="259" r:id="rId3"/>
    <p:sldId id="260" r:id="rId4"/>
    <p:sldId id="286" r:id="rId5"/>
    <p:sldId id="293" r:id="rId6"/>
    <p:sldId id="283" r:id="rId7"/>
    <p:sldId id="288" r:id="rId8"/>
    <p:sldId id="284" r:id="rId9"/>
    <p:sldId id="285" r:id="rId10"/>
    <p:sldId id="287" r:id="rId11"/>
    <p:sldId id="289" r:id="rId12"/>
    <p:sldId id="290" r:id="rId13"/>
    <p:sldId id="291" r:id="rId14"/>
    <p:sldId id="273" r:id="rId15"/>
    <p:sldId id="292" r:id="rId16"/>
    <p:sldId id="277" r:id="rId17"/>
    <p:sldId id="27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76" autoAdjust="0"/>
    <p:restoredTop sz="94605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61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DC6FB3-C0E1-4A96-9E65-627D4480F234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E1155-BA59-469A-8490-FC1FA4B0E96C}">
      <dgm:prSet phldrT="[Text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ব্যঞ্জনধ্বনির</a:t>
          </a:r>
          <a:r>
            <a: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 </a:t>
          </a:r>
          <a:r>
            <a:rPr lang="en-US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উচ্চারণ</a:t>
          </a:r>
          <a:r>
            <a: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endParaRPr lang="en-US" dirty="0">
            <a:solidFill>
              <a:srgbClr val="FF0000"/>
            </a:solidFill>
          </a:endParaRPr>
        </a:p>
      </dgm:t>
    </dgm:pt>
    <dgm:pt modelId="{91CB5D13-E181-40BD-A305-BE5589092CA4}" type="parTrans" cxnId="{5610FBA0-E879-425F-BB73-02BC86B70857}">
      <dgm:prSet/>
      <dgm:spPr/>
      <dgm:t>
        <a:bodyPr/>
        <a:lstStyle/>
        <a:p>
          <a:endParaRPr lang="en-US"/>
        </a:p>
      </dgm:t>
    </dgm:pt>
    <dgm:pt modelId="{83FB96AF-0224-4622-AC84-1F9AF325EF50}" type="sibTrans" cxnId="{5610FBA0-E879-425F-BB73-02BC86B70857}">
      <dgm:prSet/>
      <dgm:spPr/>
      <dgm:t>
        <a:bodyPr/>
        <a:lstStyle/>
        <a:p>
          <a:endParaRPr lang="en-US"/>
        </a:p>
      </dgm:t>
    </dgm:pt>
    <dgm:pt modelId="{26D57D8C-7970-462C-95C1-E89E479C5CD3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উচ্চার</a:t>
          </a:r>
          <a:r>
            <a:rPr lang="bn-BD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ণ</a:t>
          </a:r>
          <a:r>
            <a:rPr lang="en-US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রীতি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rPr>
            <a:t> </a:t>
          </a:r>
          <a:endParaRPr lang="en-US" dirty="0"/>
        </a:p>
      </dgm:t>
    </dgm:pt>
    <dgm:pt modelId="{E9066104-F4FD-47DB-87A4-61156FD0843D}" type="parTrans" cxnId="{6B4B68CE-B970-4C34-AA34-C792E4BA1B5D}">
      <dgm:prSet/>
      <dgm:spPr/>
      <dgm:t>
        <a:bodyPr/>
        <a:lstStyle/>
        <a:p>
          <a:endParaRPr lang="en-US"/>
        </a:p>
      </dgm:t>
    </dgm:pt>
    <dgm:pt modelId="{22BF4C4D-4EBA-46FF-8BCC-50D889646486}" type="sibTrans" cxnId="{6B4B68CE-B970-4C34-AA34-C792E4BA1B5D}">
      <dgm:prSet/>
      <dgm:spPr/>
      <dgm:t>
        <a:bodyPr/>
        <a:lstStyle/>
        <a:p>
          <a:endParaRPr lang="en-US"/>
        </a:p>
      </dgm:t>
    </dgm:pt>
    <dgm:pt modelId="{B812E754-CFFC-4222-923B-A38A0996A16E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উচ্চার</a:t>
          </a:r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ণ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স্থান</a:t>
          </a:r>
          <a:r>
            <a:rPr lang="bn-BD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rPr>
            <a:t> </a:t>
          </a:r>
          <a:endParaRPr lang="en-US" dirty="0"/>
        </a:p>
      </dgm:t>
    </dgm:pt>
    <dgm:pt modelId="{7D8E61E8-83CD-4C7F-A37B-CB67E60C0E13}" type="parTrans" cxnId="{50FD48E9-1589-45C5-A394-FF948C8B540F}">
      <dgm:prSet/>
      <dgm:spPr/>
      <dgm:t>
        <a:bodyPr/>
        <a:lstStyle/>
        <a:p>
          <a:endParaRPr lang="en-US"/>
        </a:p>
      </dgm:t>
    </dgm:pt>
    <dgm:pt modelId="{70B2FDF5-7E18-4864-BAC1-FAFE93C2D7E6}" type="sibTrans" cxnId="{50FD48E9-1589-45C5-A394-FF948C8B540F}">
      <dgm:prSet/>
      <dgm:spPr/>
      <dgm:t>
        <a:bodyPr/>
        <a:lstStyle/>
        <a:p>
          <a:endParaRPr lang="en-US"/>
        </a:p>
      </dgm:t>
    </dgm:pt>
    <dgm:pt modelId="{684AE13B-D988-4219-81CE-0104DFE41403}" type="pres">
      <dgm:prSet presAssocID="{06DC6FB3-C0E1-4A96-9E65-627D4480F23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4BB7A8-D4C5-45F3-82B5-0D69CDA70E2C}" type="pres">
      <dgm:prSet presAssocID="{A04E1155-BA59-469A-8490-FC1FA4B0E96C}" presName="node" presStyleLbl="node1" presStyleIdx="0" presStyleCnt="3" custScaleX="146224" custScaleY="91258" custRadScaleRad="90025" custRadScaleInc="-48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D536A7-C155-411E-B0A2-E5F86896AA9E}" type="pres">
      <dgm:prSet presAssocID="{83FB96AF-0224-4622-AC84-1F9AF325EF50}" presName="sibTrans" presStyleLbl="sibTrans2D1" presStyleIdx="0" presStyleCnt="3"/>
      <dgm:spPr/>
      <dgm:t>
        <a:bodyPr/>
        <a:lstStyle/>
        <a:p>
          <a:endParaRPr lang="en-US"/>
        </a:p>
      </dgm:t>
    </dgm:pt>
    <dgm:pt modelId="{929DB505-791F-479C-A4A7-BDD9BB8A5517}" type="pres">
      <dgm:prSet presAssocID="{83FB96AF-0224-4622-AC84-1F9AF325EF50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AC889BDE-140D-4D0F-8CAE-66CC1F4DA34A}" type="pres">
      <dgm:prSet presAssocID="{26D57D8C-7970-462C-95C1-E89E479C5CD3}" presName="node" presStyleLbl="node1" presStyleIdx="1" presStyleCnt="3" custScaleY="108098" custRadScaleRad="93034" custRadScaleInc="-142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F90CF7-7C50-409D-BABD-648C91862DA3}" type="pres">
      <dgm:prSet presAssocID="{22BF4C4D-4EBA-46FF-8BCC-50D889646486}" presName="sibTrans" presStyleLbl="sibTrans2D1" presStyleIdx="1" presStyleCnt="3"/>
      <dgm:spPr/>
      <dgm:t>
        <a:bodyPr/>
        <a:lstStyle/>
        <a:p>
          <a:endParaRPr lang="en-US"/>
        </a:p>
      </dgm:t>
    </dgm:pt>
    <dgm:pt modelId="{C20BCFC9-7F95-4008-8E19-995060C0EFB9}" type="pres">
      <dgm:prSet presAssocID="{22BF4C4D-4EBA-46FF-8BCC-50D889646486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854A25FA-9323-45DA-8047-E15BE9A349C0}" type="pres">
      <dgm:prSet presAssocID="{B812E754-CFFC-4222-923B-A38A0996A16E}" presName="node" presStyleLbl="node1" presStyleIdx="2" presStyleCnt="3" custRadScaleRad="93034" custRadScaleInc="142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FFD63C-8E44-470F-AD88-82B266AB345B}" type="pres">
      <dgm:prSet presAssocID="{70B2FDF5-7E18-4864-BAC1-FAFE93C2D7E6}" presName="sibTrans" presStyleLbl="sibTrans2D1" presStyleIdx="2" presStyleCnt="3"/>
      <dgm:spPr/>
      <dgm:t>
        <a:bodyPr/>
        <a:lstStyle/>
        <a:p>
          <a:endParaRPr lang="en-US"/>
        </a:p>
      </dgm:t>
    </dgm:pt>
    <dgm:pt modelId="{05AE05F3-3AA6-4CD6-A784-58EAAA9FBADF}" type="pres">
      <dgm:prSet presAssocID="{70B2FDF5-7E18-4864-BAC1-FAFE93C2D7E6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6C5D3A63-628B-4A71-B34D-6B315FBFB71E}" type="presOf" srcId="{83FB96AF-0224-4622-AC84-1F9AF325EF50}" destId="{929DB505-791F-479C-A4A7-BDD9BB8A5517}" srcOrd="1" destOrd="0" presId="urn:microsoft.com/office/officeart/2005/8/layout/cycle7"/>
    <dgm:cxn modelId="{662E54AC-C0EB-425B-8BC5-F1ED78F1AB51}" type="presOf" srcId="{22BF4C4D-4EBA-46FF-8BCC-50D889646486}" destId="{18F90CF7-7C50-409D-BABD-648C91862DA3}" srcOrd="0" destOrd="0" presId="urn:microsoft.com/office/officeart/2005/8/layout/cycle7"/>
    <dgm:cxn modelId="{B4DDB52A-4588-4A0B-A4CA-1A5C30325278}" type="presOf" srcId="{70B2FDF5-7E18-4864-BAC1-FAFE93C2D7E6}" destId="{05AE05F3-3AA6-4CD6-A784-58EAAA9FBADF}" srcOrd="1" destOrd="0" presId="urn:microsoft.com/office/officeart/2005/8/layout/cycle7"/>
    <dgm:cxn modelId="{DB8BCC7A-322B-40A6-A593-15C4EFD0FE97}" type="presOf" srcId="{22BF4C4D-4EBA-46FF-8BCC-50D889646486}" destId="{C20BCFC9-7F95-4008-8E19-995060C0EFB9}" srcOrd="1" destOrd="0" presId="urn:microsoft.com/office/officeart/2005/8/layout/cycle7"/>
    <dgm:cxn modelId="{50FD48E9-1589-45C5-A394-FF948C8B540F}" srcId="{06DC6FB3-C0E1-4A96-9E65-627D4480F234}" destId="{B812E754-CFFC-4222-923B-A38A0996A16E}" srcOrd="2" destOrd="0" parTransId="{7D8E61E8-83CD-4C7F-A37B-CB67E60C0E13}" sibTransId="{70B2FDF5-7E18-4864-BAC1-FAFE93C2D7E6}"/>
    <dgm:cxn modelId="{6B4B68CE-B970-4C34-AA34-C792E4BA1B5D}" srcId="{06DC6FB3-C0E1-4A96-9E65-627D4480F234}" destId="{26D57D8C-7970-462C-95C1-E89E479C5CD3}" srcOrd="1" destOrd="0" parTransId="{E9066104-F4FD-47DB-87A4-61156FD0843D}" sibTransId="{22BF4C4D-4EBA-46FF-8BCC-50D889646486}"/>
    <dgm:cxn modelId="{AF285B9B-16B5-4873-8CDD-36E1BF0B114D}" type="presOf" srcId="{26D57D8C-7970-462C-95C1-E89E479C5CD3}" destId="{AC889BDE-140D-4D0F-8CAE-66CC1F4DA34A}" srcOrd="0" destOrd="0" presId="urn:microsoft.com/office/officeart/2005/8/layout/cycle7"/>
    <dgm:cxn modelId="{CBCC7B68-71AC-49E9-9FF3-FA31EA08CF64}" type="presOf" srcId="{70B2FDF5-7E18-4864-BAC1-FAFE93C2D7E6}" destId="{B7FFD63C-8E44-470F-AD88-82B266AB345B}" srcOrd="0" destOrd="0" presId="urn:microsoft.com/office/officeart/2005/8/layout/cycle7"/>
    <dgm:cxn modelId="{22B133FD-3ECD-41DF-B90D-DB6DEA9203EC}" type="presOf" srcId="{B812E754-CFFC-4222-923B-A38A0996A16E}" destId="{854A25FA-9323-45DA-8047-E15BE9A349C0}" srcOrd="0" destOrd="0" presId="urn:microsoft.com/office/officeart/2005/8/layout/cycle7"/>
    <dgm:cxn modelId="{6D915181-C8D8-4FE0-A6E8-5AC8BE6B8308}" type="presOf" srcId="{06DC6FB3-C0E1-4A96-9E65-627D4480F234}" destId="{684AE13B-D988-4219-81CE-0104DFE41403}" srcOrd="0" destOrd="0" presId="urn:microsoft.com/office/officeart/2005/8/layout/cycle7"/>
    <dgm:cxn modelId="{C4402024-F56D-4E96-82DE-3D204C539A31}" type="presOf" srcId="{A04E1155-BA59-469A-8490-FC1FA4B0E96C}" destId="{FE4BB7A8-D4C5-45F3-82B5-0D69CDA70E2C}" srcOrd="0" destOrd="0" presId="urn:microsoft.com/office/officeart/2005/8/layout/cycle7"/>
    <dgm:cxn modelId="{5610FBA0-E879-425F-BB73-02BC86B70857}" srcId="{06DC6FB3-C0E1-4A96-9E65-627D4480F234}" destId="{A04E1155-BA59-469A-8490-FC1FA4B0E96C}" srcOrd="0" destOrd="0" parTransId="{91CB5D13-E181-40BD-A305-BE5589092CA4}" sibTransId="{83FB96AF-0224-4622-AC84-1F9AF325EF50}"/>
    <dgm:cxn modelId="{2AFC4E41-BBEF-433A-9E37-C3452AB29D2E}" type="presOf" srcId="{83FB96AF-0224-4622-AC84-1F9AF325EF50}" destId="{5AD536A7-C155-411E-B0A2-E5F86896AA9E}" srcOrd="0" destOrd="0" presId="urn:microsoft.com/office/officeart/2005/8/layout/cycle7"/>
    <dgm:cxn modelId="{D643AC2E-B716-45C5-A065-42D68EC822EC}" type="presParOf" srcId="{684AE13B-D988-4219-81CE-0104DFE41403}" destId="{FE4BB7A8-D4C5-45F3-82B5-0D69CDA70E2C}" srcOrd="0" destOrd="0" presId="urn:microsoft.com/office/officeart/2005/8/layout/cycle7"/>
    <dgm:cxn modelId="{A54C14D3-64B9-4484-BE25-49E3AAC11D98}" type="presParOf" srcId="{684AE13B-D988-4219-81CE-0104DFE41403}" destId="{5AD536A7-C155-411E-B0A2-E5F86896AA9E}" srcOrd="1" destOrd="0" presId="urn:microsoft.com/office/officeart/2005/8/layout/cycle7"/>
    <dgm:cxn modelId="{80A7D2B8-F047-429E-A5B7-A6F3973024B9}" type="presParOf" srcId="{5AD536A7-C155-411E-B0A2-E5F86896AA9E}" destId="{929DB505-791F-479C-A4A7-BDD9BB8A5517}" srcOrd="0" destOrd="0" presId="urn:microsoft.com/office/officeart/2005/8/layout/cycle7"/>
    <dgm:cxn modelId="{7C118FA6-E71A-42B8-B72E-743EA5F8167A}" type="presParOf" srcId="{684AE13B-D988-4219-81CE-0104DFE41403}" destId="{AC889BDE-140D-4D0F-8CAE-66CC1F4DA34A}" srcOrd="2" destOrd="0" presId="urn:microsoft.com/office/officeart/2005/8/layout/cycle7"/>
    <dgm:cxn modelId="{2FE707A3-64FB-48A2-BBAE-C3D6BCAA7078}" type="presParOf" srcId="{684AE13B-D988-4219-81CE-0104DFE41403}" destId="{18F90CF7-7C50-409D-BABD-648C91862DA3}" srcOrd="3" destOrd="0" presId="urn:microsoft.com/office/officeart/2005/8/layout/cycle7"/>
    <dgm:cxn modelId="{AF98E1E7-8A5C-40D5-9584-1285091BD398}" type="presParOf" srcId="{18F90CF7-7C50-409D-BABD-648C91862DA3}" destId="{C20BCFC9-7F95-4008-8E19-995060C0EFB9}" srcOrd="0" destOrd="0" presId="urn:microsoft.com/office/officeart/2005/8/layout/cycle7"/>
    <dgm:cxn modelId="{06410FE8-B7E9-4603-B5B1-53192F7D8527}" type="presParOf" srcId="{684AE13B-D988-4219-81CE-0104DFE41403}" destId="{854A25FA-9323-45DA-8047-E15BE9A349C0}" srcOrd="4" destOrd="0" presId="urn:microsoft.com/office/officeart/2005/8/layout/cycle7"/>
    <dgm:cxn modelId="{F7F35CB0-90E3-4CBA-96AD-8566E2D0870C}" type="presParOf" srcId="{684AE13B-D988-4219-81CE-0104DFE41403}" destId="{B7FFD63C-8E44-470F-AD88-82B266AB345B}" srcOrd="5" destOrd="0" presId="urn:microsoft.com/office/officeart/2005/8/layout/cycle7"/>
    <dgm:cxn modelId="{3E03551F-A429-4A50-A85E-CFC055D4B6FC}" type="presParOf" srcId="{B7FFD63C-8E44-470F-AD88-82B266AB345B}" destId="{05AE05F3-3AA6-4CD6-A784-58EAAA9FBADF}" srcOrd="0" destOrd="0" presId="urn:microsoft.com/office/officeart/2005/8/layout/cycle7"/>
  </dgm:cxnLst>
  <dgm:bg>
    <a:solidFill>
      <a:schemeClr val="bg2">
        <a:lumMod val="25000"/>
      </a:schemeClr>
    </a:solidFill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A9876-AD1F-4475-BE9C-195AEEAD3402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6DE6C-2556-4526-BE0B-EB5401F2A2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3292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শিক্ষার্থীদের শুভেচ্ছা জানাবেন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02972-1574-42CA-ABCC-382D1681102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8918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baseline="0" smtClean="0">
                <a:latin typeface="NikoshBAN" pitchFamily="2" charset="0"/>
                <a:cs typeface="NikoshBAN" pitchFamily="2" charset="0"/>
              </a:rPr>
              <a:t>।</a:t>
            </a:r>
            <a:endParaRPr lang="en-US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6DE6C-2556-4526-BE0B-EB5401F2A21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hyperlink" Target="mailto:abdulalimctg001@gmail.com" TargetMode="Externa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 bright="-20000"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4745"/>
            <a:ext cx="8603673" cy="6400800"/>
          </a:xfrm>
          <a:prstGeom prst="rect">
            <a:avLst/>
          </a:prstGeom>
        </p:spPr>
      </p:pic>
      <p:pic>
        <p:nvPicPr>
          <p:cNvPr id="6" name="Picture 3" descr="F:\Etc\ICT- 2014\New Photo\ghhiphy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77453"/>
            <a:ext cx="3810000" cy="34089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00200" y="457200"/>
            <a:ext cx="6096000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/>
              </a:rPr>
              <a:t> </a:t>
            </a:r>
            <a:r>
              <a:rPr lang="bn-BD" sz="8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</a:t>
            </a:r>
            <a:r>
              <a:rPr lang="bn-BD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115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endParaRPr lang="en-US" sz="88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18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8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Mar_2014_desh139513143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0"/>
            <a:ext cx="5105401" cy="6858000"/>
          </a:xfrm>
          <a:prstGeom prst="rect">
            <a:avLst/>
          </a:prstGeom>
        </p:spPr>
      </p:pic>
      <p:pic>
        <p:nvPicPr>
          <p:cNvPr id="11" name="Picture 10" descr="Mar_2014_desh139513143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029200" y="0"/>
            <a:ext cx="4881632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7559867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990600" y="152400"/>
            <a:ext cx="7086600" cy="9144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normalizeH="0" baseline="0" noProof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বাংলা</a:t>
            </a:r>
            <a:r>
              <a:rPr kumimoji="0" lang="en-US" sz="44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400" b="1" i="0" u="none" strike="noStrike" kern="1200" normalizeH="0" baseline="0" noProof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ব্যঞ্জনধ্বনির</a:t>
            </a:r>
            <a:r>
              <a:rPr kumimoji="0" lang="en-US" sz="44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400" b="1" i="0" u="none" strike="noStrike" kern="1200" normalizeH="0" baseline="0" noProof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সংখ্যা</a:t>
            </a:r>
            <a:endParaRPr kumimoji="0" lang="en-US" sz="44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28600" y="1143000"/>
            <a:ext cx="8686800" cy="5486400"/>
            <a:chOff x="228600" y="1143000"/>
            <a:chExt cx="8686800" cy="5486400"/>
          </a:xfrm>
        </p:grpSpPr>
        <p:sp>
          <p:nvSpPr>
            <p:cNvPr id="22" name="Content Placeholder 2"/>
            <p:cNvSpPr txBox="1">
              <a:spLocks/>
            </p:cNvSpPr>
            <p:nvPr/>
          </p:nvSpPr>
          <p:spPr>
            <a:xfrm>
              <a:off x="228600" y="1143000"/>
              <a:ext cx="8686800" cy="5486400"/>
            </a:xfrm>
            <a:prstGeom prst="rect">
              <a:avLst/>
            </a:prstGeom>
            <a:solidFill>
              <a:srgbClr val="0000FF"/>
            </a:solidFill>
            <a:ln w="28575">
              <a:solidFill>
                <a:schemeClr val="tx1"/>
              </a:solidFill>
            </a:ln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বাংলা</a:t>
              </a: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ব্যঞ্জনধ্বনির</a:t>
              </a: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প্রকৃত</a:t>
              </a: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সংখ্যা</a:t>
              </a: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 ৩২টি।।</a:t>
              </a:r>
              <a:endPara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ক,খ,গ,ঘ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, ঙ                                          = ৫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চ, ছ, জ, ঝ                                           = ৪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ট, ঠ, ড, ঢ                                            = ৪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ত, থ, দ, ধ, ন                                        = ৫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প, ফ, ব, ভ, ম                                       = ৫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র, ল, শ, স                                    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= ৪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হ, ড়, ঢ়                                               = ৩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অন্তস্থ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 য়,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অন্তস্থ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 ব                              </a:t>
              </a:r>
              <a:r>
                <a:rPr kumimoji="0" lang="bn-BD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     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 = ২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                                               </a:t>
              </a:r>
              <a:r>
                <a:rPr kumimoji="0" lang="bn-BD" sz="28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মোট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  = ৩২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4876800" y="5865812"/>
              <a:ext cx="1981200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9762"/>
          </a:xfrm>
          <a:noFill/>
          <a:ln>
            <a:noFill/>
          </a:ln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ফলা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85800"/>
            <a:ext cx="8915400" cy="6096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ধ্বনির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লিখিত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রূপকে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4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স্বরবর্ণের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রূপকে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sz="24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                                            </a:t>
            </a:r>
            <a:r>
              <a:rPr lang="en-US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“অ” </a:t>
            </a:r>
            <a:r>
              <a:rPr lang="en-US" sz="24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বর্ণের</a:t>
            </a:r>
            <a:r>
              <a:rPr lang="en-US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400" dirty="0" smtClean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ব্যঞ্জনবর্ণের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রূপকে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sz="24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                                     </a:t>
            </a:r>
          </a:p>
          <a:p>
            <a:endParaRPr lang="en-US" sz="24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0400" y="1219200"/>
            <a:ext cx="2743200" cy="381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বর্ণ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52400" y="1600200"/>
            <a:ext cx="4419600" cy="457200"/>
            <a:chOff x="152400" y="1600200"/>
            <a:chExt cx="4419600" cy="457200"/>
          </a:xfrm>
        </p:grpSpPr>
        <p:sp>
          <p:nvSpPr>
            <p:cNvPr id="6" name="Rectangle 5"/>
            <p:cNvSpPr/>
            <p:nvPr/>
          </p:nvSpPr>
          <p:spPr>
            <a:xfrm>
              <a:off x="152400" y="1676400"/>
              <a:ext cx="2743200" cy="381000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স্বরবর্ণ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8" name="Straight Connector 7"/>
            <p:cNvCxnSpPr>
              <a:stCxn id="4" idx="2"/>
              <a:endCxn id="6" idx="3"/>
            </p:cNvCxnSpPr>
            <p:nvPr/>
          </p:nvCxnSpPr>
          <p:spPr>
            <a:xfrm rot="5400000">
              <a:off x="3600450" y="895350"/>
              <a:ext cx="266700" cy="16764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4572000" y="1600200"/>
            <a:ext cx="4343400" cy="533400"/>
            <a:chOff x="4572000" y="1600200"/>
            <a:chExt cx="4343400" cy="533400"/>
          </a:xfrm>
        </p:grpSpPr>
        <p:sp>
          <p:nvSpPr>
            <p:cNvPr id="5" name="Rectangle 4"/>
            <p:cNvSpPr/>
            <p:nvPr/>
          </p:nvSpPr>
          <p:spPr>
            <a:xfrm>
              <a:off x="6172200" y="1752600"/>
              <a:ext cx="2743200" cy="381000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ব্যঞ্জনবর্ণ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0" name="Straight Connector 9"/>
            <p:cNvCxnSpPr>
              <a:stCxn id="4" idx="2"/>
              <a:endCxn id="5" idx="1"/>
            </p:cNvCxnSpPr>
            <p:nvPr/>
          </p:nvCxnSpPr>
          <p:spPr>
            <a:xfrm rot="16200000" flipH="1">
              <a:off x="5200650" y="971550"/>
              <a:ext cx="342900" cy="16002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52400" y="2058194"/>
            <a:ext cx="2743200" cy="837406"/>
            <a:chOff x="152400" y="2058194"/>
            <a:chExt cx="2743200" cy="837406"/>
          </a:xfrm>
        </p:grpSpPr>
        <p:sp>
          <p:nvSpPr>
            <p:cNvPr id="12" name="Rectangle 11"/>
            <p:cNvSpPr/>
            <p:nvPr/>
          </p:nvSpPr>
          <p:spPr>
            <a:xfrm>
              <a:off x="152400" y="2514600"/>
              <a:ext cx="2743200" cy="381000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স্বরবর্ণ-১১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টি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8" name="Straight Connector 17"/>
            <p:cNvCxnSpPr>
              <a:stCxn id="6" idx="2"/>
              <a:endCxn id="12" idx="0"/>
            </p:cNvCxnSpPr>
            <p:nvPr/>
          </p:nvCxnSpPr>
          <p:spPr>
            <a:xfrm rot="5400000">
              <a:off x="1295400" y="2286000"/>
              <a:ext cx="457200" cy="1588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6172200" y="2134394"/>
            <a:ext cx="2743200" cy="761206"/>
            <a:chOff x="6172200" y="2134394"/>
            <a:chExt cx="2743200" cy="761206"/>
          </a:xfrm>
        </p:grpSpPr>
        <p:sp>
          <p:nvSpPr>
            <p:cNvPr id="16" name="Rectangle 15"/>
            <p:cNvSpPr/>
            <p:nvPr/>
          </p:nvSpPr>
          <p:spPr>
            <a:xfrm>
              <a:off x="6172200" y="2514600"/>
              <a:ext cx="2743200" cy="381000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ব্যঞ্জনবর্ণ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৩৯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টি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0" name="Straight Connector 19"/>
            <p:cNvCxnSpPr>
              <a:stCxn id="5" idx="2"/>
              <a:endCxn id="16" idx="0"/>
            </p:cNvCxnSpPr>
            <p:nvPr/>
          </p:nvCxnSpPr>
          <p:spPr>
            <a:xfrm rot="5400000">
              <a:off x="7353300" y="2324100"/>
              <a:ext cx="381000" cy="1588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1" name="Rectangle 20"/>
          <p:cNvSpPr/>
          <p:nvPr/>
        </p:nvSpPr>
        <p:spPr>
          <a:xfrm>
            <a:off x="533400" y="4267200"/>
            <a:ext cx="2743200" cy="38100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 ১০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টি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9600" y="5791200"/>
            <a:ext cx="2743200" cy="38100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ফলা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-৬টি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21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162"/>
          </a:xfrm>
          <a:noFill/>
          <a:ln>
            <a:noFill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বসানোর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পদ্ধতি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8674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ব্যঞ্জনবর্ণের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বর্ণের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–</a:t>
            </a: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362200"/>
            <a:ext cx="2209800" cy="533400"/>
          </a:xfrm>
          <a:prstGeom prst="rect">
            <a:avLst/>
          </a:prstGeom>
          <a:solidFill>
            <a:srgbClr val="CC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2362200"/>
            <a:ext cx="2209800" cy="5334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ডানে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48200" y="2362200"/>
            <a:ext cx="2209800" cy="53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নিচে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34200" y="2362200"/>
            <a:ext cx="2209800" cy="53340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পাশে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104900" y="2895600"/>
            <a:ext cx="1714500" cy="1524000"/>
            <a:chOff x="1104900" y="2895600"/>
            <a:chExt cx="1714500" cy="1524000"/>
          </a:xfrm>
        </p:grpSpPr>
        <p:sp>
          <p:nvSpPr>
            <p:cNvPr id="11" name="Rectangle 10"/>
            <p:cNvSpPr/>
            <p:nvPr/>
          </p:nvSpPr>
          <p:spPr>
            <a:xfrm>
              <a:off x="1600200" y="3886200"/>
              <a:ext cx="1219200" cy="533400"/>
            </a:xfrm>
            <a:prstGeom prst="rect">
              <a:avLst/>
            </a:prstGeom>
            <a:solidFill>
              <a:srgbClr val="CC33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এ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কার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3" name="Straight Connector 12"/>
            <p:cNvCxnSpPr>
              <a:stCxn id="4" idx="2"/>
              <a:endCxn id="11" idx="0"/>
            </p:cNvCxnSpPr>
            <p:nvPr/>
          </p:nvCxnSpPr>
          <p:spPr>
            <a:xfrm rot="16200000" flipH="1">
              <a:off x="1162050" y="2838450"/>
              <a:ext cx="990600" cy="110490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0" y="2895600"/>
            <a:ext cx="1104900" cy="1524000"/>
            <a:chOff x="0" y="2895600"/>
            <a:chExt cx="1104900" cy="1524000"/>
          </a:xfrm>
        </p:grpSpPr>
        <p:sp>
          <p:nvSpPr>
            <p:cNvPr id="8" name="Rectangle 7"/>
            <p:cNvSpPr/>
            <p:nvPr/>
          </p:nvSpPr>
          <p:spPr>
            <a:xfrm>
              <a:off x="0" y="3886200"/>
              <a:ext cx="990600" cy="533400"/>
            </a:xfrm>
            <a:prstGeom prst="rect">
              <a:avLst/>
            </a:prstGeom>
            <a:solidFill>
              <a:srgbClr val="CC33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ই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কার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5" name="Straight Connector 14"/>
            <p:cNvCxnSpPr>
              <a:stCxn id="4" idx="2"/>
              <a:endCxn id="8" idx="0"/>
            </p:cNvCxnSpPr>
            <p:nvPr/>
          </p:nvCxnSpPr>
          <p:spPr>
            <a:xfrm rot="5400000">
              <a:off x="304800" y="3086100"/>
              <a:ext cx="990600" cy="60960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685800" y="2971800"/>
            <a:ext cx="1219200" cy="2133600"/>
            <a:chOff x="685800" y="2819400"/>
            <a:chExt cx="1219200" cy="2133600"/>
          </a:xfrm>
        </p:grpSpPr>
        <p:sp>
          <p:nvSpPr>
            <p:cNvPr id="10" name="Rectangle 9"/>
            <p:cNvSpPr/>
            <p:nvPr/>
          </p:nvSpPr>
          <p:spPr>
            <a:xfrm>
              <a:off x="685800" y="4419600"/>
              <a:ext cx="1219200" cy="533400"/>
            </a:xfrm>
            <a:prstGeom prst="rect">
              <a:avLst/>
            </a:prstGeom>
            <a:solidFill>
              <a:srgbClr val="CC33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ঐ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কার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6200000" flipH="1">
              <a:off x="438150" y="3486150"/>
              <a:ext cx="1524000" cy="19050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1981200" y="2895600"/>
            <a:ext cx="1409700" cy="685800"/>
            <a:chOff x="1981200" y="2895600"/>
            <a:chExt cx="1409700" cy="685800"/>
          </a:xfrm>
        </p:grpSpPr>
        <p:sp>
          <p:nvSpPr>
            <p:cNvPr id="19" name="Rectangle 18"/>
            <p:cNvSpPr/>
            <p:nvPr/>
          </p:nvSpPr>
          <p:spPr>
            <a:xfrm>
              <a:off x="1981200" y="3048000"/>
              <a:ext cx="1219200" cy="533400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আ </a:t>
              </a:r>
              <a:r>
                <a:rPr lang="en-US" sz="2800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কার</a:t>
              </a:r>
              <a:endPara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8" name="Straight Connector 27"/>
            <p:cNvCxnSpPr>
              <a:stCxn id="5" idx="2"/>
              <a:endCxn id="19" idx="3"/>
            </p:cNvCxnSpPr>
            <p:nvPr/>
          </p:nvCxnSpPr>
          <p:spPr>
            <a:xfrm rot="5400000">
              <a:off x="3086100" y="3009900"/>
              <a:ext cx="419100" cy="19050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3390900" y="2895600"/>
            <a:ext cx="1409700" cy="685800"/>
            <a:chOff x="3390900" y="2895600"/>
            <a:chExt cx="1409700" cy="685800"/>
          </a:xfrm>
        </p:grpSpPr>
        <p:sp>
          <p:nvSpPr>
            <p:cNvPr id="18" name="Rectangle 17"/>
            <p:cNvSpPr/>
            <p:nvPr/>
          </p:nvSpPr>
          <p:spPr>
            <a:xfrm>
              <a:off x="3581400" y="3048000"/>
              <a:ext cx="1219200" cy="533400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ঈ </a:t>
              </a:r>
              <a:r>
                <a:rPr lang="en-US" sz="2800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কার</a:t>
              </a:r>
              <a:endPara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0" name="Straight Connector 29"/>
            <p:cNvCxnSpPr>
              <a:stCxn id="5" idx="2"/>
              <a:endCxn id="18" idx="1"/>
            </p:cNvCxnSpPr>
            <p:nvPr/>
          </p:nvCxnSpPr>
          <p:spPr>
            <a:xfrm rot="16200000" flipH="1">
              <a:off x="3276600" y="3009900"/>
              <a:ext cx="419100" cy="19050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3581400" y="2895600"/>
            <a:ext cx="2171700" cy="3124200"/>
            <a:chOff x="3581400" y="2895600"/>
            <a:chExt cx="2171700" cy="3124200"/>
          </a:xfrm>
        </p:grpSpPr>
        <p:sp>
          <p:nvSpPr>
            <p:cNvPr id="35" name="Rectangle 34"/>
            <p:cNvSpPr/>
            <p:nvPr/>
          </p:nvSpPr>
          <p:spPr>
            <a:xfrm>
              <a:off x="3581400" y="5562600"/>
              <a:ext cx="1219200" cy="457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উ </a:t>
              </a:r>
              <a:r>
                <a:rPr lang="en-US" sz="2800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কার</a:t>
              </a:r>
              <a:endPara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7" name="Straight Connector 36"/>
            <p:cNvCxnSpPr>
              <a:stCxn id="6" idx="2"/>
              <a:endCxn id="35" idx="0"/>
            </p:cNvCxnSpPr>
            <p:nvPr/>
          </p:nvCxnSpPr>
          <p:spPr>
            <a:xfrm rot="5400000">
              <a:off x="3638550" y="3448050"/>
              <a:ext cx="2667000" cy="156210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5753100" y="2895600"/>
            <a:ext cx="1485900" cy="3124200"/>
            <a:chOff x="5753100" y="2895600"/>
            <a:chExt cx="1485900" cy="3124200"/>
          </a:xfrm>
        </p:grpSpPr>
        <p:sp>
          <p:nvSpPr>
            <p:cNvPr id="34" name="Rectangle 33"/>
            <p:cNvSpPr/>
            <p:nvPr/>
          </p:nvSpPr>
          <p:spPr>
            <a:xfrm>
              <a:off x="6019800" y="5562600"/>
              <a:ext cx="1219200" cy="457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ঊ </a:t>
              </a:r>
              <a:r>
                <a:rPr lang="en-US" sz="2800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কার</a:t>
              </a:r>
              <a:endPara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9" name="Straight Connector 38"/>
            <p:cNvCxnSpPr>
              <a:stCxn id="6" idx="2"/>
              <a:endCxn id="34" idx="0"/>
            </p:cNvCxnSpPr>
            <p:nvPr/>
          </p:nvCxnSpPr>
          <p:spPr>
            <a:xfrm rot="16200000" flipH="1">
              <a:off x="4857750" y="3790950"/>
              <a:ext cx="2667000" cy="87630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4800600" y="2895600"/>
            <a:ext cx="1219200" cy="3733800"/>
            <a:chOff x="4800600" y="2895600"/>
            <a:chExt cx="1219200" cy="3733800"/>
          </a:xfrm>
        </p:grpSpPr>
        <p:sp>
          <p:nvSpPr>
            <p:cNvPr id="33" name="Rectangle 32"/>
            <p:cNvSpPr/>
            <p:nvPr/>
          </p:nvSpPr>
          <p:spPr>
            <a:xfrm>
              <a:off x="4800600" y="6096000"/>
              <a:ext cx="1219200" cy="5334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ঋ </a:t>
              </a:r>
              <a:r>
                <a:rPr lang="en-US" sz="2800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কার</a:t>
              </a:r>
              <a:endPara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41" name="Straight Connector 40"/>
            <p:cNvCxnSpPr>
              <a:stCxn id="6" idx="2"/>
              <a:endCxn id="33" idx="0"/>
            </p:cNvCxnSpPr>
            <p:nvPr/>
          </p:nvCxnSpPr>
          <p:spPr>
            <a:xfrm rot="5400000">
              <a:off x="3981450" y="4324350"/>
              <a:ext cx="3200400" cy="34290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6172200" y="2895600"/>
            <a:ext cx="1866900" cy="1143000"/>
            <a:chOff x="6172200" y="2895600"/>
            <a:chExt cx="1866900" cy="1143000"/>
          </a:xfrm>
        </p:grpSpPr>
        <p:sp>
          <p:nvSpPr>
            <p:cNvPr id="43" name="Rectangle 42"/>
            <p:cNvSpPr/>
            <p:nvPr/>
          </p:nvSpPr>
          <p:spPr>
            <a:xfrm>
              <a:off x="6172200" y="3505200"/>
              <a:ext cx="1219200" cy="533400"/>
            </a:xfrm>
            <a:prstGeom prst="rect">
              <a:avLst/>
            </a:prstGeom>
            <a:solidFill>
              <a:srgbClr val="0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ও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কার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46" name="Straight Connector 45"/>
            <p:cNvCxnSpPr>
              <a:stCxn id="7" idx="2"/>
              <a:endCxn id="43" idx="0"/>
            </p:cNvCxnSpPr>
            <p:nvPr/>
          </p:nvCxnSpPr>
          <p:spPr>
            <a:xfrm rot="5400000">
              <a:off x="7105650" y="2571750"/>
              <a:ext cx="609600" cy="125730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7772400" y="2895600"/>
            <a:ext cx="1219200" cy="1676400"/>
            <a:chOff x="7772400" y="2895600"/>
            <a:chExt cx="1219200" cy="1676400"/>
          </a:xfrm>
        </p:grpSpPr>
        <p:sp>
          <p:nvSpPr>
            <p:cNvPr id="44" name="Rectangle 43"/>
            <p:cNvSpPr/>
            <p:nvPr/>
          </p:nvSpPr>
          <p:spPr>
            <a:xfrm>
              <a:off x="7772400" y="4038600"/>
              <a:ext cx="1219200" cy="533400"/>
            </a:xfrm>
            <a:prstGeom prst="rect">
              <a:avLst/>
            </a:prstGeom>
            <a:solidFill>
              <a:srgbClr val="0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ঔ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কার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48" name="Straight Connector 47"/>
            <p:cNvCxnSpPr>
              <a:stCxn id="7" idx="2"/>
              <a:endCxn id="44" idx="0"/>
            </p:cNvCxnSpPr>
            <p:nvPr/>
          </p:nvCxnSpPr>
          <p:spPr>
            <a:xfrm rot="16200000" flipH="1">
              <a:off x="7639050" y="3295650"/>
              <a:ext cx="1143000" cy="34290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5962"/>
          </a:xfrm>
          <a:noFill/>
          <a:ln>
            <a:noFill/>
          </a:ln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ফলা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বসানোর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পদ্ধতি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991600" cy="60198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905000"/>
            <a:ext cx="2362200" cy="1143000"/>
          </a:xfrm>
          <a:prstGeom prst="rect">
            <a:avLst/>
          </a:prstGeom>
          <a:solidFill>
            <a:srgbClr val="CC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ফলা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- ব্যাঙ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3276600"/>
            <a:ext cx="2286000" cy="1143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ফলা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- প্রমান 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4724400"/>
            <a:ext cx="2286000" cy="1143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ফলা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- শ্বাস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7000" y="1905000"/>
            <a:ext cx="2362200" cy="1143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ফলা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- সম্মান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77000" y="3352800"/>
            <a:ext cx="2362200" cy="114300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ফলা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- রত্ন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53200" y="4876800"/>
            <a:ext cx="2286000" cy="1143000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ফলা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- ক্লান্ত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29000" y="914400"/>
            <a:ext cx="23622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ফলা</a:t>
            </a:r>
            <a:r>
              <a:rPr lang="bn-BD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৬টি   </a:t>
            </a:r>
            <a:endParaRPr lang="en-US" sz="3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1041737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6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একক</a:t>
            </a:r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কাজ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743200"/>
            <a:ext cx="7772400" cy="2209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 কাকে বলে? কার কয়টি ও কী কী? </a:t>
            </a:r>
            <a:endParaRPr lang="en-US" sz="4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ফলা কাকে বলে? ফলা কয়টি ও কী কী?</a:t>
            </a:r>
          </a:p>
          <a:p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৩। বর্ণ কাকে বলে?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309009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2800" y="76200"/>
            <a:ext cx="20574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bn-BD" sz="4000" b="1" dirty="0">
                <a:solidFill>
                  <a:srgbClr val="EEECE1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b="1" dirty="0">
              <a:solidFill>
                <a:srgbClr val="EEECE1">
                  <a:lumMod val="10000"/>
                </a:srgb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838200"/>
            <a:ext cx="87249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ঘর্ষণজাত ধবনি কোনটি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1396985"/>
            <a:ext cx="27813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ক) 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প্‌ 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1396985"/>
            <a:ext cx="32004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র্‌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981200"/>
            <a:ext cx="27432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গ) 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শ্‌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1971020"/>
            <a:ext cx="32004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ঘ) 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ত্‌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2590800"/>
            <a:ext cx="85344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ব্যঞ্জন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বর্ণ কয়টি?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3230138"/>
            <a:ext cx="27432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৩১টি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59422" y="3200400"/>
            <a:ext cx="32766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৩৩টি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8643" y="3900607"/>
            <a:ext cx="274035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গ) 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৯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টি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05400" y="3900607"/>
            <a:ext cx="32766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ঘ) 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৩২টি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7" name="16-Point Star 16"/>
          <p:cNvSpPr/>
          <p:nvPr/>
        </p:nvSpPr>
        <p:spPr>
          <a:xfrm>
            <a:off x="228600" y="1905000"/>
            <a:ext cx="685800" cy="685800"/>
          </a:xfrm>
          <a:prstGeom prst="star16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16-Point Star 18"/>
          <p:cNvSpPr/>
          <p:nvPr/>
        </p:nvSpPr>
        <p:spPr>
          <a:xfrm>
            <a:off x="304800" y="3810000"/>
            <a:ext cx="685800" cy="685800"/>
          </a:xfrm>
          <a:prstGeom prst="star16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04800" y="4572000"/>
            <a:ext cx="85344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ব্যঞ্জন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বর্ণের সংক্ষিপ্ত রূপকে কী বলে?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609600" y="5211338"/>
            <a:ext cx="27432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 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05400" y="5181600"/>
            <a:ext cx="32766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ফলা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2443" y="5881807"/>
            <a:ext cx="274035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গ) 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প্রতীক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05400" y="5881807"/>
            <a:ext cx="32766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ঘ) 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চিহ্ন 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8" name="16-Point Star 27"/>
          <p:cNvSpPr/>
          <p:nvPr/>
        </p:nvSpPr>
        <p:spPr>
          <a:xfrm>
            <a:off x="4724400" y="5105400"/>
            <a:ext cx="685800" cy="685800"/>
          </a:xfrm>
          <a:prstGeom prst="star16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675030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8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9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5229761"/>
            <a:ext cx="8382000" cy="132343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অঘোষ ধবনি, তাড়িত ধবনি, মহাপ্রাণ ধবনি ও স্পৃষ্ট ধবনি কাকে বলে লিখে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7641"/>
            <a:ext cx="8229600" cy="47953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41092" y="1080251"/>
            <a:ext cx="365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642641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304800"/>
            <a:ext cx="8610600" cy="6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2440" y="328749"/>
            <a:ext cx="6858000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endParaRPr lang="en-US" sz="11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381000"/>
            <a:ext cx="36576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96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bn-BD" sz="96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বাই</a:t>
            </a:r>
            <a:r>
              <a:rPr lang="en-US" sz="96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endParaRPr lang="en-US" sz="96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6840" y="1859340"/>
            <a:ext cx="5943600" cy="15696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96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3429000"/>
            <a:ext cx="7162800" cy="495300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en-US" sz="9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হাফেজ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585249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6858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2667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3" name="Picture 22" descr="WP_20190213_15_26_12_P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313709"/>
            <a:ext cx="2057400" cy="286789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715000" y="5276671"/>
            <a:ext cx="3276600" cy="120032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3600" b="1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২য় </a:t>
            </a:r>
            <a:r>
              <a:rPr lang="en-US" sz="36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endParaRPr lang="en-US" sz="36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36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</a:t>
            </a:r>
            <a:r>
              <a:rPr lang="bn-BD" sz="3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ণিঃ</a:t>
            </a:r>
            <a:r>
              <a:rPr lang="en-US" sz="3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৬</a:t>
            </a:r>
            <a:r>
              <a:rPr lang="bn-BD" sz="3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ষ্ঠ </a:t>
            </a:r>
            <a:endParaRPr lang="en-US" sz="36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952" y="1981200"/>
            <a:ext cx="622448" cy="4426297"/>
          </a:xfrm>
          <a:prstGeom prst="rect">
            <a:avLst/>
          </a:prstGeom>
        </p:spPr>
      </p:pic>
      <p:sp>
        <p:nvSpPr>
          <p:cNvPr id="27" name="Round Diagonal Corner Rectangle 26"/>
          <p:cNvSpPr/>
          <p:nvPr/>
        </p:nvSpPr>
        <p:spPr>
          <a:xfrm>
            <a:off x="228600" y="2895600"/>
            <a:ext cx="4267200" cy="3200400"/>
          </a:xfrm>
          <a:prstGeom prst="round2Diag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মুহাম্মদ আবদুল আলীম</a:t>
            </a:r>
          </a:p>
          <a:p>
            <a:r>
              <a:rPr lang="bn-IN" sz="28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bn-IN" sz="28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চরকানাই বহুমুখী উচ্চ বিদ্যালয়</a:t>
            </a:r>
            <a:endParaRPr lang="en-US" sz="2800" dirty="0" smtClean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পটিয়া</a:t>
            </a:r>
            <a:r>
              <a:rPr lang="en-US" sz="28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চট্টগ্রাম</a:t>
            </a:r>
            <a:r>
              <a:rPr lang="en-US" sz="28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মোবাইল নং-</a:t>
            </a:r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০১৮৩৮-৯৩৭৭০৭</a:t>
            </a: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ই-মেইল: 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abdulalimctg001@gmail.com</a:t>
            </a:r>
            <a:endParaRPr lang="en-US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48000" y="152400"/>
            <a:ext cx="1752600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bn-BD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pic>
        <p:nvPicPr>
          <p:cNvPr id="29" name="Picture 28" descr="Monogram.jpg"/>
          <p:cNvPicPr>
            <a:picLocks noChangeAspect="1"/>
          </p:cNvPicPr>
          <p:nvPr/>
        </p:nvPicPr>
        <p:blipFill>
          <a:blip r:embed="rId6">
            <a:lum bright="-20000"/>
          </a:blip>
          <a:stretch>
            <a:fillRect/>
          </a:stretch>
        </p:blipFill>
        <p:spPr>
          <a:xfrm>
            <a:off x="228600" y="914400"/>
            <a:ext cx="1447800" cy="1706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TextBox 29"/>
          <p:cNvSpPr txBox="1"/>
          <p:nvPr/>
        </p:nvSpPr>
        <p:spPr>
          <a:xfrm>
            <a:off x="2057400" y="1074003"/>
            <a:ext cx="6019800" cy="76944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চরকানাই বহুমুখী উচ্চ বিদ্যালয়।</a:t>
            </a:r>
          </a:p>
        </p:txBody>
      </p:sp>
    </p:spTree>
    <p:extLst>
      <p:ext uri="{BB962C8B-B14F-4D97-AF65-F5344CB8AC3E}">
        <p14:creationId xmlns="" xmlns:p14="http://schemas.microsoft.com/office/powerpoint/2010/main" val="38544242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8" grpId="0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381000"/>
            <a:ext cx="7391400" cy="10156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</a:t>
            </a:r>
            <a:r>
              <a:rPr lang="bn-IN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r>
              <a:rPr lang="bn-BD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SG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600200" y="1524000"/>
            <a:ext cx="4419600" cy="2590800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ধ্বনিতত্ত্ব</a:t>
            </a:r>
            <a:endParaRPr lang="en-US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75001" y="3810000"/>
            <a:ext cx="2573599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6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6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 </a:t>
            </a:r>
            <a:r>
              <a:rPr lang="en-US" sz="60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6000" dirty="0"/>
          </a:p>
        </p:txBody>
      </p:sp>
      <p:sp>
        <p:nvSpPr>
          <p:cNvPr id="5" name="Rounded Rectangle 4"/>
          <p:cNvSpPr/>
          <p:nvPr/>
        </p:nvSpPr>
        <p:spPr>
          <a:xfrm>
            <a:off x="381000" y="5029200"/>
            <a:ext cx="8314277" cy="1219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148590" tIns="148590" rIns="148590" bIns="148590" numCol="1" spcCol="1270" anchor="ctr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7200" b="1" kern="12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ব্যঞ্জনধ্বনির</a:t>
            </a:r>
            <a:r>
              <a:rPr lang="en-US" sz="7200" b="1" kern="1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7200" b="1" kern="12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উচ্চারণরীতি</a:t>
            </a:r>
            <a:r>
              <a:rPr lang="en-US" sz="7200" b="1" kern="1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b="1" kern="12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826398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1295400"/>
            <a:ext cx="5334000" cy="7694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4400" b="1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 </a:t>
            </a:r>
            <a:endParaRPr lang="en-US" sz="44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7800" y="2590800"/>
            <a:ext cx="73152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ব্যঞ্জনধ্বনির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উচ্চার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ণরীতি সম্পর্কে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জানতে পারবে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8200">
            <a:off x="260560" y="1861598"/>
            <a:ext cx="1423988" cy="20135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8200">
            <a:off x="220452" y="3233198"/>
            <a:ext cx="1423988" cy="2013564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371600" y="3962400"/>
            <a:ext cx="7391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spcBef>
                <a:spcPct val="0"/>
              </a:spcBef>
            </a:pP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অল্পপ্রাণ-মহাপ্রান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ব্যঞ্জনধ্বনি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সম্পর্কে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জানতে পারবে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76400" y="5334000"/>
            <a:ext cx="70866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অঘোষ-ঘোষ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নাসিক্য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ব্যঞ্জনগুলো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চিনতে পারবে।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8200">
            <a:off x="260560" y="4757198"/>
            <a:ext cx="1423988" cy="20135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2052361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52400" y="533400"/>
            <a:ext cx="88392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ব্যঞ্জনধ্বনি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শে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ষভাবে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খেয়াল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1611531"/>
          <a:ext cx="8153400" cy="452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L-Shape 5"/>
          <p:cNvSpPr/>
          <p:nvPr/>
        </p:nvSpPr>
        <p:spPr>
          <a:xfrm rot="18944429">
            <a:off x="6099954" y="3844479"/>
            <a:ext cx="1196747" cy="716368"/>
          </a:xfrm>
          <a:prstGeom prst="corne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221553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Graphic spid="4" grpId="0">
        <p:bldAsOne/>
      </p:bldGraphic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6248400" cy="680103"/>
          </a:xfrm>
          <a:noFill/>
          <a:ln>
            <a:noFill/>
          </a:ln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উচ্চারণরীতি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286000"/>
            <a:ext cx="8991600" cy="4114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উচ্চারণরীতি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ব্যঞ্জনধ্বনিকে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-</a:t>
            </a:r>
          </a:p>
          <a:p>
            <a:pPr>
              <a:buNone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2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স্পৃষ্ট</a:t>
            </a:r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2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স্পর্শ</a:t>
            </a:r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(plosive)</a:t>
            </a:r>
          </a:p>
          <a:p>
            <a:pPr>
              <a:buNone/>
            </a:pPr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২. </a:t>
            </a:r>
            <a:r>
              <a:rPr lang="en-US" sz="2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ঘর্ষণজাত</a:t>
            </a:r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(fricatives)-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শিসধ্বনি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৩. </a:t>
            </a:r>
            <a:r>
              <a:rPr lang="en-US" sz="2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কম্পিত</a:t>
            </a:r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(rolling/trill)</a:t>
            </a:r>
          </a:p>
          <a:p>
            <a:pPr>
              <a:buNone/>
            </a:pPr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৪. </a:t>
            </a:r>
            <a:r>
              <a:rPr lang="en-US" sz="2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তাড়িত</a:t>
            </a:r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(flap/tap)-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টোকাজাত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ধ্বনি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৫. </a:t>
            </a:r>
            <a:r>
              <a:rPr lang="en-US" sz="2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পার্শিক</a:t>
            </a:r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(lateral)</a:t>
            </a:r>
          </a:p>
          <a:p>
            <a:pPr>
              <a:buNone/>
            </a:pPr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৬. </a:t>
            </a:r>
            <a:r>
              <a:rPr lang="en-US" sz="2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নৈকট্যমূলক</a:t>
            </a:r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(approximant)-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তরল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ধ্বনি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৭. </a:t>
            </a:r>
            <a:r>
              <a:rPr lang="en-US" sz="2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নাসিক্য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838200"/>
            <a:ext cx="91440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বায়ুপ্রবাহ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বাকপ্রত্যঙ্গে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বাধাপ্রাপ্ত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-ই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উচ্চারণরীতি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0" y="1066800"/>
          <a:ext cx="8686800" cy="5259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2360246"/>
                <a:gridCol w="5716954"/>
              </a:tblGrid>
              <a:tr h="563880">
                <a:tc>
                  <a:txBody>
                    <a:bodyPr/>
                    <a:lstStyle/>
                    <a:p>
                      <a:endParaRPr lang="en-US" sz="2800" b="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উচ্চারণরীতি</a:t>
                      </a:r>
                      <a:endParaRPr lang="en-US" sz="2800" b="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ব্যঞ্জন</a:t>
                      </a:r>
                      <a:endParaRPr lang="en-US" sz="2800" b="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733425"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১.</a:t>
                      </a:r>
                      <a:endParaRPr lang="en-US" sz="2800" b="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n-BD" sz="1800" b="0" dirty="0" smtClean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28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স্পৃষ্ট</a:t>
                      </a:r>
                      <a:endParaRPr lang="en-US" sz="2800" b="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</a:t>
                      </a:r>
                      <a:r>
                        <a:rPr lang="en-US" sz="32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32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ফ্</a:t>
                      </a:r>
                      <a:r>
                        <a:rPr lang="en-US" sz="32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32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</a:t>
                      </a:r>
                      <a:r>
                        <a:rPr lang="en-US" sz="32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32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ভ্</a:t>
                      </a:r>
                      <a:r>
                        <a:rPr lang="en-US" sz="32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32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ত্</a:t>
                      </a:r>
                      <a:r>
                        <a:rPr lang="en-US" sz="32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32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থ্</a:t>
                      </a:r>
                      <a:r>
                        <a:rPr lang="en-US" sz="32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32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দ্</a:t>
                      </a:r>
                      <a:r>
                        <a:rPr lang="en-US" sz="32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32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ধ্</a:t>
                      </a:r>
                      <a:r>
                        <a:rPr lang="en-US" sz="32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32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চ্</a:t>
                      </a:r>
                      <a:r>
                        <a:rPr lang="en-US" sz="32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32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ছ্</a:t>
                      </a:r>
                      <a:r>
                        <a:rPr lang="en-US" sz="32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32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জ্</a:t>
                      </a:r>
                      <a:r>
                        <a:rPr lang="en-US" sz="32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32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ঝ্</a:t>
                      </a:r>
                      <a:r>
                        <a:rPr lang="en-US" sz="32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endParaRPr lang="bn-BD" sz="3200" b="0" dirty="0" smtClean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32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ট্</a:t>
                      </a:r>
                      <a:r>
                        <a:rPr lang="en-US" sz="32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32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ঠ্</a:t>
                      </a:r>
                      <a:r>
                        <a:rPr lang="en-US" sz="32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32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ড্</a:t>
                      </a:r>
                      <a:r>
                        <a:rPr lang="en-US" sz="32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32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ঢ্</a:t>
                      </a:r>
                      <a:r>
                        <a:rPr lang="en-US" sz="32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32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</a:t>
                      </a:r>
                      <a:r>
                        <a:rPr lang="en-US" sz="32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32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খ্</a:t>
                      </a:r>
                      <a:r>
                        <a:rPr lang="en-US" sz="32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32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গ্</a:t>
                      </a:r>
                      <a:r>
                        <a:rPr lang="en-US" sz="32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32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ঘ্</a:t>
                      </a:r>
                      <a:endParaRPr lang="en-US" sz="3200" b="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২.</a:t>
                      </a:r>
                      <a:endParaRPr lang="en-US" sz="2800" b="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নাসিক্য</a:t>
                      </a:r>
                      <a:endParaRPr lang="en-US" sz="2800" b="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ঙ্</a:t>
                      </a:r>
                      <a:r>
                        <a:rPr lang="en-US" sz="32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32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ম্</a:t>
                      </a:r>
                      <a:r>
                        <a:rPr lang="en-US" sz="32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32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ন্</a:t>
                      </a:r>
                      <a:endParaRPr lang="en-US" sz="3200" b="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529590"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৩.</a:t>
                      </a:r>
                      <a:endParaRPr lang="en-US" sz="2800" b="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ঘ</a:t>
                      </a:r>
                      <a:r>
                        <a:rPr lang="en-US" sz="2800" b="0" baseline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র্ষণজাত</a:t>
                      </a:r>
                      <a:endParaRPr lang="en-US" sz="2800" b="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স্</a:t>
                      </a:r>
                      <a:r>
                        <a:rPr lang="en-US" sz="32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32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শ্</a:t>
                      </a:r>
                      <a:r>
                        <a:rPr lang="en-US" sz="32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32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হ্</a:t>
                      </a:r>
                      <a:endParaRPr lang="en-US" sz="3200" b="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৪.</a:t>
                      </a:r>
                      <a:endParaRPr lang="en-US" sz="2800" b="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কম্পিত</a:t>
                      </a:r>
                      <a:endParaRPr lang="en-US" sz="2800" b="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র্</a:t>
                      </a:r>
                      <a:endParaRPr lang="en-US" sz="3200" b="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৫.</a:t>
                      </a:r>
                      <a:endParaRPr lang="en-US" sz="2800" b="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তাড়িত</a:t>
                      </a:r>
                      <a:endParaRPr lang="en-US" sz="2800" b="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ড়্</a:t>
                      </a:r>
                      <a:r>
                        <a:rPr lang="en-US" sz="32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32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ঢ়্</a:t>
                      </a:r>
                      <a:endParaRPr lang="en-US" sz="3200" b="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472440"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৬.</a:t>
                      </a:r>
                      <a:endParaRPr lang="en-US" sz="2800" b="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</a:t>
                      </a:r>
                      <a:r>
                        <a:rPr lang="en-US" sz="2800" b="0" baseline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র্শ্বিক</a:t>
                      </a:r>
                      <a:endParaRPr lang="en-US" sz="2800" b="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ল্</a:t>
                      </a:r>
                      <a:endParaRPr lang="en-US" sz="3200" b="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733425"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৭.</a:t>
                      </a:r>
                      <a:endParaRPr lang="en-US" sz="2800" b="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নৈকট্য</a:t>
                      </a:r>
                      <a:endParaRPr lang="en-US" sz="2800" b="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অন্তস্থ</a:t>
                      </a:r>
                      <a:r>
                        <a:rPr lang="en-US" sz="32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ব, </a:t>
                      </a:r>
                      <a:r>
                        <a:rPr lang="en-US" sz="32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অন্তস্থ</a:t>
                      </a:r>
                      <a:r>
                        <a:rPr lang="en-US" sz="32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য়</a:t>
                      </a:r>
                      <a:endParaRPr lang="en-US" sz="3200" b="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4038600" cy="685800"/>
          </a:xfrm>
          <a:noFill/>
          <a:ln>
            <a:noFill/>
          </a:ln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উচ্চারণরীতি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71600" y="462897"/>
            <a:ext cx="6248400" cy="680103"/>
          </a:xfrm>
          <a:noFill/>
          <a:ln>
            <a:noFill/>
          </a:ln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উচ্চারণরীতি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200400"/>
            <a:ext cx="9144000" cy="156966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স্বরতন্ত্রের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অনুরণনের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ধ্বনিকে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ভাগে</a:t>
            </a:r>
            <a:r>
              <a:rPr lang="bn-BD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  <a:p>
            <a:pPr>
              <a:buNone/>
            </a:pP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*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ঘোষ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ধ্বনি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*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অঘোষ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ধ্বনি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105400"/>
            <a:ext cx="9144000" cy="16002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ফুসফুস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তাড়িত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বাতাসের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বেগের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তারতম্য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bn-BD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ধ্বনি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  <a:p>
            <a:pPr>
              <a:buNone/>
            </a:pP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*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অল্পপ্রাণ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ধ্বনি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*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মহাপ্রাণ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ধ্বনি</a:t>
            </a:r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1828800"/>
          </a:xfr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গলায়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স্বরযন্ত্র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বাকপ্রত্যঙ্গ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pPr>
              <a:buNone/>
            </a:pPr>
            <a:r>
              <a:rPr lang="bn-BD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স্বরযন্ত্রের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ভেতরে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প্রত্যঙ্গ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*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স্বররন্ধ্র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*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স্বরতন্ত্র</a:t>
            </a:r>
            <a:endPara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10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অল্পপ্রাণ-মহাপ্রান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অঘোষ-ঘোষ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নাসিক্য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ব্যঞ্জনগুলো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ছকে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 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ঙঙ.jf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402" y="1193592"/>
            <a:ext cx="8651998" cy="5283408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715</TotalTime>
  <Words>652</Words>
  <Application>Microsoft Office PowerPoint</Application>
  <PresentationFormat>On-screen Show (4:3)</PresentationFormat>
  <Paragraphs>157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উচ্চারণরীতি</vt:lpstr>
      <vt:lpstr>উচ্চারণরীতি</vt:lpstr>
      <vt:lpstr>উচ্চারণরীতি</vt:lpstr>
      <vt:lpstr>অল্পপ্রাণ-মহাপ্রান এবং অঘোষ-ঘোষ এবং নাসিক্য ব্যঞ্জনগুলো নিচের ছকে দেখানো হলো- </vt:lpstr>
      <vt:lpstr>Slide 10</vt:lpstr>
      <vt:lpstr>বর্ণ, কার, ফলা</vt:lpstr>
      <vt:lpstr>কার বসানোর পদ্ধতি</vt:lpstr>
      <vt:lpstr>ফলা বসানোর পদ্ধতি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ASUS</cp:lastModifiedBy>
  <cp:revision>146</cp:revision>
  <dcterms:created xsi:type="dcterms:W3CDTF">2006-08-16T00:00:00Z</dcterms:created>
  <dcterms:modified xsi:type="dcterms:W3CDTF">2020-12-23T09:12:08Z</dcterms:modified>
</cp:coreProperties>
</file>